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752" r:id="rId2"/>
    <p:sldId id="838" r:id="rId3"/>
    <p:sldId id="839" r:id="rId4"/>
    <p:sldId id="803" r:id="rId5"/>
    <p:sldId id="804" r:id="rId6"/>
    <p:sldId id="833" r:id="rId7"/>
    <p:sldId id="805" r:id="rId8"/>
    <p:sldId id="834" r:id="rId9"/>
    <p:sldId id="832" r:id="rId10"/>
    <p:sldId id="806" r:id="rId11"/>
    <p:sldId id="807" r:id="rId12"/>
    <p:sldId id="808" r:id="rId13"/>
    <p:sldId id="809" r:id="rId14"/>
    <p:sldId id="810" r:id="rId15"/>
    <p:sldId id="811" r:id="rId16"/>
    <p:sldId id="812" r:id="rId17"/>
    <p:sldId id="835" r:id="rId18"/>
    <p:sldId id="836" r:id="rId19"/>
    <p:sldId id="813" r:id="rId20"/>
    <p:sldId id="837" r:id="rId21"/>
    <p:sldId id="814" r:id="rId22"/>
    <p:sldId id="815" r:id="rId23"/>
    <p:sldId id="816" r:id="rId24"/>
    <p:sldId id="817" r:id="rId25"/>
    <p:sldId id="818" r:id="rId26"/>
    <p:sldId id="819" r:id="rId27"/>
    <p:sldId id="820" r:id="rId28"/>
    <p:sldId id="821" r:id="rId29"/>
    <p:sldId id="822" r:id="rId30"/>
    <p:sldId id="840" r:id="rId31"/>
    <p:sldId id="823" r:id="rId32"/>
    <p:sldId id="824" r:id="rId33"/>
    <p:sldId id="825" r:id="rId34"/>
    <p:sldId id="826" r:id="rId35"/>
    <p:sldId id="827" r:id="rId36"/>
    <p:sldId id="831" r:id="rId37"/>
    <p:sldId id="828" r:id="rId38"/>
    <p:sldId id="829" r:id="rId39"/>
    <p:sldId id="841" r:id="rId40"/>
    <p:sldId id="80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81"/>
  </p:normalViewPr>
  <p:slideViewPr>
    <p:cSldViewPr snapToGrid="0" snapToObjects="1">
      <p:cViewPr>
        <p:scale>
          <a:sx n="100" d="100"/>
          <a:sy n="100" d="100"/>
        </p:scale>
        <p:origin x="-612" y="22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516C3-531C-2447-8700-BEEABF73E6CC}"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24CFF-A157-9247-914C-B9998237D1E6}" type="slidenum">
              <a:rPr lang="en-US" smtClean="0"/>
              <a:t>‹#›</a:t>
            </a:fld>
            <a:endParaRPr lang="en-US"/>
          </a:p>
        </p:txBody>
      </p:sp>
    </p:spTree>
    <p:extLst>
      <p:ext uri="{BB962C8B-B14F-4D97-AF65-F5344CB8AC3E}">
        <p14:creationId xmlns:p14="http://schemas.microsoft.com/office/powerpoint/2010/main" val="235180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Mohan.lavi@g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84A15-32E6-3843-906F-A5502975E2E8}"/>
              </a:ext>
            </a:extLst>
          </p:cNvPr>
          <p:cNvSpPr>
            <a:spLocks noGrp="1"/>
          </p:cNvSpPr>
          <p:nvPr>
            <p:ph type="ctrTitle"/>
          </p:nvPr>
        </p:nvSpPr>
        <p:spPr>
          <a:xfrm>
            <a:off x="2692398" y="1858487"/>
            <a:ext cx="6815669" cy="1515533"/>
          </a:xfrm>
        </p:spPr>
        <p:txBody>
          <a:bodyPr/>
          <a:lstStyle/>
          <a:p>
            <a:r>
              <a:rPr lang="en-US" dirty="0"/>
              <a:t> </a:t>
            </a:r>
          </a:p>
        </p:txBody>
      </p:sp>
      <p:sp>
        <p:nvSpPr>
          <p:cNvPr id="3" name="Subtitle 2">
            <a:extLst>
              <a:ext uri="{FF2B5EF4-FFF2-40B4-BE49-F238E27FC236}">
                <a16:creationId xmlns:a16="http://schemas.microsoft.com/office/drawing/2014/main" xmlns="" id="{FFEEF037-5925-0148-8B17-9144526513EC}"/>
              </a:ext>
            </a:extLst>
          </p:cNvPr>
          <p:cNvSpPr>
            <a:spLocks noGrp="1"/>
          </p:cNvSpPr>
          <p:nvPr>
            <p:ph type="subTitle" idx="1"/>
          </p:nvPr>
        </p:nvSpPr>
        <p:spPr/>
        <p:txBody>
          <a:bodyPr>
            <a:normAutofit/>
          </a:bodyPr>
          <a:lstStyle/>
          <a:p>
            <a:r>
              <a:rPr lang="en-US" sz="2800" dirty="0"/>
              <a:t> </a:t>
            </a:r>
          </a:p>
        </p:txBody>
      </p:sp>
      <p:sp>
        <p:nvSpPr>
          <p:cNvPr id="6" name="TextBox 5">
            <a:extLst>
              <a:ext uri="{FF2B5EF4-FFF2-40B4-BE49-F238E27FC236}">
                <a16:creationId xmlns:a16="http://schemas.microsoft.com/office/drawing/2014/main" xmlns="" id="{AF78B8D2-3AEC-EB47-B7DD-1F3CC18B2162}"/>
              </a:ext>
            </a:extLst>
          </p:cNvPr>
          <p:cNvSpPr txBox="1"/>
          <p:nvPr/>
        </p:nvSpPr>
        <p:spPr>
          <a:xfrm>
            <a:off x="2999232" y="3877055"/>
            <a:ext cx="6165361" cy="523220"/>
          </a:xfrm>
          <a:prstGeom prst="rect">
            <a:avLst/>
          </a:prstGeom>
          <a:noFill/>
        </p:spPr>
        <p:txBody>
          <a:bodyPr wrap="square" rtlCol="0">
            <a:spAutoFit/>
          </a:bodyPr>
          <a:lstStyle/>
          <a:p>
            <a:r>
              <a:rPr lang="en-US" sz="2800" dirty="0"/>
              <a:t>CARO 2020- Clause by Clause Discussion</a:t>
            </a:r>
          </a:p>
        </p:txBody>
      </p:sp>
      <p:pic>
        <p:nvPicPr>
          <p:cNvPr id="7" name="Picture 6" descr="Text&#10;&#10;Description automatically generated with medium confidence">
            <a:extLst>
              <a:ext uri="{FF2B5EF4-FFF2-40B4-BE49-F238E27FC236}">
                <a16:creationId xmlns:a16="http://schemas.microsoft.com/office/drawing/2014/main" xmlns="" id="{8AF5D081-8166-9ECF-551C-09D5255EE671}"/>
              </a:ext>
            </a:extLst>
          </p:cNvPr>
          <p:cNvPicPr>
            <a:picLocks noChangeAspect="1"/>
          </p:cNvPicPr>
          <p:nvPr/>
        </p:nvPicPr>
        <p:blipFill>
          <a:blip r:embed="rId2"/>
          <a:stretch>
            <a:fillRect/>
          </a:stretch>
        </p:blipFill>
        <p:spPr>
          <a:xfrm>
            <a:off x="2292097" y="1547914"/>
            <a:ext cx="7836152" cy="2206753"/>
          </a:xfrm>
          <a:prstGeom prst="rect">
            <a:avLst/>
          </a:prstGeom>
        </p:spPr>
      </p:pic>
      <p:pic>
        <p:nvPicPr>
          <p:cNvPr id="9" name="Picture 8" descr="Text&#10;&#10;Description automatically generated">
            <a:extLst>
              <a:ext uri="{FF2B5EF4-FFF2-40B4-BE49-F238E27FC236}">
                <a16:creationId xmlns:a16="http://schemas.microsoft.com/office/drawing/2014/main" xmlns="" id="{59621409-EA5C-40CE-AEA2-B0CBED9DA42F}"/>
              </a:ext>
            </a:extLst>
          </p:cNvPr>
          <p:cNvPicPr>
            <a:picLocks noChangeAspect="1"/>
          </p:cNvPicPr>
          <p:nvPr/>
        </p:nvPicPr>
        <p:blipFill>
          <a:blip r:embed="rId3"/>
          <a:stretch>
            <a:fillRect/>
          </a:stretch>
        </p:blipFill>
        <p:spPr>
          <a:xfrm>
            <a:off x="3169920" y="4400275"/>
            <a:ext cx="5620512" cy="1084899"/>
          </a:xfrm>
          <a:prstGeom prst="rect">
            <a:avLst/>
          </a:prstGeom>
        </p:spPr>
      </p:pic>
    </p:spTree>
    <p:extLst>
      <p:ext uri="{BB962C8B-B14F-4D97-AF65-F5344CB8AC3E}">
        <p14:creationId xmlns:p14="http://schemas.microsoft.com/office/powerpoint/2010/main" val="134227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A6A26-AC6B-5018-CAB1-9FE4DAAABEDA}"/>
              </a:ext>
            </a:extLst>
          </p:cNvPr>
          <p:cNvSpPr>
            <a:spLocks noGrp="1"/>
          </p:cNvSpPr>
          <p:nvPr>
            <p:ph type="title"/>
          </p:nvPr>
        </p:nvSpPr>
        <p:spPr/>
        <p:txBody>
          <a:bodyPr/>
          <a:lstStyle/>
          <a:p>
            <a:r>
              <a:rPr lang="en-US" dirty="0"/>
              <a:t>ii)</a:t>
            </a:r>
          </a:p>
        </p:txBody>
      </p:sp>
      <p:sp>
        <p:nvSpPr>
          <p:cNvPr id="3" name="Content Placeholder 2">
            <a:extLst>
              <a:ext uri="{FF2B5EF4-FFF2-40B4-BE49-F238E27FC236}">
                <a16:creationId xmlns:a16="http://schemas.microsoft.com/office/drawing/2014/main" xmlns="" id="{0120CAC8-A8FF-E96E-311C-7C0EF1B1BC49}"/>
              </a:ext>
            </a:extLst>
          </p:cNvPr>
          <p:cNvSpPr>
            <a:spLocks noGrp="1"/>
          </p:cNvSpPr>
          <p:nvPr>
            <p:ph idx="1"/>
          </p:nvPr>
        </p:nvSpPr>
        <p:spPr/>
        <p:txBody>
          <a:bodyPr/>
          <a:lstStyle/>
          <a:p>
            <a:r>
              <a:rPr lang="en-US" dirty="0"/>
              <a:t>Physical verification of inventories- discrepancies &gt; 10% in each class</a:t>
            </a:r>
          </a:p>
          <a:p>
            <a:r>
              <a:rPr lang="en-US" dirty="0"/>
              <a:t>Working capital limits &gt; Rs 5 crores – whether quarterly returns filed are in agreement with the books of account </a:t>
            </a:r>
          </a:p>
          <a:p>
            <a:endParaRPr lang="en-US" dirty="0"/>
          </a:p>
        </p:txBody>
      </p:sp>
    </p:spTree>
    <p:extLst>
      <p:ext uri="{BB962C8B-B14F-4D97-AF65-F5344CB8AC3E}">
        <p14:creationId xmlns:p14="http://schemas.microsoft.com/office/powerpoint/2010/main" val="161032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BA961-18F2-4848-2DE1-4A3E64833CA3}"/>
              </a:ext>
            </a:extLst>
          </p:cNvPr>
          <p:cNvSpPr>
            <a:spLocks noGrp="1"/>
          </p:cNvSpPr>
          <p:nvPr>
            <p:ph type="title"/>
          </p:nvPr>
        </p:nvSpPr>
        <p:spPr/>
        <p:txBody>
          <a:bodyPr/>
          <a:lstStyle/>
          <a:p>
            <a:r>
              <a:rPr lang="en-US" dirty="0"/>
              <a:t>iii) </a:t>
            </a:r>
          </a:p>
        </p:txBody>
      </p:sp>
      <p:sp>
        <p:nvSpPr>
          <p:cNvPr id="3" name="Content Placeholder 2">
            <a:extLst>
              <a:ext uri="{FF2B5EF4-FFF2-40B4-BE49-F238E27FC236}">
                <a16:creationId xmlns:a16="http://schemas.microsoft.com/office/drawing/2014/main" xmlns="" id="{A120FE96-AB52-4D34-F4AF-7FC0F04FAC3B}"/>
              </a:ext>
            </a:extLst>
          </p:cNvPr>
          <p:cNvSpPr>
            <a:spLocks noGrp="1"/>
          </p:cNvSpPr>
          <p:nvPr>
            <p:ph idx="1"/>
          </p:nvPr>
        </p:nvSpPr>
        <p:spPr/>
        <p:txBody>
          <a:bodyPr>
            <a:normAutofit lnSpcReduction="10000"/>
          </a:bodyPr>
          <a:lstStyle/>
          <a:p>
            <a:pPr algn="just"/>
            <a:r>
              <a:rPr lang="en-IN" dirty="0"/>
              <a:t>If company has made investments in, provided any guarantee or security or granted any loans or advances in the nature of loans, secured or unsecured, to companies, firms, Limited Liability Partnerships or any other parties</a:t>
            </a:r>
          </a:p>
          <a:p>
            <a:pPr algn="just"/>
            <a:r>
              <a:rPr lang="en-IN" dirty="0"/>
              <a:t>a(A)- provided loans/advances, stood guarantee, provided security-</a:t>
            </a:r>
          </a:p>
          <a:p>
            <a:pPr marL="0" indent="0" algn="just">
              <a:buNone/>
            </a:pPr>
            <a:r>
              <a:rPr lang="en-IN" dirty="0"/>
              <a:t>Aggregate amount during the year/balance outstanding at Balance Sheet date </a:t>
            </a:r>
          </a:p>
          <a:p>
            <a:pPr algn="just">
              <a:buFontTx/>
              <a:buChar char="-"/>
            </a:pPr>
            <a:r>
              <a:rPr lang="en-IN" dirty="0"/>
              <a:t>Subsidiaries/Associates/JV’s </a:t>
            </a:r>
          </a:p>
          <a:p>
            <a:pPr marL="0" indent="0" algn="just">
              <a:buNone/>
            </a:pPr>
            <a:r>
              <a:rPr lang="en-IN" dirty="0"/>
              <a:t>(B) Other than Subsidiaries/Associates/JV’s </a:t>
            </a:r>
          </a:p>
          <a:p>
            <a:endParaRPr lang="en-US" dirty="0"/>
          </a:p>
        </p:txBody>
      </p:sp>
    </p:spTree>
    <p:extLst>
      <p:ext uri="{BB962C8B-B14F-4D97-AF65-F5344CB8AC3E}">
        <p14:creationId xmlns:p14="http://schemas.microsoft.com/office/powerpoint/2010/main" val="38288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9E31F-1DC2-AA41-422A-60AF8D6C8EBA}"/>
              </a:ext>
            </a:extLst>
          </p:cNvPr>
          <p:cNvSpPr>
            <a:spLocks noGrp="1"/>
          </p:cNvSpPr>
          <p:nvPr>
            <p:ph type="title"/>
          </p:nvPr>
        </p:nvSpPr>
        <p:spPr/>
        <p:txBody>
          <a:bodyPr/>
          <a:lstStyle/>
          <a:p>
            <a:r>
              <a:rPr lang="en-US" dirty="0"/>
              <a:t>iii)</a:t>
            </a:r>
          </a:p>
        </p:txBody>
      </p:sp>
      <p:sp>
        <p:nvSpPr>
          <p:cNvPr id="3" name="Content Placeholder 2">
            <a:extLst>
              <a:ext uri="{FF2B5EF4-FFF2-40B4-BE49-F238E27FC236}">
                <a16:creationId xmlns:a16="http://schemas.microsoft.com/office/drawing/2014/main" xmlns="" id="{EB5322A1-1CBD-80AC-7877-AAF89FC97DAD}"/>
              </a:ext>
            </a:extLst>
          </p:cNvPr>
          <p:cNvSpPr>
            <a:spLocks noGrp="1"/>
          </p:cNvSpPr>
          <p:nvPr>
            <p:ph idx="1"/>
          </p:nvPr>
        </p:nvSpPr>
        <p:spPr/>
        <p:txBody>
          <a:bodyPr>
            <a:normAutofit fontScale="92500" lnSpcReduction="10000"/>
          </a:bodyPr>
          <a:lstStyle/>
          <a:p>
            <a:pPr algn="just"/>
            <a:r>
              <a:rPr lang="en-US" dirty="0"/>
              <a:t>(b)whether the investments made, guarantees provided, security given and the terms and conditions of the grant of all loans and advances in the nature of loans and guarantees provided are not prejudicial to the company’s interest;</a:t>
            </a:r>
          </a:p>
          <a:p>
            <a:pPr algn="just"/>
            <a:r>
              <a:rPr lang="en-US" dirty="0"/>
              <a:t>(c)in respect of loans and advances in the nature of loans, whether the schedule of repayment of principal and payment of interest has been stipulated and whether the repayments or receipts are regular</a:t>
            </a:r>
          </a:p>
          <a:p>
            <a:pPr algn="just"/>
            <a:r>
              <a:rPr lang="en-IN" dirty="0"/>
              <a:t>(d) if the amount is overdue, state the total amount overdue for more than 90  days, and whether reasonable steps have been taken by the company for recovery of the principal and interest;</a:t>
            </a:r>
          </a:p>
          <a:p>
            <a:endParaRPr lang="en-US" dirty="0"/>
          </a:p>
          <a:p>
            <a:endParaRPr lang="en-US" dirty="0"/>
          </a:p>
          <a:p>
            <a:endParaRPr lang="en-US" dirty="0"/>
          </a:p>
        </p:txBody>
      </p:sp>
    </p:spTree>
    <p:extLst>
      <p:ext uri="{BB962C8B-B14F-4D97-AF65-F5344CB8AC3E}">
        <p14:creationId xmlns:p14="http://schemas.microsoft.com/office/powerpoint/2010/main" val="230285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F5E1A-3579-29FF-406E-4759B89A7BDB}"/>
              </a:ext>
            </a:extLst>
          </p:cNvPr>
          <p:cNvSpPr>
            <a:spLocks noGrp="1"/>
          </p:cNvSpPr>
          <p:nvPr>
            <p:ph type="title"/>
          </p:nvPr>
        </p:nvSpPr>
        <p:spPr/>
        <p:txBody>
          <a:bodyPr/>
          <a:lstStyle/>
          <a:p>
            <a:r>
              <a:rPr lang="en-US" dirty="0"/>
              <a:t>iii)</a:t>
            </a:r>
          </a:p>
        </p:txBody>
      </p:sp>
      <p:sp>
        <p:nvSpPr>
          <p:cNvPr id="3" name="Content Placeholder 2">
            <a:extLst>
              <a:ext uri="{FF2B5EF4-FFF2-40B4-BE49-F238E27FC236}">
                <a16:creationId xmlns:a16="http://schemas.microsoft.com/office/drawing/2014/main" xmlns="" id="{208BD08D-6083-EB69-BC88-F836336AFEFA}"/>
              </a:ext>
            </a:extLst>
          </p:cNvPr>
          <p:cNvSpPr>
            <a:spLocks noGrp="1"/>
          </p:cNvSpPr>
          <p:nvPr>
            <p:ph idx="1"/>
          </p:nvPr>
        </p:nvSpPr>
        <p:spPr/>
        <p:txBody>
          <a:bodyPr>
            <a:normAutofit fontScale="85000" lnSpcReduction="20000"/>
          </a:bodyPr>
          <a:lstStyle/>
          <a:p>
            <a:r>
              <a:rPr lang="en-IN" dirty="0"/>
              <a:t>The IL &amp; FS Clauses</a:t>
            </a:r>
          </a:p>
          <a:p>
            <a:pPr algn="just"/>
            <a:r>
              <a:rPr lang="en-IN" dirty="0"/>
              <a:t>(e)whether any loan or advance in the nature of loan granted which has fallen due during the year, has been renewed or extended or fresh loans granted to settle the </a:t>
            </a:r>
            <a:r>
              <a:rPr lang="en-IN" dirty="0" err="1"/>
              <a:t>overdues</a:t>
            </a:r>
            <a:r>
              <a:rPr lang="en-IN" dirty="0"/>
              <a:t> of existing loans given to the same parties, if so, specify the aggregate amount of such dues renewed or extended or settled by fresh loans and the percentage of the aggregate to the total loans or advances in the nature of loans granted during the year</a:t>
            </a:r>
          </a:p>
          <a:p>
            <a:pPr algn="just"/>
            <a:r>
              <a:rPr lang="en-IN" dirty="0"/>
              <a:t>(f) whether the company has granted any loans or advances in the nature of loans either repayable on demand or without specifying any terms or period of repayment, if so, specify the aggregate amount, percentage thereof to the total loans granted, aggregate amount of loans granted to Promoters, related parties as defined in clause (76) of section 2 of the Companies Act, 2013;</a:t>
            </a:r>
          </a:p>
          <a:p>
            <a:endParaRPr lang="en-IN" dirty="0"/>
          </a:p>
          <a:p>
            <a:endParaRPr lang="en-US" dirty="0"/>
          </a:p>
        </p:txBody>
      </p:sp>
    </p:spTree>
    <p:extLst>
      <p:ext uri="{BB962C8B-B14F-4D97-AF65-F5344CB8AC3E}">
        <p14:creationId xmlns:p14="http://schemas.microsoft.com/office/powerpoint/2010/main" val="344886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81D39-1AF4-0BEB-E897-E4F27226B6C8}"/>
              </a:ext>
            </a:extLst>
          </p:cNvPr>
          <p:cNvSpPr>
            <a:spLocks noGrp="1"/>
          </p:cNvSpPr>
          <p:nvPr>
            <p:ph type="title"/>
          </p:nvPr>
        </p:nvSpPr>
        <p:spPr/>
        <p:txBody>
          <a:bodyPr/>
          <a:lstStyle/>
          <a:p>
            <a:r>
              <a:rPr lang="en-US" dirty="0"/>
              <a:t>iv)</a:t>
            </a:r>
          </a:p>
        </p:txBody>
      </p:sp>
      <p:sp>
        <p:nvSpPr>
          <p:cNvPr id="3" name="Content Placeholder 2">
            <a:extLst>
              <a:ext uri="{FF2B5EF4-FFF2-40B4-BE49-F238E27FC236}">
                <a16:creationId xmlns:a16="http://schemas.microsoft.com/office/drawing/2014/main" xmlns="" id="{89EB8071-04C2-6BE6-85F8-EBD23DFFFD34}"/>
              </a:ext>
            </a:extLst>
          </p:cNvPr>
          <p:cNvSpPr>
            <a:spLocks noGrp="1"/>
          </p:cNvSpPr>
          <p:nvPr>
            <p:ph idx="1"/>
          </p:nvPr>
        </p:nvSpPr>
        <p:spPr/>
        <p:txBody>
          <a:bodyPr/>
          <a:lstStyle/>
          <a:p>
            <a:r>
              <a:rPr lang="en-US" dirty="0"/>
              <a:t>in respect of loans, investments, guarantees, and security, whether provisions of sections 185 and 186 of the Companies Act have been complied with, if not, provide the details thereof</a:t>
            </a:r>
          </a:p>
          <a:p>
            <a:r>
              <a:rPr lang="en-US" dirty="0"/>
              <a:t>Loans to Directors</a:t>
            </a:r>
          </a:p>
          <a:p>
            <a:r>
              <a:rPr lang="en-US" dirty="0"/>
              <a:t>Loan and investment by company</a:t>
            </a:r>
          </a:p>
        </p:txBody>
      </p:sp>
    </p:spTree>
    <p:extLst>
      <p:ext uri="{BB962C8B-B14F-4D97-AF65-F5344CB8AC3E}">
        <p14:creationId xmlns:p14="http://schemas.microsoft.com/office/powerpoint/2010/main" val="255742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3AD59-282F-05EF-1144-B2D7557F8CF7}"/>
              </a:ext>
            </a:extLst>
          </p:cNvPr>
          <p:cNvSpPr>
            <a:spLocks noGrp="1"/>
          </p:cNvSpPr>
          <p:nvPr>
            <p:ph type="title"/>
          </p:nvPr>
        </p:nvSpPr>
        <p:spPr/>
        <p:txBody>
          <a:bodyPr/>
          <a:lstStyle/>
          <a:p>
            <a:r>
              <a:rPr lang="en-US" dirty="0"/>
              <a:t>v)</a:t>
            </a:r>
          </a:p>
        </p:txBody>
      </p:sp>
      <p:sp>
        <p:nvSpPr>
          <p:cNvPr id="3" name="Content Placeholder 2">
            <a:extLst>
              <a:ext uri="{FF2B5EF4-FFF2-40B4-BE49-F238E27FC236}">
                <a16:creationId xmlns:a16="http://schemas.microsoft.com/office/drawing/2014/main" xmlns="" id="{F27DD3F3-6F83-1C68-57DE-97FA81CF0FB8}"/>
              </a:ext>
            </a:extLst>
          </p:cNvPr>
          <p:cNvSpPr>
            <a:spLocks noGrp="1"/>
          </p:cNvSpPr>
          <p:nvPr>
            <p:ph idx="1"/>
          </p:nvPr>
        </p:nvSpPr>
        <p:spPr/>
        <p:txBody>
          <a:bodyPr/>
          <a:lstStyle/>
          <a:p>
            <a:r>
              <a:rPr lang="en-US" dirty="0"/>
              <a:t>Deposits/Deemed Deposits</a:t>
            </a:r>
          </a:p>
          <a:p>
            <a:r>
              <a:rPr lang="en-US" dirty="0"/>
              <a:t>Compliance with 73- 76 of Companies Act</a:t>
            </a:r>
          </a:p>
          <a:p>
            <a:r>
              <a:rPr lang="en-US" dirty="0"/>
              <a:t>RBI Directives</a:t>
            </a:r>
          </a:p>
          <a:p>
            <a:r>
              <a:rPr lang="en-US" dirty="0"/>
              <a:t>Orders by CLB/NCLT/RBI </a:t>
            </a:r>
          </a:p>
        </p:txBody>
      </p:sp>
    </p:spTree>
    <p:extLst>
      <p:ext uri="{BB962C8B-B14F-4D97-AF65-F5344CB8AC3E}">
        <p14:creationId xmlns:p14="http://schemas.microsoft.com/office/powerpoint/2010/main" val="428150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2B7A8-F1E6-2BE4-9A3F-7E3096F472CD}"/>
              </a:ext>
            </a:extLst>
          </p:cNvPr>
          <p:cNvSpPr>
            <a:spLocks noGrp="1"/>
          </p:cNvSpPr>
          <p:nvPr>
            <p:ph type="title"/>
          </p:nvPr>
        </p:nvSpPr>
        <p:spPr/>
        <p:txBody>
          <a:bodyPr/>
          <a:lstStyle/>
          <a:p>
            <a:r>
              <a:rPr lang="en-US" dirty="0"/>
              <a:t>vi)</a:t>
            </a:r>
          </a:p>
        </p:txBody>
      </p:sp>
      <p:sp>
        <p:nvSpPr>
          <p:cNvPr id="3" name="Content Placeholder 2">
            <a:extLst>
              <a:ext uri="{FF2B5EF4-FFF2-40B4-BE49-F238E27FC236}">
                <a16:creationId xmlns:a16="http://schemas.microsoft.com/office/drawing/2014/main" xmlns="" id="{EC6213CE-680D-998A-24F8-EE7B7F003A5E}"/>
              </a:ext>
            </a:extLst>
          </p:cNvPr>
          <p:cNvSpPr>
            <a:spLocks noGrp="1"/>
          </p:cNvSpPr>
          <p:nvPr>
            <p:ph idx="1"/>
          </p:nvPr>
        </p:nvSpPr>
        <p:spPr/>
        <p:txBody>
          <a:bodyPr/>
          <a:lstStyle/>
          <a:p>
            <a:pPr algn="just"/>
            <a:r>
              <a:rPr lang="en-IN" dirty="0"/>
              <a:t>whether maintenance of cost records has been specified by the Central Government under sub-section (1) of section 148 of the Companies Act and whether such accounts and records have been so made and maintained;</a:t>
            </a:r>
          </a:p>
          <a:p>
            <a:endParaRPr lang="en-US" dirty="0"/>
          </a:p>
        </p:txBody>
      </p:sp>
    </p:spTree>
    <p:extLst>
      <p:ext uri="{BB962C8B-B14F-4D97-AF65-F5344CB8AC3E}">
        <p14:creationId xmlns:p14="http://schemas.microsoft.com/office/powerpoint/2010/main" val="167603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72FFA-8872-E520-E172-4AACF49A1EA7}"/>
              </a:ext>
            </a:extLst>
          </p:cNvPr>
          <p:cNvSpPr>
            <a:spLocks noGrp="1"/>
          </p:cNvSpPr>
          <p:nvPr>
            <p:ph type="title"/>
          </p:nvPr>
        </p:nvSpPr>
        <p:spPr/>
        <p:txBody>
          <a:bodyPr/>
          <a:lstStyle/>
          <a:p>
            <a:r>
              <a:rPr lang="en-US" dirty="0"/>
              <a:t>Cost Audit?</a:t>
            </a:r>
          </a:p>
        </p:txBody>
      </p:sp>
      <p:pic>
        <p:nvPicPr>
          <p:cNvPr id="5" name="Content Placeholder 4" descr="Diagram&#10;&#10;Description automatically generated">
            <a:extLst>
              <a:ext uri="{FF2B5EF4-FFF2-40B4-BE49-F238E27FC236}">
                <a16:creationId xmlns:a16="http://schemas.microsoft.com/office/drawing/2014/main" xmlns="" id="{20D19D16-B3CF-8DFA-5A1C-931B4B675180}"/>
              </a:ext>
            </a:extLst>
          </p:cNvPr>
          <p:cNvPicPr>
            <a:picLocks noGrp="1" noChangeAspect="1"/>
          </p:cNvPicPr>
          <p:nvPr>
            <p:ph idx="1"/>
          </p:nvPr>
        </p:nvPicPr>
        <p:blipFill>
          <a:blip r:embed="rId2"/>
          <a:stretch>
            <a:fillRect/>
          </a:stretch>
        </p:blipFill>
        <p:spPr>
          <a:xfrm>
            <a:off x="1938527" y="2420455"/>
            <a:ext cx="7738035" cy="3882808"/>
          </a:xfrm>
        </p:spPr>
      </p:pic>
    </p:spTree>
    <p:extLst>
      <p:ext uri="{BB962C8B-B14F-4D97-AF65-F5344CB8AC3E}">
        <p14:creationId xmlns:p14="http://schemas.microsoft.com/office/powerpoint/2010/main" val="211662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861C3-F813-315A-0DED-0D6A8184362E}"/>
              </a:ext>
            </a:extLst>
          </p:cNvPr>
          <p:cNvSpPr>
            <a:spLocks noGrp="1"/>
          </p:cNvSpPr>
          <p:nvPr>
            <p:ph type="title"/>
          </p:nvPr>
        </p:nvSpPr>
        <p:spPr/>
        <p:txBody>
          <a:bodyPr/>
          <a:lstStyle/>
          <a:p>
            <a:r>
              <a:rPr lang="en-US" dirty="0"/>
              <a:t>Cost Audit?</a:t>
            </a:r>
          </a:p>
        </p:txBody>
      </p:sp>
      <p:sp>
        <p:nvSpPr>
          <p:cNvPr id="3" name="Content Placeholder 2">
            <a:extLst>
              <a:ext uri="{FF2B5EF4-FFF2-40B4-BE49-F238E27FC236}">
                <a16:creationId xmlns:a16="http://schemas.microsoft.com/office/drawing/2014/main" xmlns="" id="{0AC81921-C779-FA5B-C68D-058ECA168237}"/>
              </a:ext>
            </a:extLst>
          </p:cNvPr>
          <p:cNvSpPr>
            <a:spLocks noGrp="1"/>
          </p:cNvSpPr>
          <p:nvPr>
            <p:ph idx="1"/>
          </p:nvPr>
        </p:nvSpPr>
        <p:spPr/>
        <p:txBody>
          <a:bodyPr/>
          <a:lstStyle/>
          <a:p>
            <a:endParaRPr lang="en-US" dirty="0"/>
          </a:p>
          <a:p>
            <a:endParaRPr lang="en-US" dirty="0"/>
          </a:p>
          <a:p>
            <a:r>
              <a:rPr lang="en-US" dirty="0"/>
              <a:t>Should we comment on maintenance of cost records?</a:t>
            </a:r>
          </a:p>
        </p:txBody>
      </p:sp>
    </p:spTree>
    <p:extLst>
      <p:ext uri="{BB962C8B-B14F-4D97-AF65-F5344CB8AC3E}">
        <p14:creationId xmlns:p14="http://schemas.microsoft.com/office/powerpoint/2010/main" val="257912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524B5-F37A-8CEC-1DFF-0FE08FA31B33}"/>
              </a:ext>
            </a:extLst>
          </p:cNvPr>
          <p:cNvSpPr>
            <a:spLocks noGrp="1"/>
          </p:cNvSpPr>
          <p:nvPr>
            <p:ph type="title"/>
          </p:nvPr>
        </p:nvSpPr>
        <p:spPr/>
        <p:txBody>
          <a:bodyPr/>
          <a:lstStyle/>
          <a:p>
            <a:r>
              <a:rPr lang="en-US" dirty="0"/>
              <a:t>vii)</a:t>
            </a:r>
          </a:p>
        </p:txBody>
      </p:sp>
      <p:sp>
        <p:nvSpPr>
          <p:cNvPr id="3" name="Content Placeholder 2">
            <a:extLst>
              <a:ext uri="{FF2B5EF4-FFF2-40B4-BE49-F238E27FC236}">
                <a16:creationId xmlns:a16="http://schemas.microsoft.com/office/drawing/2014/main" xmlns="" id="{B482EB9A-04A4-2025-1A55-269C1E5942CD}"/>
              </a:ext>
            </a:extLst>
          </p:cNvPr>
          <p:cNvSpPr>
            <a:spLocks noGrp="1"/>
          </p:cNvSpPr>
          <p:nvPr>
            <p:ph idx="1"/>
          </p:nvPr>
        </p:nvSpPr>
        <p:spPr/>
        <p:txBody>
          <a:bodyPr>
            <a:normAutofit lnSpcReduction="10000"/>
          </a:bodyPr>
          <a:lstStyle/>
          <a:p>
            <a:pPr algn="just">
              <a:buFont typeface="Arial" panose="020B0604020202020204" pitchFamily="34" charset="0"/>
              <a:buChar char="•"/>
            </a:pPr>
            <a:r>
              <a:rPr lang="en-US" dirty="0"/>
              <a:t>A) undisputed statutory dues of Goods and Services Tax, provident fund, employees' state insurance, income-tax, sales-tax, service tax, duty of customs, duty of excise, value added tax, </a:t>
            </a:r>
            <a:r>
              <a:rPr lang="en-US" dirty="0" err="1"/>
              <a:t>cess</a:t>
            </a:r>
            <a:r>
              <a:rPr lang="en-US" dirty="0"/>
              <a:t> and any other statutory dues- arrears of outstanding as on Balance Sheet date – 6 months from the date payable </a:t>
            </a:r>
          </a:p>
          <a:p>
            <a:pPr algn="just">
              <a:buFont typeface="Arial" panose="020B0604020202020204" pitchFamily="34" charset="0"/>
              <a:buChar char="•"/>
            </a:pPr>
            <a:r>
              <a:rPr lang="en-US" dirty="0"/>
              <a:t>B) dues have not been deposited on account of any dispute, then the amounts involved and the forum where dispute is pending shall be mentioned </a:t>
            </a:r>
            <a:r>
              <a:rPr lang="en-US" b="1" dirty="0"/>
              <a:t>(a mere representation to the concerned Department shall not be treated as a dispute);</a:t>
            </a:r>
          </a:p>
        </p:txBody>
      </p:sp>
    </p:spTree>
    <p:extLst>
      <p:ext uri="{BB962C8B-B14F-4D97-AF65-F5344CB8AC3E}">
        <p14:creationId xmlns:p14="http://schemas.microsoft.com/office/powerpoint/2010/main" val="29389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0B5B8-F16D-7AE5-5050-D305B2D4D50A}"/>
              </a:ext>
            </a:extLst>
          </p:cNvPr>
          <p:cNvSpPr>
            <a:spLocks noGrp="1"/>
          </p:cNvSpPr>
          <p:nvPr>
            <p:ph type="title"/>
          </p:nvPr>
        </p:nvSpPr>
        <p:spPr/>
        <p:txBody>
          <a:bodyPr/>
          <a:lstStyle/>
          <a:p>
            <a:r>
              <a:rPr lang="en-US" dirty="0"/>
              <a:t>The beginning…</a:t>
            </a:r>
          </a:p>
        </p:txBody>
      </p:sp>
      <p:pic>
        <p:nvPicPr>
          <p:cNvPr id="5" name="Content Placeholder 4" descr="Text, letter&#10;&#10;Description automatically generated">
            <a:extLst>
              <a:ext uri="{FF2B5EF4-FFF2-40B4-BE49-F238E27FC236}">
                <a16:creationId xmlns:a16="http://schemas.microsoft.com/office/drawing/2014/main" xmlns="" id="{B8D4D429-7819-1523-ED7E-75A7039DD046}"/>
              </a:ext>
            </a:extLst>
          </p:cNvPr>
          <p:cNvPicPr>
            <a:picLocks noGrp="1" noChangeAspect="1"/>
          </p:cNvPicPr>
          <p:nvPr>
            <p:ph idx="1"/>
          </p:nvPr>
        </p:nvPicPr>
        <p:blipFill>
          <a:blip r:embed="rId2"/>
          <a:stretch>
            <a:fillRect/>
          </a:stretch>
        </p:blipFill>
        <p:spPr>
          <a:xfrm>
            <a:off x="1295400" y="3455582"/>
            <a:ext cx="9601200" cy="1521637"/>
          </a:xfrm>
        </p:spPr>
      </p:pic>
    </p:spTree>
    <p:extLst>
      <p:ext uri="{BB962C8B-B14F-4D97-AF65-F5344CB8AC3E}">
        <p14:creationId xmlns:p14="http://schemas.microsoft.com/office/powerpoint/2010/main" val="23968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DF5DE-6FE2-5AF9-365C-EEA22B507A2D}"/>
              </a:ext>
            </a:extLst>
          </p:cNvPr>
          <p:cNvSpPr>
            <a:spLocks noGrp="1"/>
          </p:cNvSpPr>
          <p:nvPr>
            <p:ph type="title"/>
          </p:nvPr>
        </p:nvSpPr>
        <p:spPr/>
        <p:txBody>
          <a:bodyPr/>
          <a:lstStyle/>
          <a:p>
            <a:r>
              <a:rPr lang="en-US" dirty="0"/>
              <a:t>vii)</a:t>
            </a:r>
          </a:p>
        </p:txBody>
      </p:sp>
      <p:sp>
        <p:nvSpPr>
          <p:cNvPr id="3" name="Content Placeholder 2">
            <a:extLst>
              <a:ext uri="{FF2B5EF4-FFF2-40B4-BE49-F238E27FC236}">
                <a16:creationId xmlns:a16="http://schemas.microsoft.com/office/drawing/2014/main" xmlns="" id="{0B2B9180-C162-EE7B-24E1-14EB28EE33ED}"/>
              </a:ext>
            </a:extLst>
          </p:cNvPr>
          <p:cNvSpPr>
            <a:spLocks noGrp="1"/>
          </p:cNvSpPr>
          <p:nvPr>
            <p:ph idx="1"/>
          </p:nvPr>
        </p:nvSpPr>
        <p:spPr/>
        <p:txBody>
          <a:bodyPr/>
          <a:lstStyle/>
          <a:p>
            <a:r>
              <a:rPr lang="en-US" dirty="0"/>
              <a:t>Mere representation to the Department </a:t>
            </a:r>
          </a:p>
          <a:p>
            <a:endParaRPr lang="en-US" dirty="0"/>
          </a:p>
          <a:p>
            <a:r>
              <a:rPr lang="en-US" sz="2800" dirty="0">
                <a:highlight>
                  <a:srgbClr val="FF0000"/>
                </a:highlight>
              </a:rPr>
              <a:t>GST??</a:t>
            </a:r>
          </a:p>
        </p:txBody>
      </p:sp>
    </p:spTree>
    <p:extLst>
      <p:ext uri="{BB962C8B-B14F-4D97-AF65-F5344CB8AC3E}">
        <p14:creationId xmlns:p14="http://schemas.microsoft.com/office/powerpoint/2010/main" val="388471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5A198-9053-3C26-C426-C2ACEA6D7CAF}"/>
              </a:ext>
            </a:extLst>
          </p:cNvPr>
          <p:cNvSpPr>
            <a:spLocks noGrp="1"/>
          </p:cNvSpPr>
          <p:nvPr>
            <p:ph type="title"/>
          </p:nvPr>
        </p:nvSpPr>
        <p:spPr/>
        <p:txBody>
          <a:bodyPr/>
          <a:lstStyle/>
          <a:p>
            <a:r>
              <a:rPr lang="en-US" dirty="0"/>
              <a:t>viii)</a:t>
            </a:r>
          </a:p>
        </p:txBody>
      </p:sp>
      <p:sp>
        <p:nvSpPr>
          <p:cNvPr id="3" name="Content Placeholder 2">
            <a:extLst>
              <a:ext uri="{FF2B5EF4-FFF2-40B4-BE49-F238E27FC236}">
                <a16:creationId xmlns:a16="http://schemas.microsoft.com/office/drawing/2014/main" xmlns="" id="{597060D8-DE31-803F-3C61-0AD432C93C8C}"/>
              </a:ext>
            </a:extLst>
          </p:cNvPr>
          <p:cNvSpPr>
            <a:spLocks noGrp="1"/>
          </p:cNvSpPr>
          <p:nvPr>
            <p:ph idx="1"/>
          </p:nvPr>
        </p:nvSpPr>
        <p:spPr/>
        <p:txBody>
          <a:bodyPr/>
          <a:lstStyle/>
          <a:p>
            <a:pPr algn="just"/>
            <a:r>
              <a:rPr lang="en-US" dirty="0"/>
              <a:t>whether any transactions not recorded in the books of account have been surrendered or disclosed as income during the year in the tax assessments under the Income Tax Act, 1961 (43 of 1961), if so, whether the previously unrecorded income has been properly recorded in the books of account during the year</a:t>
            </a:r>
          </a:p>
        </p:txBody>
      </p:sp>
    </p:spTree>
    <p:extLst>
      <p:ext uri="{BB962C8B-B14F-4D97-AF65-F5344CB8AC3E}">
        <p14:creationId xmlns:p14="http://schemas.microsoft.com/office/powerpoint/2010/main" val="151883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00E58-97AA-97F1-EDF6-D5FCE55ED02E}"/>
              </a:ext>
            </a:extLst>
          </p:cNvPr>
          <p:cNvSpPr>
            <a:spLocks noGrp="1"/>
          </p:cNvSpPr>
          <p:nvPr>
            <p:ph type="title"/>
          </p:nvPr>
        </p:nvSpPr>
        <p:spPr/>
        <p:txBody>
          <a:bodyPr/>
          <a:lstStyle/>
          <a:p>
            <a:r>
              <a:rPr lang="en-US" dirty="0"/>
              <a:t>ix)</a:t>
            </a:r>
          </a:p>
        </p:txBody>
      </p:sp>
      <p:sp>
        <p:nvSpPr>
          <p:cNvPr id="3" name="Content Placeholder 2">
            <a:extLst>
              <a:ext uri="{FF2B5EF4-FFF2-40B4-BE49-F238E27FC236}">
                <a16:creationId xmlns:a16="http://schemas.microsoft.com/office/drawing/2014/main" xmlns="" id="{DF1B1B29-60B8-A805-F8BD-E0998DEFE720}"/>
              </a:ext>
            </a:extLst>
          </p:cNvPr>
          <p:cNvSpPr>
            <a:spLocks noGrp="1"/>
          </p:cNvSpPr>
          <p:nvPr>
            <p:ph idx="1"/>
          </p:nvPr>
        </p:nvSpPr>
        <p:spPr/>
        <p:txBody>
          <a:bodyPr/>
          <a:lstStyle/>
          <a:p>
            <a:r>
              <a:rPr lang="en-US" dirty="0"/>
              <a:t>Neither a borrower nor a lender be!</a:t>
            </a:r>
          </a:p>
          <a:p>
            <a:pPr algn="just"/>
            <a:r>
              <a:rPr lang="en-US" dirty="0"/>
              <a:t>a) </a:t>
            </a:r>
            <a:r>
              <a:rPr lang="en-IN" dirty="0"/>
              <a:t>whether the company has defaulted in repayment of loans or other borrowings or in the payment of interest thereon to any lender, if yes, the period and the amount of default to be reported as per the format below:-</a:t>
            </a:r>
          </a:p>
          <a:p>
            <a:pPr algn="just"/>
            <a:endParaRPr lang="en-US" dirty="0"/>
          </a:p>
          <a:p>
            <a:endParaRPr lang="en-US" dirty="0"/>
          </a:p>
        </p:txBody>
      </p:sp>
      <p:pic>
        <p:nvPicPr>
          <p:cNvPr id="5" name="Picture 4" descr="Table&#10;&#10;Description automatically generated">
            <a:extLst>
              <a:ext uri="{FF2B5EF4-FFF2-40B4-BE49-F238E27FC236}">
                <a16:creationId xmlns:a16="http://schemas.microsoft.com/office/drawing/2014/main" xmlns="" id="{143A00E2-A725-431B-70DC-18670CBE616B}"/>
              </a:ext>
            </a:extLst>
          </p:cNvPr>
          <p:cNvPicPr>
            <a:picLocks noChangeAspect="1"/>
          </p:cNvPicPr>
          <p:nvPr/>
        </p:nvPicPr>
        <p:blipFill>
          <a:blip r:embed="rId2"/>
          <a:stretch>
            <a:fillRect/>
          </a:stretch>
        </p:blipFill>
        <p:spPr>
          <a:xfrm>
            <a:off x="1295401" y="4340351"/>
            <a:ext cx="9951715" cy="1806449"/>
          </a:xfrm>
          <a:prstGeom prst="rect">
            <a:avLst/>
          </a:prstGeom>
        </p:spPr>
      </p:pic>
    </p:spTree>
    <p:extLst>
      <p:ext uri="{BB962C8B-B14F-4D97-AF65-F5344CB8AC3E}">
        <p14:creationId xmlns:p14="http://schemas.microsoft.com/office/powerpoint/2010/main" val="295574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7D815-11A7-A0D5-6C88-CAC53BC8A2C1}"/>
              </a:ext>
            </a:extLst>
          </p:cNvPr>
          <p:cNvSpPr>
            <a:spLocks noGrp="1"/>
          </p:cNvSpPr>
          <p:nvPr>
            <p:ph type="title"/>
          </p:nvPr>
        </p:nvSpPr>
        <p:spPr/>
        <p:txBody>
          <a:bodyPr/>
          <a:lstStyle/>
          <a:p>
            <a:r>
              <a:rPr lang="en-US" dirty="0"/>
              <a:t>ix)</a:t>
            </a:r>
          </a:p>
        </p:txBody>
      </p:sp>
      <p:sp>
        <p:nvSpPr>
          <p:cNvPr id="3" name="Content Placeholder 2">
            <a:extLst>
              <a:ext uri="{FF2B5EF4-FFF2-40B4-BE49-F238E27FC236}">
                <a16:creationId xmlns:a16="http://schemas.microsoft.com/office/drawing/2014/main" xmlns="" id="{D4255A79-CDE0-D5F8-A32A-1225BFA9EEB0}"/>
              </a:ext>
            </a:extLst>
          </p:cNvPr>
          <p:cNvSpPr>
            <a:spLocks noGrp="1"/>
          </p:cNvSpPr>
          <p:nvPr>
            <p:ph idx="1"/>
          </p:nvPr>
        </p:nvSpPr>
        <p:spPr/>
        <p:txBody>
          <a:bodyPr>
            <a:normAutofit/>
          </a:bodyPr>
          <a:lstStyle/>
          <a:p>
            <a:pPr algn="just"/>
            <a:r>
              <a:rPr lang="en-US" dirty="0"/>
              <a:t>(b) whether the company is a declared </a:t>
            </a:r>
            <a:r>
              <a:rPr lang="en-US" dirty="0" err="1"/>
              <a:t>wilful</a:t>
            </a:r>
            <a:r>
              <a:rPr lang="en-US" dirty="0"/>
              <a:t> defaulter by any bank or financial institution or other lender;</a:t>
            </a:r>
          </a:p>
          <a:p>
            <a:pPr algn="just"/>
            <a:r>
              <a:rPr lang="en-US" dirty="0"/>
              <a:t>(c) whether term loans were applied for the purpose for which the loans were obtained; if not, the amount of loan so diverted and the purpose for which it is used may be reported;</a:t>
            </a:r>
          </a:p>
          <a:p>
            <a:pPr algn="just"/>
            <a:r>
              <a:rPr lang="en-US" dirty="0"/>
              <a:t>(d) whether funds raised on short term basis have been </a:t>
            </a:r>
            <a:r>
              <a:rPr lang="en-US" dirty="0" err="1"/>
              <a:t>utilised</a:t>
            </a:r>
            <a:r>
              <a:rPr lang="en-US" dirty="0"/>
              <a:t> for long term purposes, if yes, the nature and amount to be indicated;</a:t>
            </a:r>
          </a:p>
        </p:txBody>
      </p:sp>
    </p:spTree>
    <p:extLst>
      <p:ext uri="{BB962C8B-B14F-4D97-AF65-F5344CB8AC3E}">
        <p14:creationId xmlns:p14="http://schemas.microsoft.com/office/powerpoint/2010/main" val="281640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B9F5C-1A81-BE13-684D-EE648802FEAD}"/>
              </a:ext>
            </a:extLst>
          </p:cNvPr>
          <p:cNvSpPr>
            <a:spLocks noGrp="1"/>
          </p:cNvSpPr>
          <p:nvPr>
            <p:ph type="title"/>
          </p:nvPr>
        </p:nvSpPr>
        <p:spPr/>
        <p:txBody>
          <a:bodyPr/>
          <a:lstStyle/>
          <a:p>
            <a:r>
              <a:rPr lang="en-US" dirty="0"/>
              <a:t>ix) </a:t>
            </a:r>
          </a:p>
        </p:txBody>
      </p:sp>
      <p:sp>
        <p:nvSpPr>
          <p:cNvPr id="3" name="Content Placeholder 2">
            <a:extLst>
              <a:ext uri="{FF2B5EF4-FFF2-40B4-BE49-F238E27FC236}">
                <a16:creationId xmlns:a16="http://schemas.microsoft.com/office/drawing/2014/main" xmlns="" id="{B38E411A-BBDC-A43F-05DD-6AEC1612B449}"/>
              </a:ext>
            </a:extLst>
          </p:cNvPr>
          <p:cNvSpPr>
            <a:spLocks noGrp="1"/>
          </p:cNvSpPr>
          <p:nvPr>
            <p:ph idx="1"/>
          </p:nvPr>
        </p:nvSpPr>
        <p:spPr/>
        <p:txBody>
          <a:bodyPr>
            <a:normAutofit/>
          </a:bodyPr>
          <a:lstStyle/>
          <a:p>
            <a:pPr algn="just"/>
            <a:r>
              <a:rPr lang="en-IN" dirty="0"/>
              <a:t>(e) whether the company has taken any funds from any entity or person on account of or to meet the obligations of its subsidiaries, associates or joint ventures, if so, details thereof with nature of such transactions and the amount in each case;</a:t>
            </a:r>
          </a:p>
          <a:p>
            <a:pPr algn="just"/>
            <a:r>
              <a:rPr lang="en-IN" dirty="0"/>
              <a:t>(f) whether the company has raised loans during the year on the pledge of securities held in its subsidiaries, joint ventures or associate companies, if so, give details thereof and also report if the company has defaulted in repayment of such loans raised;</a:t>
            </a:r>
          </a:p>
          <a:p>
            <a:endParaRPr lang="en-US" dirty="0"/>
          </a:p>
        </p:txBody>
      </p:sp>
    </p:spTree>
    <p:extLst>
      <p:ext uri="{BB962C8B-B14F-4D97-AF65-F5344CB8AC3E}">
        <p14:creationId xmlns:p14="http://schemas.microsoft.com/office/powerpoint/2010/main" val="171915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E7311-9658-4414-FAFE-ADE8A69359BC}"/>
              </a:ext>
            </a:extLst>
          </p:cNvPr>
          <p:cNvSpPr>
            <a:spLocks noGrp="1"/>
          </p:cNvSpPr>
          <p:nvPr>
            <p:ph type="title"/>
          </p:nvPr>
        </p:nvSpPr>
        <p:spPr/>
        <p:txBody>
          <a:bodyPr/>
          <a:lstStyle/>
          <a:p>
            <a:r>
              <a:rPr lang="en-US" dirty="0"/>
              <a:t>x)</a:t>
            </a:r>
          </a:p>
        </p:txBody>
      </p:sp>
      <p:sp>
        <p:nvSpPr>
          <p:cNvPr id="3" name="Content Placeholder 2">
            <a:extLst>
              <a:ext uri="{FF2B5EF4-FFF2-40B4-BE49-F238E27FC236}">
                <a16:creationId xmlns:a16="http://schemas.microsoft.com/office/drawing/2014/main" xmlns="" id="{0E77D9E6-4591-12E2-DD8B-A5D2FB96AF29}"/>
              </a:ext>
            </a:extLst>
          </p:cNvPr>
          <p:cNvSpPr>
            <a:spLocks noGrp="1"/>
          </p:cNvSpPr>
          <p:nvPr>
            <p:ph idx="1"/>
          </p:nvPr>
        </p:nvSpPr>
        <p:spPr/>
        <p:txBody>
          <a:bodyPr>
            <a:normAutofit fontScale="92500" lnSpcReduction="10000"/>
          </a:bodyPr>
          <a:lstStyle/>
          <a:p>
            <a:pPr algn="just"/>
            <a:r>
              <a:rPr lang="en-US" dirty="0"/>
              <a:t>(a) whether moneys raised by way of initial public offer or further public offer (including debt instruments) during the year were applied for the purposes for which those are raised, if not, the details together with delays or default and subsequent rectification, if any, as may be applicable, be reported;</a:t>
            </a:r>
          </a:p>
          <a:p>
            <a:pPr algn="just"/>
            <a:r>
              <a:rPr lang="en-US" dirty="0"/>
              <a:t>(b) whether the company has made any preferential allotment or private placement of shares or convertible debentures (fully, partially or optionally convertible) during the year and if so, whether the requirements of section 42 and section 62 of the Companies Act, 2013 have been complied with and the funds raised have been used for the purposes for which the funds were raised, if not, provide details in respect of amount involved and nature of non-compliance;</a:t>
            </a:r>
          </a:p>
        </p:txBody>
      </p:sp>
    </p:spTree>
    <p:extLst>
      <p:ext uri="{BB962C8B-B14F-4D97-AF65-F5344CB8AC3E}">
        <p14:creationId xmlns:p14="http://schemas.microsoft.com/office/powerpoint/2010/main" val="333958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3CDE9-B14F-A4D9-AFC2-8C561F94806D}"/>
              </a:ext>
            </a:extLst>
          </p:cNvPr>
          <p:cNvSpPr>
            <a:spLocks noGrp="1"/>
          </p:cNvSpPr>
          <p:nvPr>
            <p:ph type="title"/>
          </p:nvPr>
        </p:nvSpPr>
        <p:spPr/>
        <p:txBody>
          <a:bodyPr/>
          <a:lstStyle/>
          <a:p>
            <a:r>
              <a:rPr lang="en-US" dirty="0"/>
              <a:t>xi)</a:t>
            </a:r>
          </a:p>
        </p:txBody>
      </p:sp>
      <p:sp>
        <p:nvSpPr>
          <p:cNvPr id="3" name="Content Placeholder 2">
            <a:extLst>
              <a:ext uri="{FF2B5EF4-FFF2-40B4-BE49-F238E27FC236}">
                <a16:creationId xmlns:a16="http://schemas.microsoft.com/office/drawing/2014/main" xmlns="" id="{87A510A3-68A3-6B83-CEC6-976F2026A5B7}"/>
              </a:ext>
            </a:extLst>
          </p:cNvPr>
          <p:cNvSpPr>
            <a:spLocks noGrp="1"/>
          </p:cNvSpPr>
          <p:nvPr>
            <p:ph idx="1"/>
          </p:nvPr>
        </p:nvSpPr>
        <p:spPr/>
        <p:txBody>
          <a:bodyPr>
            <a:normAutofit fontScale="92500"/>
          </a:bodyPr>
          <a:lstStyle/>
          <a:p>
            <a:pPr algn="just"/>
            <a:r>
              <a:rPr lang="en-IN" dirty="0"/>
              <a:t>(a) whether any fraud by the company or any fraud on the company has been noticed or reported during the year, if yes, the nature and the amount involved is to be indicated;</a:t>
            </a:r>
          </a:p>
          <a:p>
            <a:pPr algn="just"/>
            <a:r>
              <a:rPr lang="en-IN" dirty="0"/>
              <a:t>(b) whether any report under sub-section (12) of section 143 of the Companies Act has been filed by the auditors in Form ADT-4 as prescribed under rule 13 of Companies (Audit and Auditors) Rules, 2014 with the Central Government;</a:t>
            </a:r>
          </a:p>
          <a:p>
            <a:pPr algn="just"/>
            <a:r>
              <a:rPr lang="en-IN" dirty="0"/>
              <a:t>(c) whether the auditor has considered whistle-blower complaints, if any, received during the year by the company;</a:t>
            </a:r>
          </a:p>
          <a:p>
            <a:endParaRPr lang="en-US" dirty="0"/>
          </a:p>
        </p:txBody>
      </p:sp>
    </p:spTree>
    <p:extLst>
      <p:ext uri="{BB962C8B-B14F-4D97-AF65-F5344CB8AC3E}">
        <p14:creationId xmlns:p14="http://schemas.microsoft.com/office/powerpoint/2010/main" val="1199708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CE65-0396-0771-5CC9-0FBBA6DCDD9E}"/>
              </a:ext>
            </a:extLst>
          </p:cNvPr>
          <p:cNvSpPr>
            <a:spLocks noGrp="1"/>
          </p:cNvSpPr>
          <p:nvPr>
            <p:ph type="title"/>
          </p:nvPr>
        </p:nvSpPr>
        <p:spPr/>
        <p:txBody>
          <a:bodyPr/>
          <a:lstStyle/>
          <a:p>
            <a:r>
              <a:rPr lang="en-US" dirty="0"/>
              <a:t>xii)</a:t>
            </a:r>
          </a:p>
        </p:txBody>
      </p:sp>
      <p:sp>
        <p:nvSpPr>
          <p:cNvPr id="3" name="Content Placeholder 2">
            <a:extLst>
              <a:ext uri="{FF2B5EF4-FFF2-40B4-BE49-F238E27FC236}">
                <a16:creationId xmlns:a16="http://schemas.microsoft.com/office/drawing/2014/main" xmlns="" id="{65E65321-BD20-D205-D386-DBB06F7631E1}"/>
              </a:ext>
            </a:extLst>
          </p:cNvPr>
          <p:cNvSpPr>
            <a:spLocks noGrp="1"/>
          </p:cNvSpPr>
          <p:nvPr>
            <p:ph idx="1"/>
          </p:nvPr>
        </p:nvSpPr>
        <p:spPr/>
        <p:txBody>
          <a:bodyPr/>
          <a:lstStyle/>
          <a:p>
            <a:pPr algn="just"/>
            <a:r>
              <a:rPr lang="en-US" dirty="0"/>
              <a:t>(a) whether the Nidhi Company has complied with the Net Owned Funds to Deposits in the ratio of 1: 20 to meet out the liability;</a:t>
            </a:r>
          </a:p>
          <a:p>
            <a:pPr algn="just"/>
            <a:r>
              <a:rPr lang="en-US" dirty="0"/>
              <a:t>(b) whether the Nidhi Company is maintaining 10% Unencumbered term deposits as specified in the Nidhi Rules, 2014 to meet out the liability;</a:t>
            </a:r>
          </a:p>
          <a:p>
            <a:pPr algn="just"/>
            <a:r>
              <a:rPr lang="en-US" dirty="0"/>
              <a:t>(c) whether there has been any default in payment of interest on deposits or repayment thereof for any period and if so, the details thereof</a:t>
            </a:r>
          </a:p>
        </p:txBody>
      </p:sp>
    </p:spTree>
    <p:extLst>
      <p:ext uri="{BB962C8B-B14F-4D97-AF65-F5344CB8AC3E}">
        <p14:creationId xmlns:p14="http://schemas.microsoft.com/office/powerpoint/2010/main" val="368235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5BFA0-1F5E-DF16-ACD3-FE3100C8CAAD}"/>
              </a:ext>
            </a:extLst>
          </p:cNvPr>
          <p:cNvSpPr>
            <a:spLocks noGrp="1"/>
          </p:cNvSpPr>
          <p:nvPr>
            <p:ph type="title"/>
          </p:nvPr>
        </p:nvSpPr>
        <p:spPr/>
        <p:txBody>
          <a:bodyPr/>
          <a:lstStyle/>
          <a:p>
            <a:r>
              <a:rPr lang="en-US" dirty="0"/>
              <a:t>xiii)</a:t>
            </a:r>
          </a:p>
        </p:txBody>
      </p:sp>
      <p:sp>
        <p:nvSpPr>
          <p:cNvPr id="3" name="Content Placeholder 2">
            <a:extLst>
              <a:ext uri="{FF2B5EF4-FFF2-40B4-BE49-F238E27FC236}">
                <a16:creationId xmlns:a16="http://schemas.microsoft.com/office/drawing/2014/main" xmlns="" id="{8C301549-47CC-F97D-BC06-C17B8EB2D7F1}"/>
              </a:ext>
            </a:extLst>
          </p:cNvPr>
          <p:cNvSpPr>
            <a:spLocks noGrp="1"/>
          </p:cNvSpPr>
          <p:nvPr>
            <p:ph idx="1"/>
          </p:nvPr>
        </p:nvSpPr>
        <p:spPr/>
        <p:txBody>
          <a:bodyPr/>
          <a:lstStyle/>
          <a:p>
            <a:pPr algn="just"/>
            <a:r>
              <a:rPr lang="en-US" dirty="0"/>
              <a:t>whether all transactions with the related parties are in compliance with sections 177 and 188 of Companies Act where applicable and the details have been disclosed in the financial statements, etc., as required by the applicable accounting standards;</a:t>
            </a:r>
          </a:p>
          <a:p>
            <a:pPr algn="just"/>
            <a:endParaRPr lang="en-US" dirty="0"/>
          </a:p>
        </p:txBody>
      </p:sp>
    </p:spTree>
    <p:extLst>
      <p:ext uri="{BB962C8B-B14F-4D97-AF65-F5344CB8AC3E}">
        <p14:creationId xmlns:p14="http://schemas.microsoft.com/office/powerpoint/2010/main" val="742962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394A2-B276-2079-CBE4-3AA638C36DD9}"/>
              </a:ext>
            </a:extLst>
          </p:cNvPr>
          <p:cNvSpPr>
            <a:spLocks noGrp="1"/>
          </p:cNvSpPr>
          <p:nvPr>
            <p:ph type="title"/>
          </p:nvPr>
        </p:nvSpPr>
        <p:spPr/>
        <p:txBody>
          <a:bodyPr/>
          <a:lstStyle/>
          <a:p>
            <a:r>
              <a:rPr lang="en-US" dirty="0"/>
              <a:t>xiv)</a:t>
            </a:r>
          </a:p>
        </p:txBody>
      </p:sp>
      <p:sp>
        <p:nvSpPr>
          <p:cNvPr id="3" name="Content Placeholder 2">
            <a:extLst>
              <a:ext uri="{FF2B5EF4-FFF2-40B4-BE49-F238E27FC236}">
                <a16:creationId xmlns:a16="http://schemas.microsoft.com/office/drawing/2014/main" xmlns="" id="{34331242-4BB2-980C-E766-E35224E514E3}"/>
              </a:ext>
            </a:extLst>
          </p:cNvPr>
          <p:cNvSpPr>
            <a:spLocks noGrp="1"/>
          </p:cNvSpPr>
          <p:nvPr>
            <p:ph idx="1"/>
          </p:nvPr>
        </p:nvSpPr>
        <p:spPr/>
        <p:txBody>
          <a:bodyPr/>
          <a:lstStyle/>
          <a:p>
            <a:r>
              <a:rPr lang="en-US" dirty="0"/>
              <a:t>(a) whether the company has an internal audit system commensurate with the size and nature of its business;</a:t>
            </a:r>
          </a:p>
          <a:p>
            <a:r>
              <a:rPr lang="en-US" dirty="0"/>
              <a:t>(b) whether the reports of the Internal Auditors for the period under audit were considered by the statutory auditor;</a:t>
            </a:r>
          </a:p>
        </p:txBody>
      </p:sp>
    </p:spTree>
    <p:extLst>
      <p:ext uri="{BB962C8B-B14F-4D97-AF65-F5344CB8AC3E}">
        <p14:creationId xmlns:p14="http://schemas.microsoft.com/office/powerpoint/2010/main" val="313090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66FA5-F36B-3A1C-0105-B6B00DC15D5E}"/>
              </a:ext>
            </a:extLst>
          </p:cNvPr>
          <p:cNvSpPr>
            <a:spLocks noGrp="1"/>
          </p:cNvSpPr>
          <p:nvPr>
            <p:ph type="title"/>
          </p:nvPr>
        </p:nvSpPr>
        <p:spPr/>
        <p:txBody>
          <a:bodyPr/>
          <a:lstStyle/>
          <a:p>
            <a:r>
              <a:rPr lang="en-US" dirty="0"/>
              <a:t>The deferments..</a:t>
            </a:r>
          </a:p>
        </p:txBody>
      </p:sp>
      <p:sp>
        <p:nvSpPr>
          <p:cNvPr id="3" name="Content Placeholder 2">
            <a:extLst>
              <a:ext uri="{FF2B5EF4-FFF2-40B4-BE49-F238E27FC236}">
                <a16:creationId xmlns:a16="http://schemas.microsoft.com/office/drawing/2014/main" xmlns="" id="{63D5EE05-3296-9301-3EC9-F17492630428}"/>
              </a:ext>
            </a:extLst>
          </p:cNvPr>
          <p:cNvSpPr>
            <a:spLocks noGrp="1"/>
          </p:cNvSpPr>
          <p:nvPr>
            <p:ph idx="1"/>
          </p:nvPr>
        </p:nvSpPr>
        <p:spPr/>
        <p:txBody>
          <a:bodyPr/>
          <a:lstStyle/>
          <a:p>
            <a:r>
              <a:rPr lang="en-US" dirty="0"/>
              <a:t>24</a:t>
            </a:r>
            <a:r>
              <a:rPr lang="en-US" baseline="30000" dirty="0"/>
              <a:t>th</a:t>
            </a:r>
            <a:r>
              <a:rPr lang="en-US" dirty="0"/>
              <a:t> March 2020- applicable from 2020-21</a:t>
            </a:r>
          </a:p>
          <a:p>
            <a:endParaRPr lang="en-US" dirty="0"/>
          </a:p>
          <a:p>
            <a:r>
              <a:rPr lang="en-US" dirty="0"/>
              <a:t>17</a:t>
            </a:r>
            <a:r>
              <a:rPr lang="en-US" baseline="30000" dirty="0"/>
              <a:t>th</a:t>
            </a:r>
            <a:r>
              <a:rPr lang="en-US" dirty="0"/>
              <a:t> December 2020- applicable from 2021-22</a:t>
            </a:r>
          </a:p>
          <a:p>
            <a:pPr marL="0" indent="0">
              <a:buNone/>
            </a:pPr>
            <a:endParaRPr lang="en-US" dirty="0"/>
          </a:p>
        </p:txBody>
      </p:sp>
    </p:spTree>
    <p:extLst>
      <p:ext uri="{BB962C8B-B14F-4D97-AF65-F5344CB8AC3E}">
        <p14:creationId xmlns:p14="http://schemas.microsoft.com/office/powerpoint/2010/main" val="167245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B6931-E16C-79DD-18F7-6C53D2E8077B}"/>
              </a:ext>
            </a:extLst>
          </p:cNvPr>
          <p:cNvSpPr>
            <a:spLocks noGrp="1"/>
          </p:cNvSpPr>
          <p:nvPr>
            <p:ph type="title"/>
          </p:nvPr>
        </p:nvSpPr>
        <p:spPr/>
        <p:txBody>
          <a:bodyPr/>
          <a:lstStyle/>
          <a:p>
            <a:r>
              <a:rPr lang="en-US" dirty="0"/>
              <a:t>Omission?</a:t>
            </a:r>
          </a:p>
        </p:txBody>
      </p:sp>
      <p:sp>
        <p:nvSpPr>
          <p:cNvPr id="3" name="Content Placeholder 2">
            <a:extLst>
              <a:ext uri="{FF2B5EF4-FFF2-40B4-BE49-F238E27FC236}">
                <a16:creationId xmlns:a16="http://schemas.microsoft.com/office/drawing/2014/main" xmlns="" id="{7F56207B-27A9-709D-8AC9-F0E6DD0BC61E}"/>
              </a:ext>
            </a:extLst>
          </p:cNvPr>
          <p:cNvSpPr>
            <a:spLocks noGrp="1"/>
          </p:cNvSpPr>
          <p:nvPr>
            <p:ph idx="1"/>
          </p:nvPr>
        </p:nvSpPr>
        <p:spPr/>
        <p:txBody>
          <a:bodyPr/>
          <a:lstStyle/>
          <a:p>
            <a:pPr marL="0" indent="0">
              <a:buNone/>
            </a:pPr>
            <a:endParaRPr lang="en-US" dirty="0"/>
          </a:p>
          <a:p>
            <a:pPr marL="0" indent="0">
              <a:buNone/>
            </a:pPr>
            <a:endParaRPr lang="en-US" dirty="0"/>
          </a:p>
          <a:p>
            <a:r>
              <a:rPr lang="en-US" dirty="0"/>
              <a:t>In specific cases, special audits/forensic audits/investigation audits</a:t>
            </a:r>
          </a:p>
        </p:txBody>
      </p:sp>
    </p:spTree>
    <p:extLst>
      <p:ext uri="{BB962C8B-B14F-4D97-AF65-F5344CB8AC3E}">
        <p14:creationId xmlns:p14="http://schemas.microsoft.com/office/powerpoint/2010/main" val="239187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BADB2-9CEA-655A-B7AB-0C609D798B50}"/>
              </a:ext>
            </a:extLst>
          </p:cNvPr>
          <p:cNvSpPr>
            <a:spLocks noGrp="1"/>
          </p:cNvSpPr>
          <p:nvPr>
            <p:ph type="title"/>
          </p:nvPr>
        </p:nvSpPr>
        <p:spPr/>
        <p:txBody>
          <a:bodyPr/>
          <a:lstStyle/>
          <a:p>
            <a:r>
              <a:rPr lang="en-US" dirty="0"/>
              <a:t>xv)</a:t>
            </a:r>
          </a:p>
        </p:txBody>
      </p:sp>
      <p:sp>
        <p:nvSpPr>
          <p:cNvPr id="3" name="Content Placeholder 2">
            <a:extLst>
              <a:ext uri="{FF2B5EF4-FFF2-40B4-BE49-F238E27FC236}">
                <a16:creationId xmlns:a16="http://schemas.microsoft.com/office/drawing/2014/main" xmlns="" id="{01E772C2-971A-D85E-944E-1F1A1D463645}"/>
              </a:ext>
            </a:extLst>
          </p:cNvPr>
          <p:cNvSpPr>
            <a:spLocks noGrp="1"/>
          </p:cNvSpPr>
          <p:nvPr>
            <p:ph idx="1"/>
          </p:nvPr>
        </p:nvSpPr>
        <p:spPr/>
        <p:txBody>
          <a:bodyPr/>
          <a:lstStyle/>
          <a:p>
            <a:pPr algn="just"/>
            <a:r>
              <a:rPr lang="en-US" dirty="0"/>
              <a:t>whether the company has entered into any non-cash transactions with directors or persons connected with him and if so, whether the provisions of section 192 of Companies Act have been complied with</a:t>
            </a:r>
          </a:p>
          <a:p>
            <a:pPr algn="just"/>
            <a:r>
              <a:rPr lang="en-US" dirty="0"/>
              <a:t>General meeting resolution</a:t>
            </a:r>
          </a:p>
        </p:txBody>
      </p:sp>
    </p:spTree>
    <p:extLst>
      <p:ext uri="{BB962C8B-B14F-4D97-AF65-F5344CB8AC3E}">
        <p14:creationId xmlns:p14="http://schemas.microsoft.com/office/powerpoint/2010/main" val="215612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4D002-1818-147B-DAA2-A74E8AC45C76}"/>
              </a:ext>
            </a:extLst>
          </p:cNvPr>
          <p:cNvSpPr>
            <a:spLocks noGrp="1"/>
          </p:cNvSpPr>
          <p:nvPr>
            <p:ph type="title"/>
          </p:nvPr>
        </p:nvSpPr>
        <p:spPr/>
        <p:txBody>
          <a:bodyPr/>
          <a:lstStyle/>
          <a:p>
            <a:r>
              <a:rPr lang="en-US" dirty="0"/>
              <a:t>(xvi) The RBI paras</a:t>
            </a:r>
          </a:p>
        </p:txBody>
      </p:sp>
      <p:sp>
        <p:nvSpPr>
          <p:cNvPr id="3" name="Content Placeholder 2">
            <a:extLst>
              <a:ext uri="{FF2B5EF4-FFF2-40B4-BE49-F238E27FC236}">
                <a16:creationId xmlns:a16="http://schemas.microsoft.com/office/drawing/2014/main" xmlns="" id="{82B806CF-EAA5-97E9-1ECE-E5972EA0E161}"/>
              </a:ext>
            </a:extLst>
          </p:cNvPr>
          <p:cNvSpPr>
            <a:spLocks noGrp="1"/>
          </p:cNvSpPr>
          <p:nvPr>
            <p:ph idx="1"/>
          </p:nvPr>
        </p:nvSpPr>
        <p:spPr/>
        <p:txBody>
          <a:bodyPr/>
          <a:lstStyle/>
          <a:p>
            <a:r>
              <a:rPr lang="en-US" dirty="0"/>
              <a:t>Registration under Section 451A of RBI Act? </a:t>
            </a:r>
          </a:p>
          <a:p>
            <a:r>
              <a:rPr lang="en-US" dirty="0"/>
              <a:t>NBFC/Housing finance without registration? </a:t>
            </a:r>
          </a:p>
          <a:p>
            <a:r>
              <a:rPr lang="en-US" dirty="0"/>
              <a:t>CIC Criteria?</a:t>
            </a:r>
          </a:p>
          <a:p>
            <a:r>
              <a:rPr lang="en-US" dirty="0"/>
              <a:t>No of CIC’s</a:t>
            </a:r>
          </a:p>
        </p:txBody>
      </p:sp>
    </p:spTree>
    <p:extLst>
      <p:ext uri="{BB962C8B-B14F-4D97-AF65-F5344CB8AC3E}">
        <p14:creationId xmlns:p14="http://schemas.microsoft.com/office/powerpoint/2010/main" val="175761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49BFA-76E0-6B44-F5C6-B11706EDF859}"/>
              </a:ext>
            </a:extLst>
          </p:cNvPr>
          <p:cNvSpPr>
            <a:spLocks noGrp="1"/>
          </p:cNvSpPr>
          <p:nvPr>
            <p:ph type="title"/>
          </p:nvPr>
        </p:nvSpPr>
        <p:spPr/>
        <p:txBody>
          <a:bodyPr/>
          <a:lstStyle/>
          <a:p>
            <a:r>
              <a:rPr lang="en-US" dirty="0"/>
              <a:t>xvii) </a:t>
            </a:r>
          </a:p>
        </p:txBody>
      </p:sp>
      <p:sp>
        <p:nvSpPr>
          <p:cNvPr id="3" name="Content Placeholder 2">
            <a:extLst>
              <a:ext uri="{FF2B5EF4-FFF2-40B4-BE49-F238E27FC236}">
                <a16:creationId xmlns:a16="http://schemas.microsoft.com/office/drawing/2014/main" xmlns="" id="{0A6A868A-060B-47F1-4379-EB99F732B190}"/>
              </a:ext>
            </a:extLst>
          </p:cNvPr>
          <p:cNvSpPr>
            <a:spLocks noGrp="1"/>
          </p:cNvSpPr>
          <p:nvPr>
            <p:ph idx="1"/>
          </p:nvPr>
        </p:nvSpPr>
        <p:spPr/>
        <p:txBody>
          <a:bodyPr/>
          <a:lstStyle/>
          <a:p>
            <a:r>
              <a:rPr lang="en-US" dirty="0"/>
              <a:t>whether the company has incurred cash losses in the financial year and in the immediately preceding financial year, if so, state the amount of cash losses</a:t>
            </a:r>
          </a:p>
          <a:p>
            <a:endParaRPr lang="en-US" dirty="0"/>
          </a:p>
        </p:txBody>
      </p:sp>
    </p:spTree>
    <p:extLst>
      <p:ext uri="{BB962C8B-B14F-4D97-AF65-F5344CB8AC3E}">
        <p14:creationId xmlns:p14="http://schemas.microsoft.com/office/powerpoint/2010/main" val="18622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5C7F3-2458-6A45-F55F-18FBBF787031}"/>
              </a:ext>
            </a:extLst>
          </p:cNvPr>
          <p:cNvSpPr>
            <a:spLocks noGrp="1"/>
          </p:cNvSpPr>
          <p:nvPr>
            <p:ph type="title"/>
          </p:nvPr>
        </p:nvSpPr>
        <p:spPr/>
        <p:txBody>
          <a:bodyPr/>
          <a:lstStyle/>
          <a:p>
            <a:r>
              <a:rPr lang="en-US" dirty="0"/>
              <a:t>xvii)</a:t>
            </a:r>
          </a:p>
        </p:txBody>
      </p:sp>
      <p:sp>
        <p:nvSpPr>
          <p:cNvPr id="3" name="Content Placeholder 2">
            <a:extLst>
              <a:ext uri="{FF2B5EF4-FFF2-40B4-BE49-F238E27FC236}">
                <a16:creationId xmlns:a16="http://schemas.microsoft.com/office/drawing/2014/main" xmlns="" id="{36470FB0-1A77-6E1E-A9D4-A314ADAA7EBC}"/>
              </a:ext>
            </a:extLst>
          </p:cNvPr>
          <p:cNvSpPr>
            <a:spLocks noGrp="1"/>
          </p:cNvSpPr>
          <p:nvPr>
            <p:ph idx="1"/>
          </p:nvPr>
        </p:nvSpPr>
        <p:spPr/>
        <p:txBody>
          <a:bodyPr/>
          <a:lstStyle/>
          <a:p>
            <a:pPr algn="just"/>
            <a:r>
              <a:rPr lang="en-US" dirty="0"/>
              <a:t>whether there has been any resignation of the statutory auditors during the year, if so, whether the auditor has taken into consideration the issues, objections or concerns raised by the outgoing auditors</a:t>
            </a:r>
          </a:p>
          <a:p>
            <a:pPr marL="0" indent="0">
              <a:buNone/>
            </a:pPr>
            <a:endParaRPr lang="en-US" dirty="0"/>
          </a:p>
        </p:txBody>
      </p:sp>
    </p:spTree>
    <p:extLst>
      <p:ext uri="{BB962C8B-B14F-4D97-AF65-F5344CB8AC3E}">
        <p14:creationId xmlns:p14="http://schemas.microsoft.com/office/powerpoint/2010/main" val="2963190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14FB8-8DE0-B529-173E-58397FE23278}"/>
              </a:ext>
            </a:extLst>
          </p:cNvPr>
          <p:cNvSpPr>
            <a:spLocks noGrp="1"/>
          </p:cNvSpPr>
          <p:nvPr>
            <p:ph type="title"/>
          </p:nvPr>
        </p:nvSpPr>
        <p:spPr/>
        <p:txBody>
          <a:bodyPr/>
          <a:lstStyle/>
          <a:p>
            <a:r>
              <a:rPr lang="en-US" dirty="0"/>
              <a:t>xix)</a:t>
            </a:r>
          </a:p>
        </p:txBody>
      </p:sp>
      <p:sp>
        <p:nvSpPr>
          <p:cNvPr id="3" name="Content Placeholder 2">
            <a:extLst>
              <a:ext uri="{FF2B5EF4-FFF2-40B4-BE49-F238E27FC236}">
                <a16:creationId xmlns:a16="http://schemas.microsoft.com/office/drawing/2014/main" xmlns="" id="{545C4666-D916-0A07-4F3D-B7E4165D66A2}"/>
              </a:ext>
            </a:extLst>
          </p:cNvPr>
          <p:cNvSpPr>
            <a:spLocks noGrp="1"/>
          </p:cNvSpPr>
          <p:nvPr>
            <p:ph idx="1"/>
          </p:nvPr>
        </p:nvSpPr>
        <p:spPr/>
        <p:txBody>
          <a:bodyPr>
            <a:normAutofit/>
          </a:bodyPr>
          <a:lstStyle/>
          <a:p>
            <a:pPr algn="just"/>
            <a:r>
              <a:rPr lang="en-US" dirty="0">
                <a:solidFill>
                  <a:srgbClr val="FF0000"/>
                </a:solidFill>
              </a:rPr>
              <a:t>on the basis of the financial ratios, ageing and expected dates of realization of financial assets and payment of financial liabilities, other information accompanying the financial statements, the auditor’s knowledge of the Board of Directors and management plans, whether the auditor is of the opinion that no material uncertainty exists as on the date of the audit report that company is capable of meeting its liabilities existing at the date of balance sheet as and when they fall due within a period of one year from the balance sheet date;</a:t>
            </a:r>
          </a:p>
        </p:txBody>
      </p:sp>
    </p:spTree>
    <p:extLst>
      <p:ext uri="{BB962C8B-B14F-4D97-AF65-F5344CB8AC3E}">
        <p14:creationId xmlns:p14="http://schemas.microsoft.com/office/powerpoint/2010/main" val="1102989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1EDB1-01A8-D98D-E95B-2AF1B7B071F1}"/>
              </a:ext>
            </a:extLst>
          </p:cNvPr>
          <p:cNvSpPr>
            <a:spLocks noGrp="1"/>
          </p:cNvSpPr>
          <p:nvPr>
            <p:ph type="title"/>
          </p:nvPr>
        </p:nvSpPr>
        <p:spPr/>
        <p:txBody>
          <a:bodyPr/>
          <a:lstStyle/>
          <a:p>
            <a:r>
              <a:rPr lang="en-US" dirty="0"/>
              <a:t>xix)-Suggested Response</a:t>
            </a:r>
          </a:p>
        </p:txBody>
      </p:sp>
      <p:sp>
        <p:nvSpPr>
          <p:cNvPr id="3" name="Content Placeholder 2">
            <a:extLst>
              <a:ext uri="{FF2B5EF4-FFF2-40B4-BE49-F238E27FC236}">
                <a16:creationId xmlns:a16="http://schemas.microsoft.com/office/drawing/2014/main" xmlns="" id="{FF53857A-C892-6C6D-EE88-FCE48B1F4D61}"/>
              </a:ext>
            </a:extLst>
          </p:cNvPr>
          <p:cNvSpPr>
            <a:spLocks noGrp="1"/>
          </p:cNvSpPr>
          <p:nvPr>
            <p:ph idx="1"/>
          </p:nvPr>
        </p:nvSpPr>
        <p:spPr/>
        <p:txBody>
          <a:bodyPr>
            <a:normAutofit fontScale="92500"/>
          </a:bodyPr>
          <a:lstStyle/>
          <a:p>
            <a:pPr algn="just"/>
            <a:r>
              <a:rPr lang="en-US" b="1" dirty="0">
                <a:solidFill>
                  <a:schemeClr val="accent4">
                    <a:lumMod val="60000"/>
                    <a:lumOff val="40000"/>
                  </a:schemeClr>
                </a:solidFill>
              </a:rPr>
              <a:t>nothing has come to our attention, which causes us to believe that any material uncertainty exists as on the date of the audit report that company is not capable of meeting its liabilities existing at the date of balance sheet as and when they fall due within a period of one year from the balance sheet date. We, however, state that this is not an assurance as to the future viability of the company. We further state that our reporting is based on the facts up to the date of the report and we neither give any guarantee nor any assurance that all liabilities falling due within a period of one year from the balance sheet date, will get discharged by the company as and when they fall due.</a:t>
            </a:r>
          </a:p>
        </p:txBody>
      </p:sp>
    </p:spTree>
    <p:extLst>
      <p:ext uri="{BB962C8B-B14F-4D97-AF65-F5344CB8AC3E}">
        <p14:creationId xmlns:p14="http://schemas.microsoft.com/office/powerpoint/2010/main" val="597442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8D3EA-A184-83A9-375A-EF1BD8D75D18}"/>
              </a:ext>
            </a:extLst>
          </p:cNvPr>
          <p:cNvSpPr>
            <a:spLocks noGrp="1"/>
          </p:cNvSpPr>
          <p:nvPr>
            <p:ph type="title"/>
          </p:nvPr>
        </p:nvSpPr>
        <p:spPr/>
        <p:txBody>
          <a:bodyPr/>
          <a:lstStyle/>
          <a:p>
            <a:r>
              <a:rPr lang="en-US" dirty="0"/>
              <a:t>xx)</a:t>
            </a:r>
          </a:p>
        </p:txBody>
      </p:sp>
      <p:sp>
        <p:nvSpPr>
          <p:cNvPr id="3" name="Content Placeholder 2">
            <a:extLst>
              <a:ext uri="{FF2B5EF4-FFF2-40B4-BE49-F238E27FC236}">
                <a16:creationId xmlns:a16="http://schemas.microsoft.com/office/drawing/2014/main" xmlns="" id="{99A7BD93-EEA1-D5A6-5656-F7AEB72A4E98}"/>
              </a:ext>
            </a:extLst>
          </p:cNvPr>
          <p:cNvSpPr>
            <a:spLocks noGrp="1"/>
          </p:cNvSpPr>
          <p:nvPr>
            <p:ph idx="1"/>
          </p:nvPr>
        </p:nvSpPr>
        <p:spPr/>
        <p:txBody>
          <a:bodyPr>
            <a:normAutofit lnSpcReduction="10000"/>
          </a:bodyPr>
          <a:lstStyle/>
          <a:p>
            <a:pPr algn="just"/>
            <a:r>
              <a:rPr lang="en-US" dirty="0"/>
              <a:t>(a) whether, in respect of other than ongoing projects, the company has transferred unspent amount to a Fund specified in Schedule VII to the Companies Act within a period of six months of the expiry of the financial year in compliance with second proviso to sub-section (5) of section 135 of the said Act;</a:t>
            </a:r>
          </a:p>
          <a:p>
            <a:pPr algn="just"/>
            <a:r>
              <a:rPr lang="en-US" dirty="0"/>
              <a:t>(b) whether any amount remaining unspent under sub-section (5) of section 135 of the Companies Act, pursuant to any ongoing project, has been transferred to special account in compliance with the provision of subsection (6) of section 135 of the said Act;</a:t>
            </a:r>
          </a:p>
        </p:txBody>
      </p:sp>
    </p:spTree>
    <p:extLst>
      <p:ext uri="{BB962C8B-B14F-4D97-AF65-F5344CB8AC3E}">
        <p14:creationId xmlns:p14="http://schemas.microsoft.com/office/powerpoint/2010/main" val="457930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EB1C3-7418-D1DD-E017-D2CB46C256D0}"/>
              </a:ext>
            </a:extLst>
          </p:cNvPr>
          <p:cNvSpPr>
            <a:spLocks noGrp="1"/>
          </p:cNvSpPr>
          <p:nvPr>
            <p:ph type="title"/>
          </p:nvPr>
        </p:nvSpPr>
        <p:spPr/>
        <p:txBody>
          <a:bodyPr/>
          <a:lstStyle/>
          <a:p>
            <a:r>
              <a:rPr lang="en-US" dirty="0"/>
              <a:t>xxi) </a:t>
            </a:r>
          </a:p>
        </p:txBody>
      </p:sp>
      <p:sp>
        <p:nvSpPr>
          <p:cNvPr id="3" name="Content Placeholder 2">
            <a:extLst>
              <a:ext uri="{FF2B5EF4-FFF2-40B4-BE49-F238E27FC236}">
                <a16:creationId xmlns:a16="http://schemas.microsoft.com/office/drawing/2014/main" xmlns="" id="{AF45F366-B751-FDE6-DDE2-8FB9E69F9A4F}"/>
              </a:ext>
            </a:extLst>
          </p:cNvPr>
          <p:cNvSpPr>
            <a:spLocks noGrp="1"/>
          </p:cNvSpPr>
          <p:nvPr>
            <p:ph idx="1"/>
          </p:nvPr>
        </p:nvSpPr>
        <p:spPr/>
        <p:txBody>
          <a:bodyPr/>
          <a:lstStyle/>
          <a:p>
            <a:pPr algn="just"/>
            <a:r>
              <a:rPr lang="en-IN" dirty="0"/>
              <a:t>whether there have been any qualifications or adverse remarks by the respective auditors in the Companies (Auditor's Report) Order (CARO  of the companies included in the consolidated financial statements, if yes, indicate the details of the companies and the paragraph numbers of CARO report containing the qualifications or adverse remarks</a:t>
            </a:r>
          </a:p>
          <a:p>
            <a:endParaRPr lang="en-US" dirty="0"/>
          </a:p>
        </p:txBody>
      </p:sp>
    </p:spTree>
    <p:extLst>
      <p:ext uri="{BB962C8B-B14F-4D97-AF65-F5344CB8AC3E}">
        <p14:creationId xmlns:p14="http://schemas.microsoft.com/office/powerpoint/2010/main" val="256667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78FBD-03C1-7656-3C55-E8CC4542C1B0}"/>
              </a:ext>
            </a:extLst>
          </p:cNvPr>
          <p:cNvSpPr>
            <a:spLocks noGrp="1"/>
          </p:cNvSpPr>
          <p:nvPr>
            <p:ph type="title"/>
          </p:nvPr>
        </p:nvSpPr>
        <p:spPr/>
        <p:txBody>
          <a:bodyPr/>
          <a:lstStyle/>
          <a:p>
            <a:r>
              <a:rPr lang="en-US" dirty="0"/>
              <a:t>Omission?</a:t>
            </a:r>
          </a:p>
        </p:txBody>
      </p:sp>
      <p:sp>
        <p:nvSpPr>
          <p:cNvPr id="3" name="Content Placeholder 2">
            <a:extLst>
              <a:ext uri="{FF2B5EF4-FFF2-40B4-BE49-F238E27FC236}">
                <a16:creationId xmlns:a16="http://schemas.microsoft.com/office/drawing/2014/main" xmlns="" id="{433A9908-824F-B350-DC5F-0C77D6D155F0}"/>
              </a:ext>
            </a:extLst>
          </p:cNvPr>
          <p:cNvSpPr>
            <a:spLocks noGrp="1"/>
          </p:cNvSpPr>
          <p:nvPr>
            <p:ph idx="1"/>
          </p:nvPr>
        </p:nvSpPr>
        <p:spPr/>
        <p:txBody>
          <a:bodyPr/>
          <a:lstStyle/>
          <a:p>
            <a:endParaRPr lang="en-US" dirty="0"/>
          </a:p>
          <a:p>
            <a:endParaRPr lang="en-US" dirty="0"/>
          </a:p>
          <a:p>
            <a:r>
              <a:rPr lang="en-US" dirty="0"/>
              <a:t>Any other matter?</a:t>
            </a:r>
          </a:p>
        </p:txBody>
      </p:sp>
    </p:spTree>
    <p:extLst>
      <p:ext uri="{BB962C8B-B14F-4D97-AF65-F5344CB8AC3E}">
        <p14:creationId xmlns:p14="http://schemas.microsoft.com/office/powerpoint/2010/main" val="152922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042F2-C606-CD38-3507-C124ED8F0D34}"/>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xmlns="" id="{5D39E913-EAD2-CF50-734B-5B9BB1513229}"/>
              </a:ext>
            </a:extLst>
          </p:cNvPr>
          <p:cNvSpPr>
            <a:spLocks noGrp="1"/>
          </p:cNvSpPr>
          <p:nvPr>
            <p:ph idx="1"/>
          </p:nvPr>
        </p:nvSpPr>
        <p:spPr/>
        <p:txBody>
          <a:bodyPr/>
          <a:lstStyle/>
          <a:p>
            <a:r>
              <a:rPr lang="en-US" dirty="0"/>
              <a:t>Every company except: </a:t>
            </a:r>
          </a:p>
          <a:p>
            <a:pPr>
              <a:buFontTx/>
              <a:buChar char="-"/>
            </a:pPr>
            <a:r>
              <a:rPr lang="en-US" dirty="0"/>
              <a:t>Banking, Insurance &amp; Section 8 companies</a:t>
            </a:r>
          </a:p>
          <a:p>
            <a:pPr>
              <a:buFontTx/>
              <a:buChar char="-"/>
            </a:pPr>
            <a:r>
              <a:rPr lang="en-US" dirty="0"/>
              <a:t>OPC</a:t>
            </a:r>
          </a:p>
          <a:p>
            <a:pPr>
              <a:buFontTx/>
              <a:buChar char="-"/>
            </a:pPr>
            <a:r>
              <a:rPr lang="en-US" dirty="0"/>
              <a:t>Pvt Ltd company not being a part of a Group having </a:t>
            </a:r>
          </a:p>
          <a:p>
            <a:pPr marL="0" indent="0">
              <a:buNone/>
            </a:pPr>
            <a:endParaRPr lang="en-US" dirty="0"/>
          </a:p>
        </p:txBody>
      </p:sp>
      <p:pic>
        <p:nvPicPr>
          <p:cNvPr id="4" name="Picture 3">
            <a:extLst>
              <a:ext uri="{FF2B5EF4-FFF2-40B4-BE49-F238E27FC236}">
                <a16:creationId xmlns:a16="http://schemas.microsoft.com/office/drawing/2014/main" xmlns="" id="{FCE5ABB6-DB2E-43C8-A962-0EDF0F48CCDE}"/>
              </a:ext>
            </a:extLst>
          </p:cNvPr>
          <p:cNvPicPr>
            <a:picLocks noChangeAspect="1"/>
          </p:cNvPicPr>
          <p:nvPr/>
        </p:nvPicPr>
        <p:blipFill>
          <a:blip r:embed="rId2"/>
          <a:stretch>
            <a:fillRect/>
          </a:stretch>
        </p:blipFill>
        <p:spPr>
          <a:xfrm>
            <a:off x="2243939" y="4708124"/>
            <a:ext cx="4152900" cy="825500"/>
          </a:xfrm>
          <a:prstGeom prst="rect">
            <a:avLst/>
          </a:prstGeom>
        </p:spPr>
      </p:pic>
    </p:spTree>
    <p:extLst>
      <p:ext uri="{BB962C8B-B14F-4D97-AF65-F5344CB8AC3E}">
        <p14:creationId xmlns:p14="http://schemas.microsoft.com/office/powerpoint/2010/main" val="1691708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CBDA3AC-08F4-3C41-8D8E-8D7B81CA2EAF}"/>
              </a:ext>
            </a:extLst>
          </p:cNvPr>
          <p:cNvSpPr>
            <a:spLocks noGrp="1"/>
          </p:cNvSpPr>
          <p:nvPr>
            <p:ph type="ctrTitle"/>
          </p:nvPr>
        </p:nvSpPr>
        <p:spPr/>
        <p:txBody>
          <a:bodyPr/>
          <a:lstStyle/>
          <a:p>
            <a:r>
              <a:rPr lang="en-US" sz="4000" dirty="0"/>
              <a:t>Thank You</a:t>
            </a:r>
          </a:p>
        </p:txBody>
      </p:sp>
      <p:sp>
        <p:nvSpPr>
          <p:cNvPr id="5" name="Subtitle 4">
            <a:extLst>
              <a:ext uri="{FF2B5EF4-FFF2-40B4-BE49-F238E27FC236}">
                <a16:creationId xmlns:a16="http://schemas.microsoft.com/office/drawing/2014/main" xmlns="" id="{9B5104D0-F5A9-3648-B3F3-840B61031F90}"/>
              </a:ext>
            </a:extLst>
          </p:cNvPr>
          <p:cNvSpPr>
            <a:spLocks noGrp="1"/>
          </p:cNvSpPr>
          <p:nvPr>
            <p:ph type="subTitle" idx="1"/>
          </p:nvPr>
        </p:nvSpPr>
        <p:spPr/>
        <p:txBody>
          <a:bodyPr/>
          <a:lstStyle/>
          <a:p>
            <a:r>
              <a:rPr lang="en-US" dirty="0">
                <a:hlinkClick r:id="rId2">
                  <a:extLst>
                    <a:ext uri="{A12FA001-AC4F-418D-AE19-62706E023703}">
                      <ahyp:hlinkClr xmlns:ahyp="http://schemas.microsoft.com/office/drawing/2018/hyperlinkcolor" xmlns="" val="tx"/>
                    </a:ext>
                  </a:extLst>
                </a:hlinkClick>
              </a:rPr>
              <a:t>Mohan.lavi@gmail.com</a:t>
            </a:r>
            <a:r>
              <a:rPr lang="en-US" dirty="0"/>
              <a:t> </a:t>
            </a:r>
          </a:p>
          <a:p>
            <a:r>
              <a:rPr lang="en-US" dirty="0"/>
              <a:t>+ 91 99000 22040</a:t>
            </a:r>
          </a:p>
        </p:txBody>
      </p:sp>
    </p:spTree>
    <p:extLst>
      <p:ext uri="{BB962C8B-B14F-4D97-AF65-F5344CB8AC3E}">
        <p14:creationId xmlns:p14="http://schemas.microsoft.com/office/powerpoint/2010/main" val="156660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B30C7-6816-0859-F535-E510348ECB74}"/>
              </a:ext>
            </a:extLst>
          </p:cNvPr>
          <p:cNvSpPr>
            <a:spLocks noGrp="1"/>
          </p:cNvSpPr>
          <p:nvPr>
            <p:ph type="title"/>
          </p:nvPr>
        </p:nvSpPr>
        <p:spPr/>
        <p:txBody>
          <a:bodyPr/>
          <a:lstStyle/>
          <a:p>
            <a:r>
              <a:rPr lang="en-US" dirty="0"/>
              <a:t>Issue? </a:t>
            </a:r>
          </a:p>
        </p:txBody>
      </p:sp>
      <p:sp>
        <p:nvSpPr>
          <p:cNvPr id="3" name="Content Placeholder 2">
            <a:extLst>
              <a:ext uri="{FF2B5EF4-FFF2-40B4-BE49-F238E27FC236}">
                <a16:creationId xmlns:a16="http://schemas.microsoft.com/office/drawing/2014/main" xmlns="" id="{BB414CF4-9F93-A530-BC2E-6893CBB5FD1E}"/>
              </a:ext>
            </a:extLst>
          </p:cNvPr>
          <p:cNvSpPr>
            <a:spLocks noGrp="1"/>
          </p:cNvSpPr>
          <p:nvPr>
            <p:ph idx="1"/>
          </p:nvPr>
        </p:nvSpPr>
        <p:spPr/>
        <p:txBody>
          <a:bodyPr/>
          <a:lstStyle/>
          <a:p>
            <a:endParaRPr lang="en-US" dirty="0"/>
          </a:p>
          <a:p>
            <a:endParaRPr lang="en-US" dirty="0"/>
          </a:p>
          <a:p>
            <a:r>
              <a:rPr lang="en-US" dirty="0"/>
              <a:t>Fintech Borrowings? </a:t>
            </a:r>
          </a:p>
        </p:txBody>
      </p:sp>
    </p:spTree>
    <p:extLst>
      <p:ext uri="{BB962C8B-B14F-4D97-AF65-F5344CB8AC3E}">
        <p14:creationId xmlns:p14="http://schemas.microsoft.com/office/powerpoint/2010/main" val="187094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4689B-AB82-3E12-BA5A-7CC2B594D580}"/>
              </a:ext>
            </a:extLst>
          </p:cNvPr>
          <p:cNvSpPr>
            <a:spLocks noGrp="1"/>
          </p:cNvSpPr>
          <p:nvPr>
            <p:ph type="title"/>
          </p:nvPr>
        </p:nvSpPr>
        <p:spPr/>
        <p:txBody>
          <a:bodyPr/>
          <a:lstStyle/>
          <a:p>
            <a:r>
              <a:rPr lang="en-US" dirty="0"/>
              <a:t>Stats</a:t>
            </a:r>
          </a:p>
        </p:txBody>
      </p:sp>
      <p:sp>
        <p:nvSpPr>
          <p:cNvPr id="3" name="Content Placeholder 2">
            <a:extLst>
              <a:ext uri="{FF2B5EF4-FFF2-40B4-BE49-F238E27FC236}">
                <a16:creationId xmlns:a16="http://schemas.microsoft.com/office/drawing/2014/main" xmlns="" id="{B05EEA69-F548-4059-5279-AE50787A5CE2}"/>
              </a:ext>
            </a:extLst>
          </p:cNvPr>
          <p:cNvSpPr>
            <a:spLocks noGrp="1"/>
          </p:cNvSpPr>
          <p:nvPr>
            <p:ph idx="1"/>
          </p:nvPr>
        </p:nvSpPr>
        <p:spPr/>
        <p:txBody>
          <a:bodyPr/>
          <a:lstStyle/>
          <a:p>
            <a:r>
              <a:rPr lang="en-US" dirty="0"/>
              <a:t>21 main clauses</a:t>
            </a:r>
          </a:p>
          <a:p>
            <a:r>
              <a:rPr lang="en-US" dirty="0"/>
              <a:t>36 total clauses </a:t>
            </a:r>
          </a:p>
        </p:txBody>
      </p:sp>
    </p:spTree>
    <p:extLst>
      <p:ext uri="{BB962C8B-B14F-4D97-AF65-F5344CB8AC3E}">
        <p14:creationId xmlns:p14="http://schemas.microsoft.com/office/powerpoint/2010/main" val="170057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82D60-AAB8-B806-1682-146167C34A4D}"/>
              </a:ext>
            </a:extLst>
          </p:cNvPr>
          <p:cNvSpPr>
            <a:spLocks noGrp="1"/>
          </p:cNvSpPr>
          <p:nvPr>
            <p:ph type="title"/>
          </p:nvPr>
        </p:nvSpPr>
        <p:spPr/>
        <p:txBody>
          <a:bodyPr/>
          <a:lstStyle/>
          <a:p>
            <a:r>
              <a:rPr lang="en-US" dirty="0"/>
              <a:t>Clause </a:t>
            </a:r>
            <a:r>
              <a:rPr lang="en-US" dirty="0" err="1"/>
              <a:t>i</a:t>
            </a:r>
            <a:r>
              <a:rPr lang="en-US" dirty="0"/>
              <a:t> </a:t>
            </a:r>
          </a:p>
        </p:txBody>
      </p:sp>
      <p:sp>
        <p:nvSpPr>
          <p:cNvPr id="3" name="Content Placeholder 2">
            <a:extLst>
              <a:ext uri="{FF2B5EF4-FFF2-40B4-BE49-F238E27FC236}">
                <a16:creationId xmlns:a16="http://schemas.microsoft.com/office/drawing/2014/main" xmlns="" id="{578C56F8-EA15-C46F-15F8-2CD758660EAC}"/>
              </a:ext>
            </a:extLst>
          </p:cNvPr>
          <p:cNvSpPr>
            <a:spLocks noGrp="1"/>
          </p:cNvSpPr>
          <p:nvPr>
            <p:ph idx="1"/>
          </p:nvPr>
        </p:nvSpPr>
        <p:spPr/>
        <p:txBody>
          <a:bodyPr>
            <a:normAutofit lnSpcReduction="10000"/>
          </a:bodyPr>
          <a:lstStyle/>
          <a:p>
            <a:r>
              <a:rPr lang="en-US" dirty="0"/>
              <a:t>(a)(A)PPE</a:t>
            </a:r>
          </a:p>
          <a:p>
            <a:r>
              <a:rPr lang="en-US" dirty="0"/>
              <a:t>(a)(B) Intangible Assets</a:t>
            </a:r>
          </a:p>
          <a:p>
            <a:r>
              <a:rPr lang="en-US" dirty="0"/>
              <a:t>(b) Physical verification of PPE</a:t>
            </a:r>
          </a:p>
          <a:p>
            <a:r>
              <a:rPr lang="en-US" dirty="0"/>
              <a:t>(c) Title deeds of immovable properties in the name of the company</a:t>
            </a:r>
          </a:p>
          <a:p>
            <a:r>
              <a:rPr lang="en-US" dirty="0"/>
              <a:t> (d) Revaluation of PPE and /or Intangible Assets &gt; 10% </a:t>
            </a:r>
          </a:p>
          <a:p>
            <a:r>
              <a:rPr lang="en-US" dirty="0"/>
              <a:t>(e) any proceedings initiated or pending under the Benami Transactions( Prohibition) Act, 1988</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57912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98CAB-1093-A03A-BA51-84880F58F534}"/>
              </a:ext>
            </a:extLst>
          </p:cNvPr>
          <p:cNvSpPr>
            <a:spLocks noGrp="1"/>
          </p:cNvSpPr>
          <p:nvPr>
            <p:ph type="title"/>
          </p:nvPr>
        </p:nvSpPr>
        <p:spPr/>
        <p:txBody>
          <a:bodyPr/>
          <a:lstStyle/>
          <a:p>
            <a:r>
              <a:rPr lang="en-US" dirty="0"/>
              <a:t>Title Deeds </a:t>
            </a:r>
          </a:p>
        </p:txBody>
      </p:sp>
      <p:pic>
        <p:nvPicPr>
          <p:cNvPr id="5" name="Content Placeholder 4" descr="Table&#10;&#10;Description automatically generated">
            <a:extLst>
              <a:ext uri="{FF2B5EF4-FFF2-40B4-BE49-F238E27FC236}">
                <a16:creationId xmlns:a16="http://schemas.microsoft.com/office/drawing/2014/main" xmlns="" id="{483249A5-47DC-2545-96FB-F60C7817B8C7}"/>
              </a:ext>
            </a:extLst>
          </p:cNvPr>
          <p:cNvPicPr>
            <a:picLocks noGrp="1" noChangeAspect="1"/>
          </p:cNvPicPr>
          <p:nvPr>
            <p:ph idx="1"/>
          </p:nvPr>
        </p:nvPicPr>
        <p:blipFill>
          <a:blip r:embed="rId2"/>
          <a:stretch>
            <a:fillRect/>
          </a:stretch>
        </p:blipFill>
        <p:spPr>
          <a:xfrm>
            <a:off x="1295400" y="2906257"/>
            <a:ext cx="9601200" cy="2620286"/>
          </a:xfrm>
        </p:spPr>
      </p:pic>
    </p:spTree>
    <p:extLst>
      <p:ext uri="{BB962C8B-B14F-4D97-AF65-F5344CB8AC3E}">
        <p14:creationId xmlns:p14="http://schemas.microsoft.com/office/powerpoint/2010/main" val="200821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056B1-77CF-2ACC-42EE-DA7F94B6741A}"/>
              </a:ext>
            </a:extLst>
          </p:cNvPr>
          <p:cNvSpPr>
            <a:spLocks noGrp="1"/>
          </p:cNvSpPr>
          <p:nvPr>
            <p:ph type="title"/>
          </p:nvPr>
        </p:nvSpPr>
        <p:spPr/>
        <p:txBody>
          <a:bodyPr/>
          <a:lstStyle/>
          <a:p>
            <a:r>
              <a:rPr lang="en-US" dirty="0"/>
              <a:t>Omission?</a:t>
            </a:r>
          </a:p>
        </p:txBody>
      </p:sp>
      <p:sp>
        <p:nvSpPr>
          <p:cNvPr id="3" name="Content Placeholder 2">
            <a:extLst>
              <a:ext uri="{FF2B5EF4-FFF2-40B4-BE49-F238E27FC236}">
                <a16:creationId xmlns:a16="http://schemas.microsoft.com/office/drawing/2014/main" xmlns="" id="{3C0F699E-2E6D-FA70-BF4C-DF4347DB9EA3}"/>
              </a:ext>
            </a:extLst>
          </p:cNvPr>
          <p:cNvSpPr>
            <a:spLocks noGrp="1"/>
          </p:cNvSpPr>
          <p:nvPr>
            <p:ph idx="1"/>
          </p:nvPr>
        </p:nvSpPr>
        <p:spPr/>
        <p:txBody>
          <a:bodyPr/>
          <a:lstStyle/>
          <a:p>
            <a:endParaRPr lang="en-US" dirty="0"/>
          </a:p>
          <a:p>
            <a:endParaRPr lang="en-US" dirty="0"/>
          </a:p>
          <a:p>
            <a:r>
              <a:rPr lang="en-US" dirty="0"/>
              <a:t>Impairment?</a:t>
            </a:r>
          </a:p>
        </p:txBody>
      </p:sp>
    </p:spTree>
    <p:extLst>
      <p:ext uri="{BB962C8B-B14F-4D97-AF65-F5344CB8AC3E}">
        <p14:creationId xmlns:p14="http://schemas.microsoft.com/office/powerpoint/2010/main" val="12454870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951</TotalTime>
  <Words>2037</Words>
  <Application>Microsoft Office PowerPoint</Application>
  <PresentationFormat>Custom</PresentationFormat>
  <Paragraphs>134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Organic</vt:lpstr>
      <vt:lpstr> </vt:lpstr>
      <vt:lpstr>The beginning…</vt:lpstr>
      <vt:lpstr>The deferments..</vt:lpstr>
      <vt:lpstr>Applicability</vt:lpstr>
      <vt:lpstr>Issue? </vt:lpstr>
      <vt:lpstr>Stats</vt:lpstr>
      <vt:lpstr>Clause i </vt:lpstr>
      <vt:lpstr>Title Deeds </vt:lpstr>
      <vt:lpstr>Omission?</vt:lpstr>
      <vt:lpstr>ii)</vt:lpstr>
      <vt:lpstr>iii) </vt:lpstr>
      <vt:lpstr>iii)</vt:lpstr>
      <vt:lpstr>iii)</vt:lpstr>
      <vt:lpstr>iv)</vt:lpstr>
      <vt:lpstr>v)</vt:lpstr>
      <vt:lpstr>vi)</vt:lpstr>
      <vt:lpstr>Cost Audit?</vt:lpstr>
      <vt:lpstr>Cost Audit?</vt:lpstr>
      <vt:lpstr>vii)</vt:lpstr>
      <vt:lpstr>vii)</vt:lpstr>
      <vt:lpstr>viii)</vt:lpstr>
      <vt:lpstr>ix)</vt:lpstr>
      <vt:lpstr>ix)</vt:lpstr>
      <vt:lpstr>ix) </vt:lpstr>
      <vt:lpstr>x)</vt:lpstr>
      <vt:lpstr>xi)</vt:lpstr>
      <vt:lpstr>xii)</vt:lpstr>
      <vt:lpstr>xiii)</vt:lpstr>
      <vt:lpstr>xiv)</vt:lpstr>
      <vt:lpstr>Omission?</vt:lpstr>
      <vt:lpstr>xv)</vt:lpstr>
      <vt:lpstr>(xvi) The RBI paras</vt:lpstr>
      <vt:lpstr>xvii) </vt:lpstr>
      <vt:lpstr>xvii)</vt:lpstr>
      <vt:lpstr>xix)</vt:lpstr>
      <vt:lpstr>xix)-Suggested Response</vt:lpstr>
      <vt:lpstr>xx)</vt:lpstr>
      <vt:lpstr>xxi) </vt:lpstr>
      <vt:lpstr>Omission?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VALUE</dc:title>
  <dc:creator>mohanlavi mohanlavi</dc:creator>
  <cp:lastModifiedBy>USER</cp:lastModifiedBy>
  <cp:revision>139</cp:revision>
  <dcterms:created xsi:type="dcterms:W3CDTF">2018-07-21T02:57:52Z</dcterms:created>
  <dcterms:modified xsi:type="dcterms:W3CDTF">2022-06-03T03:15:53Z</dcterms:modified>
</cp:coreProperties>
</file>