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9"/>
  </p:notesMasterIdLst>
  <p:sldIdLst>
    <p:sldId id="256" r:id="rId2"/>
    <p:sldId id="305" r:id="rId3"/>
    <p:sldId id="306" r:id="rId4"/>
    <p:sldId id="1280" r:id="rId5"/>
    <p:sldId id="969" r:id="rId6"/>
    <p:sldId id="970" r:id="rId7"/>
    <p:sldId id="971" r:id="rId8"/>
    <p:sldId id="972" r:id="rId9"/>
    <p:sldId id="973" r:id="rId10"/>
    <p:sldId id="974" r:id="rId11"/>
    <p:sldId id="266" r:id="rId12"/>
    <p:sldId id="976" r:id="rId13"/>
    <p:sldId id="977" r:id="rId14"/>
    <p:sldId id="978" r:id="rId15"/>
    <p:sldId id="979" r:id="rId16"/>
    <p:sldId id="980" r:id="rId17"/>
    <p:sldId id="981" r:id="rId18"/>
    <p:sldId id="982" r:id="rId19"/>
    <p:sldId id="983" r:id="rId20"/>
    <p:sldId id="984" r:id="rId21"/>
    <p:sldId id="1056" r:id="rId22"/>
    <p:sldId id="1057" r:id="rId23"/>
    <p:sldId id="1054" r:id="rId24"/>
    <p:sldId id="1055" r:id="rId25"/>
    <p:sldId id="269" r:id="rId26"/>
    <p:sldId id="968" r:id="rId27"/>
    <p:sldId id="986" r:id="rId28"/>
    <p:sldId id="987" r:id="rId29"/>
    <p:sldId id="988" r:id="rId30"/>
    <p:sldId id="989" r:id="rId31"/>
    <p:sldId id="544" r:id="rId32"/>
    <p:sldId id="277" r:id="rId33"/>
    <p:sldId id="345" r:id="rId34"/>
    <p:sldId id="341" r:id="rId35"/>
    <p:sldId id="1058" r:id="rId36"/>
    <p:sldId id="1124" r:id="rId37"/>
    <p:sldId id="1097" r:id="rId38"/>
    <p:sldId id="1143" r:id="rId39"/>
    <p:sldId id="1112" r:id="rId40"/>
    <p:sldId id="790" r:id="rId41"/>
    <p:sldId id="1144" r:id="rId42"/>
    <p:sldId id="307" r:id="rId43"/>
    <p:sldId id="1162" r:id="rId44"/>
    <p:sldId id="1163" r:id="rId45"/>
    <p:sldId id="1164" r:id="rId46"/>
    <p:sldId id="1165" r:id="rId47"/>
    <p:sldId id="1166" r:id="rId48"/>
    <p:sldId id="1167" r:id="rId49"/>
    <p:sldId id="1168" r:id="rId50"/>
    <p:sldId id="806" r:id="rId51"/>
    <p:sldId id="1169" r:id="rId52"/>
    <p:sldId id="1170" r:id="rId53"/>
    <p:sldId id="1171" r:id="rId54"/>
    <p:sldId id="1172" r:id="rId55"/>
    <p:sldId id="1173" r:id="rId56"/>
    <p:sldId id="1174" r:id="rId57"/>
    <p:sldId id="1048" r:id="rId58"/>
    <p:sldId id="268" r:id="rId59"/>
    <p:sldId id="1175" r:id="rId60"/>
    <p:sldId id="1049" r:id="rId61"/>
    <p:sldId id="270" r:id="rId62"/>
    <p:sldId id="1176" r:id="rId63"/>
    <p:sldId id="1177" r:id="rId64"/>
    <p:sldId id="1178" r:id="rId65"/>
    <p:sldId id="1179" r:id="rId66"/>
    <p:sldId id="1052" r:id="rId67"/>
    <p:sldId id="1180" r:id="rId68"/>
    <p:sldId id="1181" r:id="rId69"/>
    <p:sldId id="1182" r:id="rId70"/>
    <p:sldId id="1183" r:id="rId71"/>
    <p:sldId id="304" r:id="rId72"/>
    <p:sldId id="1184" r:id="rId73"/>
    <p:sldId id="1185" r:id="rId74"/>
    <p:sldId id="1186" r:id="rId75"/>
    <p:sldId id="1187" r:id="rId76"/>
    <p:sldId id="279" r:id="rId77"/>
    <p:sldId id="1188" r:id="rId78"/>
    <p:sldId id="281" r:id="rId79"/>
    <p:sldId id="1189" r:id="rId80"/>
    <p:sldId id="1190" r:id="rId81"/>
    <p:sldId id="1281" r:id="rId82"/>
    <p:sldId id="282" r:id="rId83"/>
    <p:sldId id="1113" r:id="rId84"/>
    <p:sldId id="1145" r:id="rId85"/>
    <p:sldId id="1098" r:id="rId86"/>
    <p:sldId id="1114" r:id="rId87"/>
    <p:sldId id="1115" r:id="rId88"/>
    <p:sldId id="292" r:id="rId89"/>
    <p:sldId id="1116" r:id="rId90"/>
    <p:sldId id="720" r:id="rId91"/>
    <p:sldId id="723" r:id="rId92"/>
    <p:sldId id="714" r:id="rId93"/>
    <p:sldId id="1086" r:id="rId94"/>
    <p:sldId id="715" r:id="rId95"/>
    <p:sldId id="725" r:id="rId96"/>
    <p:sldId id="726" r:id="rId97"/>
    <p:sldId id="731" r:id="rId98"/>
    <p:sldId id="882" r:id="rId99"/>
    <p:sldId id="883" r:id="rId100"/>
    <p:sldId id="884" r:id="rId101"/>
    <p:sldId id="885" r:id="rId102"/>
    <p:sldId id="932" r:id="rId103"/>
    <p:sldId id="903" r:id="rId104"/>
    <p:sldId id="1135" r:id="rId105"/>
    <p:sldId id="1136" r:id="rId106"/>
    <p:sldId id="1137" r:id="rId107"/>
    <p:sldId id="1138" r:id="rId108"/>
    <p:sldId id="1139" r:id="rId109"/>
    <p:sldId id="1238" r:id="rId110"/>
    <p:sldId id="1208" r:id="rId111"/>
    <p:sldId id="1209" r:id="rId112"/>
    <p:sldId id="1239" r:id="rId113"/>
    <p:sldId id="1210" r:id="rId114"/>
    <p:sldId id="1211" r:id="rId115"/>
    <p:sldId id="1212" r:id="rId116"/>
    <p:sldId id="1213" r:id="rId117"/>
    <p:sldId id="1214" r:id="rId118"/>
    <p:sldId id="1215" r:id="rId119"/>
    <p:sldId id="1216" r:id="rId120"/>
    <p:sldId id="1217" r:id="rId121"/>
    <p:sldId id="1218" r:id="rId122"/>
    <p:sldId id="1219" r:id="rId123"/>
    <p:sldId id="1220" r:id="rId124"/>
    <p:sldId id="1221" r:id="rId125"/>
    <p:sldId id="1222" r:id="rId126"/>
    <p:sldId id="1240" r:id="rId127"/>
    <p:sldId id="1223" r:id="rId128"/>
    <p:sldId id="1224" r:id="rId129"/>
    <p:sldId id="1225" r:id="rId130"/>
    <p:sldId id="1226" r:id="rId131"/>
    <p:sldId id="1227" r:id="rId132"/>
    <p:sldId id="1228" r:id="rId133"/>
    <p:sldId id="1229" r:id="rId134"/>
    <p:sldId id="1230" r:id="rId135"/>
    <p:sldId id="1231" r:id="rId136"/>
    <p:sldId id="1232" r:id="rId137"/>
    <p:sldId id="1233" r:id="rId138"/>
    <p:sldId id="1234" r:id="rId139"/>
    <p:sldId id="284" r:id="rId140"/>
    <p:sldId id="1235" r:id="rId141"/>
    <p:sldId id="1236" r:id="rId142"/>
    <p:sldId id="288" r:id="rId143"/>
    <p:sldId id="289" r:id="rId144"/>
    <p:sldId id="290" r:id="rId145"/>
    <p:sldId id="286" r:id="rId146"/>
    <p:sldId id="297" r:id="rId147"/>
    <p:sldId id="291" r:id="rId148"/>
    <p:sldId id="1237" r:id="rId149"/>
    <p:sldId id="293" r:id="rId150"/>
    <p:sldId id="294" r:id="rId151"/>
    <p:sldId id="295" r:id="rId152"/>
    <p:sldId id="296" r:id="rId153"/>
    <p:sldId id="298" r:id="rId154"/>
    <p:sldId id="299" r:id="rId155"/>
    <p:sldId id="1030" r:id="rId156"/>
    <p:sldId id="1029" r:id="rId157"/>
    <p:sldId id="1158" r:id="rId158"/>
    <p:sldId id="1159" r:id="rId159"/>
    <p:sldId id="354" r:id="rId160"/>
    <p:sldId id="1003" r:id="rId161"/>
    <p:sldId id="1160" r:id="rId162"/>
    <p:sldId id="1034" r:id="rId163"/>
    <p:sldId id="1031" r:id="rId164"/>
    <p:sldId id="1032" r:id="rId165"/>
    <p:sldId id="1035" r:id="rId166"/>
    <p:sldId id="1033" r:id="rId167"/>
    <p:sldId id="917" r:id="rId168"/>
    <p:sldId id="918" r:id="rId169"/>
    <p:sldId id="964" r:id="rId170"/>
    <p:sldId id="1241" r:id="rId171"/>
    <p:sldId id="920" r:id="rId172"/>
    <p:sldId id="921" r:id="rId173"/>
    <p:sldId id="922" r:id="rId174"/>
    <p:sldId id="923" r:id="rId175"/>
    <p:sldId id="1242" r:id="rId176"/>
    <p:sldId id="925" r:id="rId177"/>
    <p:sldId id="926" r:id="rId178"/>
    <p:sldId id="927" r:id="rId179"/>
    <p:sldId id="928" r:id="rId180"/>
    <p:sldId id="929" r:id="rId181"/>
    <p:sldId id="930" r:id="rId182"/>
    <p:sldId id="931" r:id="rId183"/>
    <p:sldId id="909" r:id="rId184"/>
    <p:sldId id="910" r:id="rId185"/>
    <p:sldId id="911" r:id="rId186"/>
    <p:sldId id="912" r:id="rId187"/>
    <p:sldId id="913" r:id="rId188"/>
    <p:sldId id="914" r:id="rId189"/>
    <p:sldId id="915" r:id="rId190"/>
    <p:sldId id="916" r:id="rId191"/>
    <p:sldId id="945" r:id="rId192"/>
    <p:sldId id="953" r:id="rId193"/>
    <p:sldId id="943" r:id="rId194"/>
    <p:sldId id="946" r:id="rId195"/>
    <p:sldId id="947" r:id="rId196"/>
    <p:sldId id="938" r:id="rId197"/>
    <p:sldId id="960" r:id="rId198"/>
    <p:sldId id="961" r:id="rId199"/>
    <p:sldId id="962" r:id="rId200"/>
    <p:sldId id="1246" r:id="rId201"/>
    <p:sldId id="936" r:id="rId202"/>
    <p:sldId id="939" r:id="rId203"/>
    <p:sldId id="940" r:id="rId204"/>
    <p:sldId id="942" r:id="rId205"/>
    <p:sldId id="963" r:id="rId206"/>
    <p:sldId id="581" r:id="rId207"/>
    <p:sldId id="845" r:id="rId208"/>
    <p:sldId id="846" r:id="rId209"/>
    <p:sldId id="627" r:id="rId210"/>
    <p:sldId id="811" r:id="rId211"/>
    <p:sldId id="808" r:id="rId212"/>
    <p:sldId id="629" r:id="rId213"/>
    <p:sldId id="1267" r:id="rId214"/>
    <p:sldId id="1268" r:id="rId215"/>
    <p:sldId id="847" r:id="rId216"/>
    <p:sldId id="848" r:id="rId217"/>
    <p:sldId id="1269" r:id="rId218"/>
    <p:sldId id="1270" r:id="rId219"/>
    <p:sldId id="1271" r:id="rId220"/>
    <p:sldId id="849" r:id="rId221"/>
    <p:sldId id="1272" r:id="rId222"/>
    <p:sldId id="1273" r:id="rId223"/>
    <p:sldId id="1274" r:id="rId224"/>
    <p:sldId id="1275" r:id="rId225"/>
    <p:sldId id="850" r:id="rId226"/>
    <p:sldId id="821" r:id="rId227"/>
    <p:sldId id="814" r:id="rId228"/>
    <p:sldId id="959" r:id="rId229"/>
    <p:sldId id="955" r:id="rId230"/>
    <p:sldId id="956" r:id="rId231"/>
    <p:sldId id="957" r:id="rId232"/>
    <p:sldId id="958" r:id="rId233"/>
    <p:sldId id="404" r:id="rId234"/>
    <p:sldId id="405" r:id="rId235"/>
    <p:sldId id="985" r:id="rId236"/>
    <p:sldId id="1282" r:id="rId237"/>
    <p:sldId id="545" r:id="rId2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1" autoAdjust="0"/>
  </p:normalViewPr>
  <p:slideViewPr>
    <p:cSldViewPr snapToGrid="0">
      <p:cViewPr varScale="1">
        <p:scale>
          <a:sx n="58" d="100"/>
          <a:sy n="58" d="100"/>
        </p:scale>
        <p:origin x="89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01D7E-B8CD-481B-840E-A1D49D3E8DF5}" type="doc">
      <dgm:prSet loTypeId="urn:microsoft.com/office/officeart/2005/8/layout/hierarchy1" loCatId="hierarchy" qsTypeId="urn:microsoft.com/office/officeart/2005/8/quickstyle/simple1" qsCatId="simple" csTypeId="urn:microsoft.com/office/officeart/2005/8/colors/accent2_4" csCatId="accent2" phldr="1"/>
      <dgm:spPr/>
      <dgm:t>
        <a:bodyPr/>
        <a:lstStyle/>
        <a:p>
          <a:endParaRPr lang="en-US"/>
        </a:p>
      </dgm:t>
    </dgm:pt>
    <dgm:pt modelId="{4FD76899-9C7D-4AF0-B5E0-54309D092ECB}">
      <dgm:prSet phldrT="[Text]"/>
      <dgm:spPr/>
      <dgm:t>
        <a:bodyPr/>
        <a:lstStyle/>
        <a:p>
          <a:r>
            <a:rPr lang="en-US" dirty="0"/>
            <a:t>Audit under GST</a:t>
          </a:r>
        </a:p>
      </dgm:t>
    </dgm:pt>
    <dgm:pt modelId="{4E637702-066A-4250-B2B0-9E05BB99A73A}" type="parTrans" cxnId="{7291619D-CDF4-47D2-AD91-E8465EA7BF22}">
      <dgm:prSet/>
      <dgm:spPr/>
      <dgm:t>
        <a:bodyPr/>
        <a:lstStyle/>
        <a:p>
          <a:endParaRPr lang="en-US"/>
        </a:p>
      </dgm:t>
    </dgm:pt>
    <dgm:pt modelId="{AC1C84FB-617B-4DCF-91EB-DD49C5BB9FA0}" type="sibTrans" cxnId="{7291619D-CDF4-47D2-AD91-E8465EA7BF22}">
      <dgm:prSet/>
      <dgm:spPr/>
      <dgm:t>
        <a:bodyPr/>
        <a:lstStyle/>
        <a:p>
          <a:endParaRPr lang="en-US"/>
        </a:p>
      </dgm:t>
    </dgm:pt>
    <dgm:pt modelId="{2784708D-F15E-4051-9A1D-C35D2767A735}">
      <dgm:prSet phldrT="[Text]" custT="1"/>
      <dgm:spPr/>
      <dgm:t>
        <a:bodyPr/>
        <a:lstStyle/>
        <a:p>
          <a:r>
            <a:rPr lang="en-US" sz="2400" dirty="0"/>
            <a:t>Audit by taxable person </a:t>
          </a:r>
        </a:p>
        <a:p>
          <a:r>
            <a:rPr lang="en-US" sz="2400" dirty="0"/>
            <a:t>( if threshold&gt; 5 </a:t>
          </a:r>
          <a:r>
            <a:rPr lang="en-US" sz="2400" dirty="0" err="1"/>
            <a:t>crore</a:t>
          </a:r>
          <a:r>
            <a:rPr lang="en-US" sz="2400" dirty="0"/>
            <a:t>)</a:t>
          </a:r>
        </a:p>
      </dgm:t>
    </dgm:pt>
    <dgm:pt modelId="{F572A096-3848-4180-9F94-DB583ED73876}" type="parTrans" cxnId="{D1CD02E4-4F97-40DC-A746-85D43807A185}">
      <dgm:prSet/>
      <dgm:spPr/>
      <dgm:t>
        <a:bodyPr/>
        <a:lstStyle/>
        <a:p>
          <a:endParaRPr lang="en-US"/>
        </a:p>
      </dgm:t>
    </dgm:pt>
    <dgm:pt modelId="{A0AAC9DE-0681-4149-85E5-5CFC6C967B60}" type="sibTrans" cxnId="{D1CD02E4-4F97-40DC-A746-85D43807A185}">
      <dgm:prSet/>
      <dgm:spPr/>
      <dgm:t>
        <a:bodyPr/>
        <a:lstStyle/>
        <a:p>
          <a:endParaRPr lang="en-US"/>
        </a:p>
      </dgm:t>
    </dgm:pt>
    <dgm:pt modelId="{380C0677-8B88-44D5-A9E4-8AE749DA75F1}">
      <dgm:prSet phldrT="[Text]" custT="1"/>
      <dgm:spPr/>
      <dgm:t>
        <a:bodyPr/>
        <a:lstStyle/>
        <a:p>
          <a:r>
            <a:rPr lang="en-US" sz="2800" dirty="0"/>
            <a:t>File audited returns </a:t>
          </a:r>
        </a:p>
        <a:p>
          <a:r>
            <a:rPr lang="en-US" sz="2800" dirty="0"/>
            <a:t>+</a:t>
          </a:r>
        </a:p>
        <a:p>
          <a:r>
            <a:rPr lang="en-US" sz="2800" dirty="0"/>
            <a:t>Audited Accounts</a:t>
          </a:r>
        </a:p>
        <a:p>
          <a:r>
            <a:rPr lang="en-US" sz="2800" dirty="0"/>
            <a:t>+</a:t>
          </a:r>
        </a:p>
        <a:p>
          <a:r>
            <a:rPr lang="en-US" sz="2800" dirty="0"/>
            <a:t>Reconciliation statements</a:t>
          </a:r>
        </a:p>
      </dgm:t>
    </dgm:pt>
    <dgm:pt modelId="{644974F5-9336-4A10-87E6-71A67B9A74EE}" type="parTrans" cxnId="{B890E345-4D76-4444-A7FD-0650A39603B1}">
      <dgm:prSet/>
      <dgm:spPr/>
      <dgm:t>
        <a:bodyPr/>
        <a:lstStyle/>
        <a:p>
          <a:endParaRPr lang="en-US"/>
        </a:p>
      </dgm:t>
    </dgm:pt>
    <dgm:pt modelId="{C88C7860-BA19-4BA5-8B2B-06D645AC8B85}" type="sibTrans" cxnId="{B890E345-4D76-4444-A7FD-0650A39603B1}">
      <dgm:prSet/>
      <dgm:spPr/>
      <dgm:t>
        <a:bodyPr/>
        <a:lstStyle/>
        <a:p>
          <a:endParaRPr lang="en-US"/>
        </a:p>
      </dgm:t>
    </dgm:pt>
    <dgm:pt modelId="{381580DC-69C7-46B6-A307-7DBE97E1E67D}">
      <dgm:prSet phldrT="[Text]"/>
      <dgm:spPr/>
      <dgm:t>
        <a:bodyPr/>
        <a:lstStyle/>
        <a:p>
          <a:r>
            <a:rPr lang="en-US" dirty="0"/>
            <a:t>Audit by GST Tax Authorities</a:t>
          </a:r>
        </a:p>
      </dgm:t>
    </dgm:pt>
    <dgm:pt modelId="{02AC5254-4E5E-434C-8996-C7CEE2C12B35}" type="parTrans" cxnId="{BEBE0FF2-7B97-4BC9-A784-CAE8BCD89037}">
      <dgm:prSet/>
      <dgm:spPr/>
      <dgm:t>
        <a:bodyPr/>
        <a:lstStyle/>
        <a:p>
          <a:endParaRPr lang="en-US"/>
        </a:p>
      </dgm:t>
    </dgm:pt>
    <dgm:pt modelId="{79A076D0-1D2E-4B68-A0FB-7720EFB14EFB}" type="sibTrans" cxnId="{BEBE0FF2-7B97-4BC9-A784-CAE8BCD89037}">
      <dgm:prSet/>
      <dgm:spPr/>
      <dgm:t>
        <a:bodyPr/>
        <a:lstStyle/>
        <a:p>
          <a:endParaRPr lang="en-US"/>
        </a:p>
      </dgm:t>
    </dgm:pt>
    <dgm:pt modelId="{FFC3E509-A525-4BAC-9DF9-0F30DA3119CA}">
      <dgm:prSet phldrT="[Text]" custT="1"/>
      <dgm:spPr/>
      <dgm:t>
        <a:bodyPr/>
        <a:lstStyle/>
        <a:p>
          <a:r>
            <a:rPr lang="en-US" sz="2800" dirty="0"/>
            <a:t>General audit (Order by Commissioner) </a:t>
          </a:r>
        </a:p>
      </dgm:t>
    </dgm:pt>
    <dgm:pt modelId="{89CC8FA8-A39D-413F-BACF-9928AC1FC26F}" type="parTrans" cxnId="{9DBDF4CC-1CCE-4ADA-A1F6-BE32313C5356}">
      <dgm:prSet/>
      <dgm:spPr/>
      <dgm:t>
        <a:bodyPr/>
        <a:lstStyle/>
        <a:p>
          <a:endParaRPr lang="en-US"/>
        </a:p>
      </dgm:t>
    </dgm:pt>
    <dgm:pt modelId="{A2B0CC9B-2B0B-4B93-9DD2-A27C16A53F52}" type="sibTrans" cxnId="{9DBDF4CC-1CCE-4ADA-A1F6-BE32313C5356}">
      <dgm:prSet/>
      <dgm:spPr/>
      <dgm:t>
        <a:bodyPr/>
        <a:lstStyle/>
        <a:p>
          <a:endParaRPr lang="en-US"/>
        </a:p>
      </dgm:t>
    </dgm:pt>
    <dgm:pt modelId="{EE191A29-EE03-4B18-AF0E-FA912D8F0EE4}">
      <dgm:prSet/>
      <dgm:spPr/>
      <dgm:t>
        <a:bodyPr/>
        <a:lstStyle/>
        <a:p>
          <a:r>
            <a:rPr lang="en-US" dirty="0"/>
            <a:t>Special Audit by a CA/CMA nominated by Commissioner </a:t>
          </a:r>
        </a:p>
        <a:p>
          <a:r>
            <a:rPr lang="en-US" dirty="0"/>
            <a:t>(Order by Deputy/ Asset commissioner)</a:t>
          </a:r>
        </a:p>
      </dgm:t>
    </dgm:pt>
    <dgm:pt modelId="{95994E8A-3D6E-4A65-BFFB-0EEE973947F7}" type="parTrans" cxnId="{2117F051-3DEC-4E3D-BC44-D40548EAEC59}">
      <dgm:prSet/>
      <dgm:spPr/>
      <dgm:t>
        <a:bodyPr/>
        <a:lstStyle/>
        <a:p>
          <a:endParaRPr lang="en-US"/>
        </a:p>
      </dgm:t>
    </dgm:pt>
    <dgm:pt modelId="{3167F341-CD5E-4B1C-B3E8-AA2640ADE6C7}" type="sibTrans" cxnId="{2117F051-3DEC-4E3D-BC44-D40548EAEC59}">
      <dgm:prSet/>
      <dgm:spPr/>
      <dgm:t>
        <a:bodyPr/>
        <a:lstStyle/>
        <a:p>
          <a:endParaRPr lang="en-US"/>
        </a:p>
      </dgm:t>
    </dgm:pt>
    <dgm:pt modelId="{7BA42EA2-BDFE-4FC0-818E-3C95DCD23C4D}" type="pres">
      <dgm:prSet presAssocID="{B8801D7E-B8CD-481B-840E-A1D49D3E8DF5}" presName="hierChild1" presStyleCnt="0">
        <dgm:presLayoutVars>
          <dgm:chPref val="1"/>
          <dgm:dir/>
          <dgm:animOne val="branch"/>
          <dgm:animLvl val="lvl"/>
          <dgm:resizeHandles/>
        </dgm:presLayoutVars>
      </dgm:prSet>
      <dgm:spPr/>
    </dgm:pt>
    <dgm:pt modelId="{FE20FBB7-D40C-4D27-AD48-D25328BCC6AE}" type="pres">
      <dgm:prSet presAssocID="{4FD76899-9C7D-4AF0-B5E0-54309D092ECB}" presName="hierRoot1" presStyleCnt="0"/>
      <dgm:spPr/>
    </dgm:pt>
    <dgm:pt modelId="{36A7D8D1-A5FE-4CA1-ABB6-A93AB452BC89}" type="pres">
      <dgm:prSet presAssocID="{4FD76899-9C7D-4AF0-B5E0-54309D092ECB}" presName="composite" presStyleCnt="0"/>
      <dgm:spPr/>
    </dgm:pt>
    <dgm:pt modelId="{33ECD5A2-F41A-458C-BA5D-29007A06DA6F}" type="pres">
      <dgm:prSet presAssocID="{4FD76899-9C7D-4AF0-B5E0-54309D092ECB}" presName="background" presStyleLbl="node0" presStyleIdx="0" presStyleCnt="1"/>
      <dgm:spPr/>
    </dgm:pt>
    <dgm:pt modelId="{D8CADF1B-B72E-464E-A36C-8FDE72BDBC39}" type="pres">
      <dgm:prSet presAssocID="{4FD76899-9C7D-4AF0-B5E0-54309D092ECB}" presName="text" presStyleLbl="fgAcc0" presStyleIdx="0" presStyleCnt="1">
        <dgm:presLayoutVars>
          <dgm:chPref val="3"/>
        </dgm:presLayoutVars>
      </dgm:prSet>
      <dgm:spPr/>
    </dgm:pt>
    <dgm:pt modelId="{7938347D-7171-4400-9A99-D92B5529F8CF}" type="pres">
      <dgm:prSet presAssocID="{4FD76899-9C7D-4AF0-B5E0-54309D092ECB}" presName="hierChild2" presStyleCnt="0"/>
      <dgm:spPr/>
    </dgm:pt>
    <dgm:pt modelId="{2FC85D63-A699-4C8B-80AD-724DA818876E}" type="pres">
      <dgm:prSet presAssocID="{F572A096-3848-4180-9F94-DB583ED73876}" presName="Name10" presStyleLbl="parChTrans1D2" presStyleIdx="0" presStyleCnt="2"/>
      <dgm:spPr/>
    </dgm:pt>
    <dgm:pt modelId="{2A30DD53-38BF-41CD-8A1B-B8E945D3FDE3}" type="pres">
      <dgm:prSet presAssocID="{2784708D-F15E-4051-9A1D-C35D2767A735}" presName="hierRoot2" presStyleCnt="0"/>
      <dgm:spPr/>
    </dgm:pt>
    <dgm:pt modelId="{E42F9FC5-22E9-4801-ACF8-18C5CC54DBB1}" type="pres">
      <dgm:prSet presAssocID="{2784708D-F15E-4051-9A1D-C35D2767A735}" presName="composite2" presStyleCnt="0"/>
      <dgm:spPr/>
    </dgm:pt>
    <dgm:pt modelId="{FE4E8E3B-B2ED-48E9-82C0-6674DE112182}" type="pres">
      <dgm:prSet presAssocID="{2784708D-F15E-4051-9A1D-C35D2767A735}" presName="background2" presStyleLbl="node2" presStyleIdx="0" presStyleCnt="2"/>
      <dgm:spPr/>
    </dgm:pt>
    <dgm:pt modelId="{49BD05EC-3F4B-4976-A4AA-19C43933F845}" type="pres">
      <dgm:prSet presAssocID="{2784708D-F15E-4051-9A1D-C35D2767A735}" presName="text2" presStyleLbl="fgAcc2" presStyleIdx="0" presStyleCnt="2" custScaleX="277529" custLinFactNeighborX="-18377">
        <dgm:presLayoutVars>
          <dgm:chPref val="3"/>
        </dgm:presLayoutVars>
      </dgm:prSet>
      <dgm:spPr/>
    </dgm:pt>
    <dgm:pt modelId="{578B94C9-3FC1-465A-B90C-B40CF509D3DE}" type="pres">
      <dgm:prSet presAssocID="{2784708D-F15E-4051-9A1D-C35D2767A735}" presName="hierChild3" presStyleCnt="0"/>
      <dgm:spPr/>
    </dgm:pt>
    <dgm:pt modelId="{8B1EBFDC-5A51-4CA3-AD65-0687BBADDF56}" type="pres">
      <dgm:prSet presAssocID="{644974F5-9336-4A10-87E6-71A67B9A74EE}" presName="Name17" presStyleLbl="parChTrans1D3" presStyleIdx="0" presStyleCnt="3"/>
      <dgm:spPr/>
    </dgm:pt>
    <dgm:pt modelId="{AB9DC610-0D10-4D09-88BC-9E5039BD1826}" type="pres">
      <dgm:prSet presAssocID="{380C0677-8B88-44D5-A9E4-8AE749DA75F1}" presName="hierRoot3" presStyleCnt="0"/>
      <dgm:spPr/>
    </dgm:pt>
    <dgm:pt modelId="{5BBBAEC0-22D8-444A-8247-585D3793843D}" type="pres">
      <dgm:prSet presAssocID="{380C0677-8B88-44D5-A9E4-8AE749DA75F1}" presName="composite3" presStyleCnt="0"/>
      <dgm:spPr/>
    </dgm:pt>
    <dgm:pt modelId="{0EDD1445-3A63-4842-ADF6-60047E753CC8}" type="pres">
      <dgm:prSet presAssocID="{380C0677-8B88-44D5-A9E4-8AE749DA75F1}" presName="background3" presStyleLbl="node3" presStyleIdx="0" presStyleCnt="3"/>
      <dgm:spPr/>
    </dgm:pt>
    <dgm:pt modelId="{5F48BB54-6759-440B-A614-FF4DD710D139}" type="pres">
      <dgm:prSet presAssocID="{380C0677-8B88-44D5-A9E4-8AE749DA75F1}" presName="text3" presStyleLbl="fgAcc3" presStyleIdx="0" presStyleCnt="3" custScaleX="279184" custScaleY="438724" custLinFactNeighborX="-19023">
        <dgm:presLayoutVars>
          <dgm:chPref val="3"/>
        </dgm:presLayoutVars>
      </dgm:prSet>
      <dgm:spPr/>
    </dgm:pt>
    <dgm:pt modelId="{93B691E4-E2EF-45F3-A0DD-48F35250AE0D}" type="pres">
      <dgm:prSet presAssocID="{380C0677-8B88-44D5-A9E4-8AE749DA75F1}" presName="hierChild4" presStyleCnt="0"/>
      <dgm:spPr/>
    </dgm:pt>
    <dgm:pt modelId="{B126C5F5-C0C1-4A45-A4A4-1B6A69735A14}" type="pres">
      <dgm:prSet presAssocID="{02AC5254-4E5E-434C-8996-C7CEE2C12B35}" presName="Name10" presStyleLbl="parChTrans1D2" presStyleIdx="1" presStyleCnt="2"/>
      <dgm:spPr/>
    </dgm:pt>
    <dgm:pt modelId="{2490749A-522E-406B-8522-2943706870AD}" type="pres">
      <dgm:prSet presAssocID="{381580DC-69C7-46B6-A307-7DBE97E1E67D}" presName="hierRoot2" presStyleCnt="0"/>
      <dgm:spPr/>
    </dgm:pt>
    <dgm:pt modelId="{73430F01-EE0E-48C1-9434-4B4036923A77}" type="pres">
      <dgm:prSet presAssocID="{381580DC-69C7-46B6-A307-7DBE97E1E67D}" presName="composite2" presStyleCnt="0"/>
      <dgm:spPr/>
    </dgm:pt>
    <dgm:pt modelId="{E21877AA-7194-4D72-85BB-BC28E8A3E9EA}" type="pres">
      <dgm:prSet presAssocID="{381580DC-69C7-46B6-A307-7DBE97E1E67D}" presName="background2" presStyleLbl="node2" presStyleIdx="1" presStyleCnt="2"/>
      <dgm:spPr/>
    </dgm:pt>
    <dgm:pt modelId="{BA8A8E86-4FCF-4D36-BB16-DA7B2614802F}" type="pres">
      <dgm:prSet presAssocID="{381580DC-69C7-46B6-A307-7DBE97E1E67D}" presName="text2" presStyleLbl="fgAcc2" presStyleIdx="1" presStyleCnt="2" custScaleX="161890">
        <dgm:presLayoutVars>
          <dgm:chPref val="3"/>
        </dgm:presLayoutVars>
      </dgm:prSet>
      <dgm:spPr/>
    </dgm:pt>
    <dgm:pt modelId="{1C07FA1A-A458-4389-BEF8-B5FF63C7E310}" type="pres">
      <dgm:prSet presAssocID="{381580DC-69C7-46B6-A307-7DBE97E1E67D}" presName="hierChild3" presStyleCnt="0"/>
      <dgm:spPr/>
    </dgm:pt>
    <dgm:pt modelId="{6722CBF2-1365-477C-A055-A722E09938F2}" type="pres">
      <dgm:prSet presAssocID="{89CC8FA8-A39D-413F-BACF-9928AC1FC26F}" presName="Name17" presStyleLbl="parChTrans1D3" presStyleIdx="1" presStyleCnt="3"/>
      <dgm:spPr/>
    </dgm:pt>
    <dgm:pt modelId="{F37475AB-F8F6-4B52-B951-341DB4B1B3CF}" type="pres">
      <dgm:prSet presAssocID="{FFC3E509-A525-4BAC-9DF9-0F30DA3119CA}" presName="hierRoot3" presStyleCnt="0"/>
      <dgm:spPr/>
    </dgm:pt>
    <dgm:pt modelId="{2052FDD6-0A21-499B-8B3E-708B2587598A}" type="pres">
      <dgm:prSet presAssocID="{FFC3E509-A525-4BAC-9DF9-0F30DA3119CA}" presName="composite3" presStyleCnt="0"/>
      <dgm:spPr/>
    </dgm:pt>
    <dgm:pt modelId="{22F10F0C-1A3A-415B-8FE8-C970A94680DF}" type="pres">
      <dgm:prSet presAssocID="{FFC3E509-A525-4BAC-9DF9-0F30DA3119CA}" presName="background3" presStyleLbl="node3" presStyleIdx="1" presStyleCnt="3"/>
      <dgm:spPr/>
    </dgm:pt>
    <dgm:pt modelId="{BEFA42A1-5C37-4DB4-AB74-A86FE9DC8E02}" type="pres">
      <dgm:prSet presAssocID="{FFC3E509-A525-4BAC-9DF9-0F30DA3119CA}" presName="text3" presStyleLbl="fgAcc3" presStyleIdx="1" presStyleCnt="3" custScaleX="185167" custScaleY="347805">
        <dgm:presLayoutVars>
          <dgm:chPref val="3"/>
        </dgm:presLayoutVars>
      </dgm:prSet>
      <dgm:spPr/>
    </dgm:pt>
    <dgm:pt modelId="{41A953DF-B785-4151-80ED-1DA17009179E}" type="pres">
      <dgm:prSet presAssocID="{FFC3E509-A525-4BAC-9DF9-0F30DA3119CA}" presName="hierChild4" presStyleCnt="0"/>
      <dgm:spPr/>
    </dgm:pt>
    <dgm:pt modelId="{DCAD0959-0858-453A-A257-0DBC1982E932}" type="pres">
      <dgm:prSet presAssocID="{95994E8A-3D6E-4A65-BFFB-0EEE973947F7}" presName="Name17" presStyleLbl="parChTrans1D3" presStyleIdx="2" presStyleCnt="3"/>
      <dgm:spPr/>
    </dgm:pt>
    <dgm:pt modelId="{A65A5DA6-A34E-4F90-95F8-D3C2408315A3}" type="pres">
      <dgm:prSet presAssocID="{EE191A29-EE03-4B18-AF0E-FA912D8F0EE4}" presName="hierRoot3" presStyleCnt="0"/>
      <dgm:spPr/>
    </dgm:pt>
    <dgm:pt modelId="{25AC445C-3F5E-4798-AFD3-BE9BF40DD93E}" type="pres">
      <dgm:prSet presAssocID="{EE191A29-EE03-4B18-AF0E-FA912D8F0EE4}" presName="composite3" presStyleCnt="0"/>
      <dgm:spPr/>
    </dgm:pt>
    <dgm:pt modelId="{7503BAB3-9A38-4D85-8A29-FBDF5D3AF53D}" type="pres">
      <dgm:prSet presAssocID="{EE191A29-EE03-4B18-AF0E-FA912D8F0EE4}" presName="background3" presStyleLbl="node3" presStyleIdx="2" presStyleCnt="3"/>
      <dgm:spPr/>
    </dgm:pt>
    <dgm:pt modelId="{CC5357FF-15E3-49F6-ADD7-F8809B1324D8}" type="pres">
      <dgm:prSet presAssocID="{EE191A29-EE03-4B18-AF0E-FA912D8F0EE4}" presName="text3" presStyleLbl="fgAcc3" presStyleIdx="2" presStyleCnt="3" custScaleX="177450" custScaleY="207247" custLinFactNeighborX="30268">
        <dgm:presLayoutVars>
          <dgm:chPref val="3"/>
        </dgm:presLayoutVars>
      </dgm:prSet>
      <dgm:spPr/>
    </dgm:pt>
    <dgm:pt modelId="{EB41DA02-995A-443D-934C-652447E3E9FC}" type="pres">
      <dgm:prSet presAssocID="{EE191A29-EE03-4B18-AF0E-FA912D8F0EE4}" presName="hierChild4" presStyleCnt="0"/>
      <dgm:spPr/>
    </dgm:pt>
  </dgm:ptLst>
  <dgm:cxnLst>
    <dgm:cxn modelId="{0CB09C3C-A7C5-4E7A-88E3-285D9B64F432}" type="presOf" srcId="{B8801D7E-B8CD-481B-840E-A1D49D3E8DF5}" destId="{7BA42EA2-BDFE-4FC0-818E-3C95DCD23C4D}" srcOrd="0" destOrd="0" presId="urn:microsoft.com/office/officeart/2005/8/layout/hierarchy1"/>
    <dgm:cxn modelId="{36294840-E9EA-4046-B3A1-4BB1D2F8AD4A}" type="presOf" srcId="{89CC8FA8-A39D-413F-BACF-9928AC1FC26F}" destId="{6722CBF2-1365-477C-A055-A722E09938F2}" srcOrd="0" destOrd="0" presId="urn:microsoft.com/office/officeart/2005/8/layout/hierarchy1"/>
    <dgm:cxn modelId="{B890E345-4D76-4444-A7FD-0650A39603B1}" srcId="{2784708D-F15E-4051-9A1D-C35D2767A735}" destId="{380C0677-8B88-44D5-A9E4-8AE749DA75F1}" srcOrd="0" destOrd="0" parTransId="{644974F5-9336-4A10-87E6-71A67B9A74EE}" sibTransId="{C88C7860-BA19-4BA5-8B2B-06D645AC8B85}"/>
    <dgm:cxn modelId="{95F47F6B-738D-4E34-9DE0-111DFF0D7384}" type="presOf" srcId="{644974F5-9336-4A10-87E6-71A67B9A74EE}" destId="{8B1EBFDC-5A51-4CA3-AD65-0687BBADDF56}" srcOrd="0" destOrd="0" presId="urn:microsoft.com/office/officeart/2005/8/layout/hierarchy1"/>
    <dgm:cxn modelId="{033C496C-6CE4-4725-BF84-8DA6A36AFF4F}" type="presOf" srcId="{02AC5254-4E5E-434C-8996-C7CEE2C12B35}" destId="{B126C5F5-C0C1-4A45-A4A4-1B6A69735A14}" srcOrd="0" destOrd="0" presId="urn:microsoft.com/office/officeart/2005/8/layout/hierarchy1"/>
    <dgm:cxn modelId="{2117F051-3DEC-4E3D-BC44-D40548EAEC59}" srcId="{381580DC-69C7-46B6-A307-7DBE97E1E67D}" destId="{EE191A29-EE03-4B18-AF0E-FA912D8F0EE4}" srcOrd="1" destOrd="0" parTransId="{95994E8A-3D6E-4A65-BFFB-0EEE973947F7}" sibTransId="{3167F341-CD5E-4B1C-B3E8-AA2640ADE6C7}"/>
    <dgm:cxn modelId="{18329956-9DC1-491B-9535-C5B5C1504CF1}" type="presOf" srcId="{EE191A29-EE03-4B18-AF0E-FA912D8F0EE4}" destId="{CC5357FF-15E3-49F6-ADD7-F8809B1324D8}" srcOrd="0" destOrd="0" presId="urn:microsoft.com/office/officeart/2005/8/layout/hierarchy1"/>
    <dgm:cxn modelId="{80469A82-2ABC-4BF8-A089-16148D9D2EB5}" type="presOf" srcId="{4FD76899-9C7D-4AF0-B5E0-54309D092ECB}" destId="{D8CADF1B-B72E-464E-A36C-8FDE72BDBC39}" srcOrd="0" destOrd="0" presId="urn:microsoft.com/office/officeart/2005/8/layout/hierarchy1"/>
    <dgm:cxn modelId="{78032596-92F4-4D51-9D80-01920424D766}" type="presOf" srcId="{FFC3E509-A525-4BAC-9DF9-0F30DA3119CA}" destId="{BEFA42A1-5C37-4DB4-AB74-A86FE9DC8E02}" srcOrd="0" destOrd="0" presId="urn:microsoft.com/office/officeart/2005/8/layout/hierarchy1"/>
    <dgm:cxn modelId="{E0B1129B-B702-4226-812E-70F32F92EE66}" type="presOf" srcId="{2784708D-F15E-4051-9A1D-C35D2767A735}" destId="{49BD05EC-3F4B-4976-A4AA-19C43933F845}" srcOrd="0" destOrd="0" presId="urn:microsoft.com/office/officeart/2005/8/layout/hierarchy1"/>
    <dgm:cxn modelId="{7291619D-CDF4-47D2-AD91-E8465EA7BF22}" srcId="{B8801D7E-B8CD-481B-840E-A1D49D3E8DF5}" destId="{4FD76899-9C7D-4AF0-B5E0-54309D092ECB}" srcOrd="0" destOrd="0" parTransId="{4E637702-066A-4250-B2B0-9E05BB99A73A}" sibTransId="{AC1C84FB-617B-4DCF-91EB-DD49C5BB9FA0}"/>
    <dgm:cxn modelId="{AC98F3AB-325D-4278-B5F9-E31FD0A28933}" type="presOf" srcId="{380C0677-8B88-44D5-A9E4-8AE749DA75F1}" destId="{5F48BB54-6759-440B-A614-FF4DD710D139}" srcOrd="0" destOrd="0" presId="urn:microsoft.com/office/officeart/2005/8/layout/hierarchy1"/>
    <dgm:cxn modelId="{9F5F4EBF-7A87-4AA6-8503-2BFBEA44CC44}" type="presOf" srcId="{F572A096-3848-4180-9F94-DB583ED73876}" destId="{2FC85D63-A699-4C8B-80AD-724DA818876E}" srcOrd="0" destOrd="0" presId="urn:microsoft.com/office/officeart/2005/8/layout/hierarchy1"/>
    <dgm:cxn modelId="{1191D9BF-77B7-44C6-B5A1-9C9B01C123D9}" type="presOf" srcId="{95994E8A-3D6E-4A65-BFFB-0EEE973947F7}" destId="{DCAD0959-0858-453A-A257-0DBC1982E932}" srcOrd="0" destOrd="0" presId="urn:microsoft.com/office/officeart/2005/8/layout/hierarchy1"/>
    <dgm:cxn modelId="{9DBDF4CC-1CCE-4ADA-A1F6-BE32313C5356}" srcId="{381580DC-69C7-46B6-A307-7DBE97E1E67D}" destId="{FFC3E509-A525-4BAC-9DF9-0F30DA3119CA}" srcOrd="0" destOrd="0" parTransId="{89CC8FA8-A39D-413F-BACF-9928AC1FC26F}" sibTransId="{A2B0CC9B-2B0B-4B93-9DD2-A27C16A53F52}"/>
    <dgm:cxn modelId="{D1CD02E4-4F97-40DC-A746-85D43807A185}" srcId="{4FD76899-9C7D-4AF0-B5E0-54309D092ECB}" destId="{2784708D-F15E-4051-9A1D-C35D2767A735}" srcOrd="0" destOrd="0" parTransId="{F572A096-3848-4180-9F94-DB583ED73876}" sibTransId="{A0AAC9DE-0681-4149-85E5-5CFC6C967B60}"/>
    <dgm:cxn modelId="{51DAD0F0-2DB7-4805-9034-7F403E6DB99F}" type="presOf" srcId="{381580DC-69C7-46B6-A307-7DBE97E1E67D}" destId="{BA8A8E86-4FCF-4D36-BB16-DA7B2614802F}" srcOrd="0" destOrd="0" presId="urn:microsoft.com/office/officeart/2005/8/layout/hierarchy1"/>
    <dgm:cxn modelId="{BEBE0FF2-7B97-4BC9-A784-CAE8BCD89037}" srcId="{4FD76899-9C7D-4AF0-B5E0-54309D092ECB}" destId="{381580DC-69C7-46B6-A307-7DBE97E1E67D}" srcOrd="1" destOrd="0" parTransId="{02AC5254-4E5E-434C-8996-C7CEE2C12B35}" sibTransId="{79A076D0-1D2E-4B68-A0FB-7720EFB14EFB}"/>
    <dgm:cxn modelId="{7A2F9AD6-65BB-466B-8E0A-5D65278DD4E6}" type="presParOf" srcId="{7BA42EA2-BDFE-4FC0-818E-3C95DCD23C4D}" destId="{FE20FBB7-D40C-4D27-AD48-D25328BCC6AE}" srcOrd="0" destOrd="0" presId="urn:microsoft.com/office/officeart/2005/8/layout/hierarchy1"/>
    <dgm:cxn modelId="{3621E427-EBAB-40F7-945B-DF61034E9F34}" type="presParOf" srcId="{FE20FBB7-D40C-4D27-AD48-D25328BCC6AE}" destId="{36A7D8D1-A5FE-4CA1-ABB6-A93AB452BC89}" srcOrd="0" destOrd="0" presId="urn:microsoft.com/office/officeart/2005/8/layout/hierarchy1"/>
    <dgm:cxn modelId="{FE6AD07F-D142-4C7C-9A3D-6CD3FF0AF56C}" type="presParOf" srcId="{36A7D8D1-A5FE-4CA1-ABB6-A93AB452BC89}" destId="{33ECD5A2-F41A-458C-BA5D-29007A06DA6F}" srcOrd="0" destOrd="0" presId="urn:microsoft.com/office/officeart/2005/8/layout/hierarchy1"/>
    <dgm:cxn modelId="{02B60D4E-0266-4F0E-9E0B-656DFEAAB6AF}" type="presParOf" srcId="{36A7D8D1-A5FE-4CA1-ABB6-A93AB452BC89}" destId="{D8CADF1B-B72E-464E-A36C-8FDE72BDBC39}" srcOrd="1" destOrd="0" presId="urn:microsoft.com/office/officeart/2005/8/layout/hierarchy1"/>
    <dgm:cxn modelId="{BA12A97F-9762-4FB3-BC23-F49D7B33EBD2}" type="presParOf" srcId="{FE20FBB7-D40C-4D27-AD48-D25328BCC6AE}" destId="{7938347D-7171-4400-9A99-D92B5529F8CF}" srcOrd="1" destOrd="0" presId="urn:microsoft.com/office/officeart/2005/8/layout/hierarchy1"/>
    <dgm:cxn modelId="{790D5565-ABC9-4611-B01B-90E7FE59529D}" type="presParOf" srcId="{7938347D-7171-4400-9A99-D92B5529F8CF}" destId="{2FC85D63-A699-4C8B-80AD-724DA818876E}" srcOrd="0" destOrd="0" presId="urn:microsoft.com/office/officeart/2005/8/layout/hierarchy1"/>
    <dgm:cxn modelId="{AC5FCE43-21D0-4471-8D88-1D0CC0CD1A74}" type="presParOf" srcId="{7938347D-7171-4400-9A99-D92B5529F8CF}" destId="{2A30DD53-38BF-41CD-8A1B-B8E945D3FDE3}" srcOrd="1" destOrd="0" presId="urn:microsoft.com/office/officeart/2005/8/layout/hierarchy1"/>
    <dgm:cxn modelId="{B7907EE0-903F-4222-B350-3B58B920E21C}" type="presParOf" srcId="{2A30DD53-38BF-41CD-8A1B-B8E945D3FDE3}" destId="{E42F9FC5-22E9-4801-ACF8-18C5CC54DBB1}" srcOrd="0" destOrd="0" presId="urn:microsoft.com/office/officeart/2005/8/layout/hierarchy1"/>
    <dgm:cxn modelId="{FF599C4E-E539-4DEA-94A6-B14505EBF971}" type="presParOf" srcId="{E42F9FC5-22E9-4801-ACF8-18C5CC54DBB1}" destId="{FE4E8E3B-B2ED-48E9-82C0-6674DE112182}" srcOrd="0" destOrd="0" presId="urn:microsoft.com/office/officeart/2005/8/layout/hierarchy1"/>
    <dgm:cxn modelId="{41A3A8BF-1B5F-4FA4-B6BF-78FBF57938FA}" type="presParOf" srcId="{E42F9FC5-22E9-4801-ACF8-18C5CC54DBB1}" destId="{49BD05EC-3F4B-4976-A4AA-19C43933F845}" srcOrd="1" destOrd="0" presId="urn:microsoft.com/office/officeart/2005/8/layout/hierarchy1"/>
    <dgm:cxn modelId="{B9B1E988-AF68-41B5-99CD-EA2D93EDC6E9}" type="presParOf" srcId="{2A30DD53-38BF-41CD-8A1B-B8E945D3FDE3}" destId="{578B94C9-3FC1-465A-B90C-B40CF509D3DE}" srcOrd="1" destOrd="0" presId="urn:microsoft.com/office/officeart/2005/8/layout/hierarchy1"/>
    <dgm:cxn modelId="{7D970CE5-11CA-40B9-96C6-F5FD0C54E2F3}" type="presParOf" srcId="{578B94C9-3FC1-465A-B90C-B40CF509D3DE}" destId="{8B1EBFDC-5A51-4CA3-AD65-0687BBADDF56}" srcOrd="0" destOrd="0" presId="urn:microsoft.com/office/officeart/2005/8/layout/hierarchy1"/>
    <dgm:cxn modelId="{F8A949CF-17FC-49A9-B861-F26E261F8EEA}" type="presParOf" srcId="{578B94C9-3FC1-465A-B90C-B40CF509D3DE}" destId="{AB9DC610-0D10-4D09-88BC-9E5039BD1826}" srcOrd="1" destOrd="0" presId="urn:microsoft.com/office/officeart/2005/8/layout/hierarchy1"/>
    <dgm:cxn modelId="{9B9B2348-C283-4D94-AECF-D8B555A634E3}" type="presParOf" srcId="{AB9DC610-0D10-4D09-88BC-9E5039BD1826}" destId="{5BBBAEC0-22D8-444A-8247-585D3793843D}" srcOrd="0" destOrd="0" presId="urn:microsoft.com/office/officeart/2005/8/layout/hierarchy1"/>
    <dgm:cxn modelId="{5EF5A429-ADCB-4446-B11F-35BC5E177FD1}" type="presParOf" srcId="{5BBBAEC0-22D8-444A-8247-585D3793843D}" destId="{0EDD1445-3A63-4842-ADF6-60047E753CC8}" srcOrd="0" destOrd="0" presId="urn:microsoft.com/office/officeart/2005/8/layout/hierarchy1"/>
    <dgm:cxn modelId="{7465CA49-84C9-407E-A23B-502EC0191111}" type="presParOf" srcId="{5BBBAEC0-22D8-444A-8247-585D3793843D}" destId="{5F48BB54-6759-440B-A614-FF4DD710D139}" srcOrd="1" destOrd="0" presId="urn:microsoft.com/office/officeart/2005/8/layout/hierarchy1"/>
    <dgm:cxn modelId="{D64C5D36-0C2C-4235-977E-EB4D348EF7E7}" type="presParOf" srcId="{AB9DC610-0D10-4D09-88BC-9E5039BD1826}" destId="{93B691E4-E2EF-45F3-A0DD-48F35250AE0D}" srcOrd="1" destOrd="0" presId="urn:microsoft.com/office/officeart/2005/8/layout/hierarchy1"/>
    <dgm:cxn modelId="{799ED316-0433-4F33-BD49-16F0131357BF}" type="presParOf" srcId="{7938347D-7171-4400-9A99-D92B5529F8CF}" destId="{B126C5F5-C0C1-4A45-A4A4-1B6A69735A14}" srcOrd="2" destOrd="0" presId="urn:microsoft.com/office/officeart/2005/8/layout/hierarchy1"/>
    <dgm:cxn modelId="{1104A1F7-3E52-4957-BD0E-C14F26492244}" type="presParOf" srcId="{7938347D-7171-4400-9A99-D92B5529F8CF}" destId="{2490749A-522E-406B-8522-2943706870AD}" srcOrd="3" destOrd="0" presId="urn:microsoft.com/office/officeart/2005/8/layout/hierarchy1"/>
    <dgm:cxn modelId="{CAA0DFB7-6996-4C43-AE75-C356F324742D}" type="presParOf" srcId="{2490749A-522E-406B-8522-2943706870AD}" destId="{73430F01-EE0E-48C1-9434-4B4036923A77}" srcOrd="0" destOrd="0" presId="urn:microsoft.com/office/officeart/2005/8/layout/hierarchy1"/>
    <dgm:cxn modelId="{FC3723D6-B923-401E-8546-7BC5B5C4E46F}" type="presParOf" srcId="{73430F01-EE0E-48C1-9434-4B4036923A77}" destId="{E21877AA-7194-4D72-85BB-BC28E8A3E9EA}" srcOrd="0" destOrd="0" presId="urn:microsoft.com/office/officeart/2005/8/layout/hierarchy1"/>
    <dgm:cxn modelId="{FD268004-598F-4913-A848-ADF7E16ACC7E}" type="presParOf" srcId="{73430F01-EE0E-48C1-9434-4B4036923A77}" destId="{BA8A8E86-4FCF-4D36-BB16-DA7B2614802F}" srcOrd="1" destOrd="0" presId="urn:microsoft.com/office/officeart/2005/8/layout/hierarchy1"/>
    <dgm:cxn modelId="{EBAF6667-BBFB-43B7-8804-4A2CB632C176}" type="presParOf" srcId="{2490749A-522E-406B-8522-2943706870AD}" destId="{1C07FA1A-A458-4389-BEF8-B5FF63C7E310}" srcOrd="1" destOrd="0" presId="urn:microsoft.com/office/officeart/2005/8/layout/hierarchy1"/>
    <dgm:cxn modelId="{A6D1673E-A5A4-4AF1-B5A4-9F3AFD3C997D}" type="presParOf" srcId="{1C07FA1A-A458-4389-BEF8-B5FF63C7E310}" destId="{6722CBF2-1365-477C-A055-A722E09938F2}" srcOrd="0" destOrd="0" presId="urn:microsoft.com/office/officeart/2005/8/layout/hierarchy1"/>
    <dgm:cxn modelId="{ABA1D791-F308-4A09-B19D-5F1A33149CF3}" type="presParOf" srcId="{1C07FA1A-A458-4389-BEF8-B5FF63C7E310}" destId="{F37475AB-F8F6-4B52-B951-341DB4B1B3CF}" srcOrd="1" destOrd="0" presId="urn:microsoft.com/office/officeart/2005/8/layout/hierarchy1"/>
    <dgm:cxn modelId="{784B6D4A-DCB5-4AC4-83E3-E0B58C17B4A8}" type="presParOf" srcId="{F37475AB-F8F6-4B52-B951-341DB4B1B3CF}" destId="{2052FDD6-0A21-499B-8B3E-708B2587598A}" srcOrd="0" destOrd="0" presId="urn:microsoft.com/office/officeart/2005/8/layout/hierarchy1"/>
    <dgm:cxn modelId="{DE048451-2F78-4AC2-A37D-73C5C014B55D}" type="presParOf" srcId="{2052FDD6-0A21-499B-8B3E-708B2587598A}" destId="{22F10F0C-1A3A-415B-8FE8-C970A94680DF}" srcOrd="0" destOrd="0" presId="urn:microsoft.com/office/officeart/2005/8/layout/hierarchy1"/>
    <dgm:cxn modelId="{AE513B82-9DA2-4FBB-A78E-E023B80A2158}" type="presParOf" srcId="{2052FDD6-0A21-499B-8B3E-708B2587598A}" destId="{BEFA42A1-5C37-4DB4-AB74-A86FE9DC8E02}" srcOrd="1" destOrd="0" presId="urn:microsoft.com/office/officeart/2005/8/layout/hierarchy1"/>
    <dgm:cxn modelId="{851CC273-713E-4D0F-B653-23357A63389E}" type="presParOf" srcId="{F37475AB-F8F6-4B52-B951-341DB4B1B3CF}" destId="{41A953DF-B785-4151-80ED-1DA17009179E}" srcOrd="1" destOrd="0" presId="urn:microsoft.com/office/officeart/2005/8/layout/hierarchy1"/>
    <dgm:cxn modelId="{0B7A5A9A-28F9-4C4E-B0B6-FEB30E12E5F3}" type="presParOf" srcId="{1C07FA1A-A458-4389-BEF8-B5FF63C7E310}" destId="{DCAD0959-0858-453A-A257-0DBC1982E932}" srcOrd="2" destOrd="0" presId="urn:microsoft.com/office/officeart/2005/8/layout/hierarchy1"/>
    <dgm:cxn modelId="{E4254B57-7E80-4579-A2FE-F35D85DA44CC}" type="presParOf" srcId="{1C07FA1A-A458-4389-BEF8-B5FF63C7E310}" destId="{A65A5DA6-A34E-4F90-95F8-D3C2408315A3}" srcOrd="3" destOrd="0" presId="urn:microsoft.com/office/officeart/2005/8/layout/hierarchy1"/>
    <dgm:cxn modelId="{756E32D2-DB6F-4016-B203-2C129FB9DBAC}" type="presParOf" srcId="{A65A5DA6-A34E-4F90-95F8-D3C2408315A3}" destId="{25AC445C-3F5E-4798-AFD3-BE9BF40DD93E}" srcOrd="0" destOrd="0" presId="urn:microsoft.com/office/officeart/2005/8/layout/hierarchy1"/>
    <dgm:cxn modelId="{06DB6295-C32B-4A76-9017-D1701B42F0C8}" type="presParOf" srcId="{25AC445C-3F5E-4798-AFD3-BE9BF40DD93E}" destId="{7503BAB3-9A38-4D85-8A29-FBDF5D3AF53D}" srcOrd="0" destOrd="0" presId="urn:microsoft.com/office/officeart/2005/8/layout/hierarchy1"/>
    <dgm:cxn modelId="{AA0EDC6A-4E8B-4970-807B-F645A6D28900}" type="presParOf" srcId="{25AC445C-3F5E-4798-AFD3-BE9BF40DD93E}" destId="{CC5357FF-15E3-49F6-ADD7-F8809B1324D8}" srcOrd="1" destOrd="0" presId="urn:microsoft.com/office/officeart/2005/8/layout/hierarchy1"/>
    <dgm:cxn modelId="{1D57E979-DA59-4171-90AD-4604A246510F}" type="presParOf" srcId="{A65A5DA6-A34E-4F90-95F8-D3C2408315A3}" destId="{EB41DA02-995A-443D-934C-652447E3E9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14126-0758-4991-BA05-F8936DD0865C}" type="doc">
      <dgm:prSet loTypeId="urn:microsoft.com/office/officeart/2005/8/layout/chart3" loCatId="relationship" qsTypeId="urn:microsoft.com/office/officeart/2005/8/quickstyle/simple1" qsCatId="simple" csTypeId="urn:microsoft.com/office/officeart/2005/8/colors/accent4_4" csCatId="accent4" phldr="1"/>
      <dgm:spPr/>
    </dgm:pt>
    <dgm:pt modelId="{3F99B726-87F8-4986-8D54-AE8D9A8DC2F3}">
      <dgm:prSet phldrT="[Text]"/>
      <dgm:spPr/>
      <dgm:t>
        <a:bodyPr/>
        <a:lstStyle/>
        <a:p>
          <a:r>
            <a:rPr lang="en-US" dirty="0">
              <a:solidFill>
                <a:schemeClr val="tx1"/>
              </a:solidFill>
            </a:rPr>
            <a:t>Annual GST Audit</a:t>
          </a:r>
        </a:p>
      </dgm:t>
    </dgm:pt>
    <dgm:pt modelId="{342B58F7-C499-4599-BC70-F40EC7B813E8}" type="parTrans" cxnId="{7615164E-5139-4C67-A256-1D87E6B3BD23}">
      <dgm:prSet/>
      <dgm:spPr/>
      <dgm:t>
        <a:bodyPr/>
        <a:lstStyle/>
        <a:p>
          <a:endParaRPr lang="en-US"/>
        </a:p>
      </dgm:t>
    </dgm:pt>
    <dgm:pt modelId="{62F503F4-EFC0-4A30-ADDC-B48A8D27FB3E}" type="sibTrans" cxnId="{7615164E-5139-4C67-A256-1D87E6B3BD23}">
      <dgm:prSet/>
      <dgm:spPr/>
      <dgm:t>
        <a:bodyPr/>
        <a:lstStyle/>
        <a:p>
          <a:endParaRPr lang="en-US"/>
        </a:p>
      </dgm:t>
    </dgm:pt>
    <dgm:pt modelId="{E8EC9B71-973F-49B8-922B-44C99E62DDB7}">
      <dgm:prSet phldrT="[Text]"/>
      <dgm:spPr/>
      <dgm:t>
        <a:bodyPr/>
        <a:lstStyle/>
        <a:p>
          <a:r>
            <a:rPr lang="en-US" dirty="0">
              <a:solidFill>
                <a:schemeClr val="tx1"/>
              </a:solidFill>
            </a:rPr>
            <a:t>GST Audit by Tax Authorities</a:t>
          </a:r>
        </a:p>
      </dgm:t>
    </dgm:pt>
    <dgm:pt modelId="{E0A1583F-BDC0-4D5D-969B-DE27BDDC3055}" type="parTrans" cxnId="{39678482-AFD9-4662-BA45-FFCD87120DD3}">
      <dgm:prSet/>
      <dgm:spPr/>
      <dgm:t>
        <a:bodyPr/>
        <a:lstStyle/>
        <a:p>
          <a:endParaRPr lang="en-US"/>
        </a:p>
      </dgm:t>
    </dgm:pt>
    <dgm:pt modelId="{20D35CF9-1757-4E38-B3D3-C4ADDF3860A0}" type="sibTrans" cxnId="{39678482-AFD9-4662-BA45-FFCD87120DD3}">
      <dgm:prSet/>
      <dgm:spPr/>
      <dgm:t>
        <a:bodyPr/>
        <a:lstStyle/>
        <a:p>
          <a:endParaRPr lang="en-US"/>
        </a:p>
      </dgm:t>
    </dgm:pt>
    <dgm:pt modelId="{417FF574-D042-4FC6-BF9B-5BF3E798CF60}">
      <dgm:prSet phldrT="[Text]"/>
      <dgm:spPr/>
      <dgm:t>
        <a:bodyPr/>
        <a:lstStyle/>
        <a:p>
          <a:r>
            <a:rPr lang="en-US" dirty="0">
              <a:solidFill>
                <a:schemeClr val="tx1"/>
              </a:solidFill>
            </a:rPr>
            <a:t>Special GST Audit </a:t>
          </a:r>
        </a:p>
      </dgm:t>
    </dgm:pt>
    <dgm:pt modelId="{F246A407-6904-4217-AD2E-F48A6AD99805}" type="parTrans" cxnId="{21647B66-ED22-4103-B5DE-FD18926DEFB7}">
      <dgm:prSet/>
      <dgm:spPr/>
      <dgm:t>
        <a:bodyPr/>
        <a:lstStyle/>
        <a:p>
          <a:endParaRPr lang="en-US"/>
        </a:p>
      </dgm:t>
    </dgm:pt>
    <dgm:pt modelId="{8CA1CDD9-FF58-4043-8D7C-07E37578F15F}" type="sibTrans" cxnId="{21647B66-ED22-4103-B5DE-FD18926DEFB7}">
      <dgm:prSet/>
      <dgm:spPr/>
      <dgm:t>
        <a:bodyPr/>
        <a:lstStyle/>
        <a:p>
          <a:endParaRPr lang="en-US"/>
        </a:p>
      </dgm:t>
    </dgm:pt>
    <dgm:pt modelId="{AEA0D98B-5D11-4AB4-8F2F-63DCE03E1C90}" type="pres">
      <dgm:prSet presAssocID="{44914126-0758-4991-BA05-F8936DD0865C}" presName="compositeShape" presStyleCnt="0">
        <dgm:presLayoutVars>
          <dgm:chMax val="7"/>
          <dgm:dir/>
          <dgm:resizeHandles val="exact"/>
        </dgm:presLayoutVars>
      </dgm:prSet>
      <dgm:spPr/>
    </dgm:pt>
    <dgm:pt modelId="{C0FD8706-2A42-4EFE-81AD-9414CA17A6F7}" type="pres">
      <dgm:prSet presAssocID="{44914126-0758-4991-BA05-F8936DD0865C}" presName="wedge1" presStyleLbl="node1" presStyleIdx="0" presStyleCnt="3"/>
      <dgm:spPr/>
    </dgm:pt>
    <dgm:pt modelId="{2A1B8EDB-D66C-41F3-B96C-0C9AD93615A7}" type="pres">
      <dgm:prSet presAssocID="{44914126-0758-4991-BA05-F8936DD0865C}" presName="wedge1Tx" presStyleLbl="node1" presStyleIdx="0" presStyleCnt="3">
        <dgm:presLayoutVars>
          <dgm:chMax val="0"/>
          <dgm:chPref val="0"/>
          <dgm:bulletEnabled val="1"/>
        </dgm:presLayoutVars>
      </dgm:prSet>
      <dgm:spPr/>
    </dgm:pt>
    <dgm:pt modelId="{C0DA7308-C415-480E-9B16-BCF01D642730}" type="pres">
      <dgm:prSet presAssocID="{44914126-0758-4991-BA05-F8936DD0865C}" presName="wedge2" presStyleLbl="node1" presStyleIdx="1" presStyleCnt="3"/>
      <dgm:spPr/>
    </dgm:pt>
    <dgm:pt modelId="{6B434B05-9F00-49EF-870F-A84200C14E15}" type="pres">
      <dgm:prSet presAssocID="{44914126-0758-4991-BA05-F8936DD0865C}" presName="wedge2Tx" presStyleLbl="node1" presStyleIdx="1" presStyleCnt="3">
        <dgm:presLayoutVars>
          <dgm:chMax val="0"/>
          <dgm:chPref val="0"/>
          <dgm:bulletEnabled val="1"/>
        </dgm:presLayoutVars>
      </dgm:prSet>
      <dgm:spPr/>
    </dgm:pt>
    <dgm:pt modelId="{F5396BEE-0EF6-4524-BCC0-318C32CCBC87}" type="pres">
      <dgm:prSet presAssocID="{44914126-0758-4991-BA05-F8936DD0865C}" presName="wedge3" presStyleLbl="node1" presStyleIdx="2" presStyleCnt="3"/>
      <dgm:spPr/>
    </dgm:pt>
    <dgm:pt modelId="{4986451A-220C-4E18-A87F-F5CDA703E580}" type="pres">
      <dgm:prSet presAssocID="{44914126-0758-4991-BA05-F8936DD0865C}" presName="wedge3Tx" presStyleLbl="node1" presStyleIdx="2" presStyleCnt="3">
        <dgm:presLayoutVars>
          <dgm:chMax val="0"/>
          <dgm:chPref val="0"/>
          <dgm:bulletEnabled val="1"/>
        </dgm:presLayoutVars>
      </dgm:prSet>
      <dgm:spPr/>
    </dgm:pt>
  </dgm:ptLst>
  <dgm:cxnLst>
    <dgm:cxn modelId="{A7ACA806-E2EF-4416-9C0D-F53E57AF7D3E}" type="presOf" srcId="{417FF574-D042-4FC6-BF9B-5BF3E798CF60}" destId="{F5396BEE-0EF6-4524-BCC0-318C32CCBC87}" srcOrd="0" destOrd="0" presId="urn:microsoft.com/office/officeart/2005/8/layout/chart3"/>
    <dgm:cxn modelId="{F3F65918-7BB0-44DB-84FE-22CEC62A6958}" type="presOf" srcId="{3F99B726-87F8-4986-8D54-AE8D9A8DC2F3}" destId="{C0FD8706-2A42-4EFE-81AD-9414CA17A6F7}" srcOrd="0" destOrd="0" presId="urn:microsoft.com/office/officeart/2005/8/layout/chart3"/>
    <dgm:cxn modelId="{FC372320-27B3-41FF-9557-75FF6B7D7627}" type="presOf" srcId="{3F99B726-87F8-4986-8D54-AE8D9A8DC2F3}" destId="{2A1B8EDB-D66C-41F3-B96C-0C9AD93615A7}" srcOrd="1" destOrd="0" presId="urn:microsoft.com/office/officeart/2005/8/layout/chart3"/>
    <dgm:cxn modelId="{3D665C2A-B1A6-4246-B1D2-59F85E1F592D}" type="presOf" srcId="{E8EC9B71-973F-49B8-922B-44C99E62DDB7}" destId="{6B434B05-9F00-49EF-870F-A84200C14E15}" srcOrd="1" destOrd="0" presId="urn:microsoft.com/office/officeart/2005/8/layout/chart3"/>
    <dgm:cxn modelId="{88F3E737-A3B3-4D57-9594-7FD044805423}" type="presOf" srcId="{44914126-0758-4991-BA05-F8936DD0865C}" destId="{AEA0D98B-5D11-4AB4-8F2F-63DCE03E1C90}" srcOrd="0" destOrd="0" presId="urn:microsoft.com/office/officeart/2005/8/layout/chart3"/>
    <dgm:cxn modelId="{04D64A45-518E-4A3E-A96A-8F78285238F5}" type="presOf" srcId="{417FF574-D042-4FC6-BF9B-5BF3E798CF60}" destId="{4986451A-220C-4E18-A87F-F5CDA703E580}" srcOrd="1" destOrd="0" presId="urn:microsoft.com/office/officeart/2005/8/layout/chart3"/>
    <dgm:cxn modelId="{21647B66-ED22-4103-B5DE-FD18926DEFB7}" srcId="{44914126-0758-4991-BA05-F8936DD0865C}" destId="{417FF574-D042-4FC6-BF9B-5BF3E798CF60}" srcOrd="2" destOrd="0" parTransId="{F246A407-6904-4217-AD2E-F48A6AD99805}" sibTransId="{8CA1CDD9-FF58-4043-8D7C-07E37578F15F}"/>
    <dgm:cxn modelId="{7615164E-5139-4C67-A256-1D87E6B3BD23}" srcId="{44914126-0758-4991-BA05-F8936DD0865C}" destId="{3F99B726-87F8-4986-8D54-AE8D9A8DC2F3}" srcOrd="0" destOrd="0" parTransId="{342B58F7-C499-4599-BC70-F40EC7B813E8}" sibTransId="{62F503F4-EFC0-4A30-ADDC-B48A8D27FB3E}"/>
    <dgm:cxn modelId="{39678482-AFD9-4662-BA45-FFCD87120DD3}" srcId="{44914126-0758-4991-BA05-F8936DD0865C}" destId="{E8EC9B71-973F-49B8-922B-44C99E62DDB7}" srcOrd="1" destOrd="0" parTransId="{E0A1583F-BDC0-4D5D-969B-DE27BDDC3055}" sibTransId="{20D35CF9-1757-4E38-B3D3-C4ADDF3860A0}"/>
    <dgm:cxn modelId="{80F87D97-7D7A-4BF2-B570-930726EE2B50}" type="presOf" srcId="{E8EC9B71-973F-49B8-922B-44C99E62DDB7}" destId="{C0DA7308-C415-480E-9B16-BCF01D642730}" srcOrd="0" destOrd="0" presId="urn:microsoft.com/office/officeart/2005/8/layout/chart3"/>
    <dgm:cxn modelId="{A3391FD7-87AF-4463-97DF-F770AAD12170}" type="presParOf" srcId="{AEA0D98B-5D11-4AB4-8F2F-63DCE03E1C90}" destId="{C0FD8706-2A42-4EFE-81AD-9414CA17A6F7}" srcOrd="0" destOrd="0" presId="urn:microsoft.com/office/officeart/2005/8/layout/chart3"/>
    <dgm:cxn modelId="{FC9E62AF-757C-4403-A2C2-2BB96A70B7D9}" type="presParOf" srcId="{AEA0D98B-5D11-4AB4-8F2F-63DCE03E1C90}" destId="{2A1B8EDB-D66C-41F3-B96C-0C9AD93615A7}" srcOrd="1" destOrd="0" presId="urn:microsoft.com/office/officeart/2005/8/layout/chart3"/>
    <dgm:cxn modelId="{3EA2102E-AE1F-48AC-A4DE-2EA01F46BC58}" type="presParOf" srcId="{AEA0D98B-5D11-4AB4-8F2F-63DCE03E1C90}" destId="{C0DA7308-C415-480E-9B16-BCF01D642730}" srcOrd="2" destOrd="0" presId="urn:microsoft.com/office/officeart/2005/8/layout/chart3"/>
    <dgm:cxn modelId="{0D7482F7-6BE0-491F-A1DA-477DCC26C40D}" type="presParOf" srcId="{AEA0D98B-5D11-4AB4-8F2F-63DCE03E1C90}" destId="{6B434B05-9F00-49EF-870F-A84200C14E15}" srcOrd="3" destOrd="0" presId="urn:microsoft.com/office/officeart/2005/8/layout/chart3"/>
    <dgm:cxn modelId="{913C9B51-6B3B-4E9E-8B86-8D85992EF245}" type="presParOf" srcId="{AEA0D98B-5D11-4AB4-8F2F-63DCE03E1C90}" destId="{F5396BEE-0EF6-4524-BCC0-318C32CCBC87}" srcOrd="4" destOrd="0" presId="urn:microsoft.com/office/officeart/2005/8/layout/chart3"/>
    <dgm:cxn modelId="{CC6D18EE-3CCD-4A4D-A411-A0B21C40AC4D}" type="presParOf" srcId="{AEA0D98B-5D11-4AB4-8F2F-63DCE03E1C90}" destId="{4986451A-220C-4E18-A87F-F5CDA703E580}"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692E6B-3D1B-47A7-93E4-38FA14040342}"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IN"/>
        </a:p>
      </dgm:t>
    </dgm:pt>
    <dgm:pt modelId="{A605238B-61F7-426A-AE9D-B0C192BA1F2A}">
      <dgm:prSet phldrT="[Text]"/>
      <dgm:spPr/>
      <dgm:t>
        <a:bodyPr/>
        <a:lstStyle/>
        <a:p>
          <a:r>
            <a:rPr lang="en-GB" dirty="0">
              <a:solidFill>
                <a:schemeClr val="tx1"/>
              </a:solidFill>
              <a:latin typeface="Times New Roman" panose="02020603050405020304" pitchFamily="18" charset="0"/>
              <a:cs typeface="Times New Roman" panose="02020603050405020304" pitchFamily="18" charset="0"/>
            </a:rPr>
            <a:t>Show cause notice u/s 73 &amp; 74 in DRC-01</a:t>
          </a:r>
          <a:endParaRPr lang="en-IN" dirty="0"/>
        </a:p>
      </dgm:t>
    </dgm:pt>
    <dgm:pt modelId="{5FEEA860-FA89-4AC1-BB80-485F6D0D7AC0}" type="parTrans" cxnId="{6DE9452A-FA99-4590-913C-FEDBF85F7C65}">
      <dgm:prSet/>
      <dgm:spPr/>
      <dgm:t>
        <a:bodyPr/>
        <a:lstStyle/>
        <a:p>
          <a:endParaRPr lang="en-IN"/>
        </a:p>
      </dgm:t>
    </dgm:pt>
    <dgm:pt modelId="{DE37268C-0DF8-47AC-AEFB-CC1B4666B2A3}" type="sibTrans" cxnId="{6DE9452A-FA99-4590-913C-FEDBF85F7C65}">
      <dgm:prSet/>
      <dgm:spPr/>
      <dgm:t>
        <a:bodyPr/>
        <a:lstStyle/>
        <a:p>
          <a:endParaRPr lang="en-IN"/>
        </a:p>
      </dgm:t>
    </dgm:pt>
    <dgm:pt modelId="{605827D9-4F82-4B2D-A9BB-F1D14DAAF676}">
      <dgm:prSet phldrT="[Text]"/>
      <dgm:spPr/>
      <dgm:t>
        <a:bodyPr/>
        <a:lstStyle/>
        <a:p>
          <a:r>
            <a:rPr lang="en-GB" dirty="0">
              <a:solidFill>
                <a:schemeClr val="tx1"/>
              </a:solidFill>
              <a:latin typeface="Times New Roman" panose="02020603050405020304" pitchFamily="18" charset="0"/>
              <a:cs typeface="Times New Roman" panose="02020603050405020304" pitchFamily="18" charset="0"/>
            </a:rPr>
            <a:t>Payment of tax, interest, penalty before SCN in DRC-03</a:t>
          </a:r>
          <a:endParaRPr lang="en-IN" dirty="0"/>
        </a:p>
      </dgm:t>
    </dgm:pt>
    <dgm:pt modelId="{E171CE2F-CDE5-4276-9B52-1F506B0EFBC6}" type="parTrans" cxnId="{C2F56DEA-D9ED-409F-ABC0-AA992E6805D1}">
      <dgm:prSet/>
      <dgm:spPr/>
      <dgm:t>
        <a:bodyPr/>
        <a:lstStyle/>
        <a:p>
          <a:endParaRPr lang="en-IN"/>
        </a:p>
      </dgm:t>
    </dgm:pt>
    <dgm:pt modelId="{AB8374C5-BB76-422B-9E76-419421788B2D}" type="sibTrans" cxnId="{C2F56DEA-D9ED-409F-ABC0-AA992E6805D1}">
      <dgm:prSet/>
      <dgm:spPr/>
      <dgm:t>
        <a:bodyPr/>
        <a:lstStyle/>
        <a:p>
          <a:endParaRPr lang="en-IN"/>
        </a:p>
      </dgm:t>
    </dgm:pt>
    <dgm:pt modelId="{3150E7C0-3A5C-4F8D-8B8C-6CB847877F3B}">
      <dgm:prSet phldrT="[Text]"/>
      <dgm:spPr/>
      <dgm:t>
        <a:bodyPr/>
        <a:lstStyle/>
        <a:p>
          <a:r>
            <a:rPr lang="en-GB" dirty="0">
              <a:solidFill>
                <a:schemeClr val="tx1"/>
              </a:solidFill>
              <a:latin typeface="Times New Roman" panose="02020603050405020304" pitchFamily="18" charset="0"/>
              <a:cs typeface="Times New Roman" panose="02020603050405020304" pitchFamily="18" charset="0"/>
            </a:rPr>
            <a:t>Acknowledgment accepting the payment made in DRC-04</a:t>
          </a:r>
          <a:endParaRPr lang="en-IN" dirty="0">
            <a:solidFill>
              <a:schemeClr val="tx1"/>
            </a:solidFill>
            <a:latin typeface="Times New Roman" panose="02020603050405020304" pitchFamily="18" charset="0"/>
            <a:cs typeface="Times New Roman" panose="02020603050405020304" pitchFamily="18" charset="0"/>
          </a:endParaRPr>
        </a:p>
      </dgm:t>
    </dgm:pt>
    <dgm:pt modelId="{90E35E91-D56A-48A0-9765-33EE9856A4F1}" type="parTrans" cxnId="{463484AC-A3EF-4607-AA92-88790745582B}">
      <dgm:prSet/>
      <dgm:spPr/>
      <dgm:t>
        <a:bodyPr/>
        <a:lstStyle/>
        <a:p>
          <a:endParaRPr lang="en-IN"/>
        </a:p>
      </dgm:t>
    </dgm:pt>
    <dgm:pt modelId="{7FB74F98-CBFB-4FC4-A99D-6288A9A2E6C2}" type="sibTrans" cxnId="{463484AC-A3EF-4607-AA92-88790745582B}">
      <dgm:prSet/>
      <dgm:spPr/>
      <dgm:t>
        <a:bodyPr/>
        <a:lstStyle/>
        <a:p>
          <a:endParaRPr lang="en-IN"/>
        </a:p>
      </dgm:t>
    </dgm:pt>
    <dgm:pt modelId="{5B0161ED-7132-4612-B632-E267C55673BA}">
      <dgm:prSet phldrT="[Text]"/>
      <dgm:spPr/>
      <dgm:t>
        <a:bodyPr/>
        <a:lstStyle/>
        <a:p>
          <a:r>
            <a:rPr lang="en-GB" dirty="0">
              <a:solidFill>
                <a:schemeClr val="tx1"/>
              </a:solidFill>
              <a:latin typeface="Times New Roman" panose="02020603050405020304" pitchFamily="18" charset="0"/>
              <a:cs typeface="Times New Roman" panose="02020603050405020304" pitchFamily="18" charset="0"/>
            </a:rPr>
            <a:t>Payment of tax, interest, penalty within 30 days of SCN in  DRC- 03</a:t>
          </a:r>
          <a:endParaRPr lang="en-IN" dirty="0">
            <a:solidFill>
              <a:schemeClr val="tx1"/>
            </a:solidFill>
            <a:latin typeface="Times New Roman" panose="02020603050405020304" pitchFamily="18" charset="0"/>
            <a:cs typeface="Times New Roman" panose="02020603050405020304" pitchFamily="18" charset="0"/>
          </a:endParaRPr>
        </a:p>
      </dgm:t>
    </dgm:pt>
    <dgm:pt modelId="{9C0088B5-D3C6-42A6-87B6-34441350E293}" type="parTrans" cxnId="{C5A7B139-B393-43FA-BE79-FF9B13A2A809}">
      <dgm:prSet/>
      <dgm:spPr/>
      <dgm:t>
        <a:bodyPr/>
        <a:lstStyle/>
        <a:p>
          <a:endParaRPr lang="en-IN"/>
        </a:p>
      </dgm:t>
    </dgm:pt>
    <dgm:pt modelId="{B70AFCD0-184D-4266-95CC-136EDCEF1DDC}" type="sibTrans" cxnId="{C5A7B139-B393-43FA-BE79-FF9B13A2A809}">
      <dgm:prSet/>
      <dgm:spPr/>
      <dgm:t>
        <a:bodyPr/>
        <a:lstStyle/>
        <a:p>
          <a:endParaRPr lang="en-IN"/>
        </a:p>
      </dgm:t>
    </dgm:pt>
    <dgm:pt modelId="{F02E7ECC-EEED-479C-9521-98ED6A2D0AF0}">
      <dgm:prSet phldrT="[Text]"/>
      <dgm:spPr/>
      <dgm:t>
        <a:bodyPr/>
        <a:lstStyle/>
        <a:p>
          <a:r>
            <a:rPr lang="en-GB" dirty="0">
              <a:solidFill>
                <a:schemeClr val="tx1"/>
              </a:solidFill>
              <a:latin typeface="Times New Roman" panose="02020603050405020304" pitchFamily="18" charset="0"/>
              <a:cs typeface="Times New Roman" panose="02020603050405020304" pitchFamily="18" charset="0"/>
            </a:rPr>
            <a:t>Order in FORM GST DRC-05 concluding the proceedings</a:t>
          </a:r>
          <a:endParaRPr lang="en-IN" dirty="0">
            <a:solidFill>
              <a:schemeClr val="tx1"/>
            </a:solidFill>
            <a:latin typeface="Times New Roman" panose="02020603050405020304" pitchFamily="18" charset="0"/>
            <a:cs typeface="Times New Roman" panose="02020603050405020304" pitchFamily="18" charset="0"/>
          </a:endParaRPr>
        </a:p>
      </dgm:t>
    </dgm:pt>
    <dgm:pt modelId="{AF395B5D-4978-4216-A996-CF99B9701382}" type="parTrans" cxnId="{8BDC5043-CB47-4E80-89E7-5D9390CCFB1F}">
      <dgm:prSet/>
      <dgm:spPr/>
      <dgm:t>
        <a:bodyPr/>
        <a:lstStyle/>
        <a:p>
          <a:endParaRPr lang="en-IN"/>
        </a:p>
      </dgm:t>
    </dgm:pt>
    <dgm:pt modelId="{ECEBB8C8-3EC7-42D5-9E6B-AC73B8A96397}" type="sibTrans" cxnId="{8BDC5043-CB47-4E80-89E7-5D9390CCFB1F}">
      <dgm:prSet/>
      <dgm:spPr/>
      <dgm:t>
        <a:bodyPr/>
        <a:lstStyle/>
        <a:p>
          <a:endParaRPr lang="en-IN"/>
        </a:p>
      </dgm:t>
    </dgm:pt>
    <dgm:pt modelId="{BD90886E-84E4-4D7C-A4B0-1D40EEA6118A}">
      <dgm:prSet phldrT="[Text]" custT="1"/>
      <dgm:spPr/>
      <dgm:t>
        <a:bodyPr/>
        <a:lstStyle/>
        <a:p>
          <a:r>
            <a:rPr lang="en-GB" sz="1600" dirty="0">
              <a:solidFill>
                <a:schemeClr val="tx1"/>
              </a:solidFill>
            </a:rPr>
            <a:t>Statement u/s 73 &amp; 74 in DRC-02 specifying amount payable</a:t>
          </a:r>
          <a:endParaRPr lang="en-IN" sz="1600" dirty="0"/>
        </a:p>
      </dgm:t>
    </dgm:pt>
    <dgm:pt modelId="{87225035-3D26-4845-8394-BC5418E22FFB}" type="parTrans" cxnId="{B01C44AF-6984-4CA7-A6F9-8DAA28CA01C2}">
      <dgm:prSet/>
      <dgm:spPr/>
      <dgm:t>
        <a:bodyPr/>
        <a:lstStyle/>
        <a:p>
          <a:endParaRPr lang="en-IN"/>
        </a:p>
      </dgm:t>
    </dgm:pt>
    <dgm:pt modelId="{3FEB1119-0CB5-4B9F-B3FD-A2430771C4B7}" type="sibTrans" cxnId="{B01C44AF-6984-4CA7-A6F9-8DAA28CA01C2}">
      <dgm:prSet/>
      <dgm:spPr/>
      <dgm:t>
        <a:bodyPr/>
        <a:lstStyle/>
        <a:p>
          <a:endParaRPr lang="en-IN"/>
        </a:p>
      </dgm:t>
    </dgm:pt>
    <dgm:pt modelId="{87EDE15A-D79E-443D-80F0-DAB1FE68A586}" type="pres">
      <dgm:prSet presAssocID="{AD692E6B-3D1B-47A7-93E4-38FA14040342}" presName="cycle" presStyleCnt="0">
        <dgm:presLayoutVars>
          <dgm:dir/>
          <dgm:resizeHandles val="exact"/>
        </dgm:presLayoutVars>
      </dgm:prSet>
      <dgm:spPr/>
    </dgm:pt>
    <dgm:pt modelId="{DD1F9A8B-C3DB-4515-8A67-37DE20B7B12B}" type="pres">
      <dgm:prSet presAssocID="{A605238B-61F7-426A-AE9D-B0C192BA1F2A}" presName="node" presStyleLbl="node1" presStyleIdx="0" presStyleCnt="6" custScaleX="116654" custScaleY="116158">
        <dgm:presLayoutVars>
          <dgm:bulletEnabled val="1"/>
        </dgm:presLayoutVars>
      </dgm:prSet>
      <dgm:spPr/>
    </dgm:pt>
    <dgm:pt modelId="{D6CA17D8-4CCA-45C6-A2B5-0C64D1929688}" type="pres">
      <dgm:prSet presAssocID="{A605238B-61F7-426A-AE9D-B0C192BA1F2A}" presName="spNode" presStyleCnt="0"/>
      <dgm:spPr/>
    </dgm:pt>
    <dgm:pt modelId="{A36715F9-AC11-4506-9D41-FF6114E03856}" type="pres">
      <dgm:prSet presAssocID="{DE37268C-0DF8-47AC-AEFB-CC1B4666B2A3}" presName="sibTrans" presStyleLbl="sibTrans1D1" presStyleIdx="0" presStyleCnt="6"/>
      <dgm:spPr/>
    </dgm:pt>
    <dgm:pt modelId="{87C9603F-4EA8-4C38-A178-4D50818BFCC3}" type="pres">
      <dgm:prSet presAssocID="{BD90886E-84E4-4D7C-A4B0-1D40EEA6118A}" presName="node" presStyleLbl="node1" presStyleIdx="1" presStyleCnt="6" custScaleX="118403" custScaleY="128817" custRadScaleRad="111078" custRadScaleInc="12770">
        <dgm:presLayoutVars>
          <dgm:bulletEnabled val="1"/>
        </dgm:presLayoutVars>
      </dgm:prSet>
      <dgm:spPr/>
    </dgm:pt>
    <dgm:pt modelId="{FF434AF6-4573-409E-A9F9-85B9C2F2C5F1}" type="pres">
      <dgm:prSet presAssocID="{BD90886E-84E4-4D7C-A4B0-1D40EEA6118A}" presName="spNode" presStyleCnt="0"/>
      <dgm:spPr/>
    </dgm:pt>
    <dgm:pt modelId="{FB5829D1-750D-4EDC-B557-A0DEB87E61A2}" type="pres">
      <dgm:prSet presAssocID="{3FEB1119-0CB5-4B9F-B3FD-A2430771C4B7}" presName="sibTrans" presStyleLbl="sibTrans1D1" presStyleIdx="1" presStyleCnt="6"/>
      <dgm:spPr/>
    </dgm:pt>
    <dgm:pt modelId="{44F56BBE-010C-4684-BA9E-0CF95FB21B85}" type="pres">
      <dgm:prSet presAssocID="{605827D9-4F82-4B2D-A9BB-F1D14DAAF676}" presName="node" presStyleLbl="node1" presStyleIdx="2" presStyleCnt="6" custScaleX="139717" custScaleY="127106" custRadScaleRad="107235" custRadScaleInc="-34077">
        <dgm:presLayoutVars>
          <dgm:bulletEnabled val="1"/>
        </dgm:presLayoutVars>
      </dgm:prSet>
      <dgm:spPr/>
    </dgm:pt>
    <dgm:pt modelId="{8CA7F164-89A5-46F5-8A3E-7936680B5DCB}" type="pres">
      <dgm:prSet presAssocID="{605827D9-4F82-4B2D-A9BB-F1D14DAAF676}" presName="spNode" presStyleCnt="0"/>
      <dgm:spPr/>
    </dgm:pt>
    <dgm:pt modelId="{507B5907-770E-4876-8825-0C2ABFB6D598}" type="pres">
      <dgm:prSet presAssocID="{AB8374C5-BB76-422B-9E76-419421788B2D}" presName="sibTrans" presStyleLbl="sibTrans1D1" presStyleIdx="2" presStyleCnt="6"/>
      <dgm:spPr/>
    </dgm:pt>
    <dgm:pt modelId="{9E7E1981-F356-4DD6-9FA6-C14B97E30A02}" type="pres">
      <dgm:prSet presAssocID="{3150E7C0-3A5C-4F8D-8B8C-6CB847877F3B}" presName="node" presStyleLbl="node1" presStyleIdx="3" presStyleCnt="6" custScaleX="130353" custScaleY="122062" custRadScaleRad="93154" custRadScaleInc="40637">
        <dgm:presLayoutVars>
          <dgm:bulletEnabled val="1"/>
        </dgm:presLayoutVars>
      </dgm:prSet>
      <dgm:spPr/>
    </dgm:pt>
    <dgm:pt modelId="{E2F89E42-5D7E-425E-B919-3739B0FFE2C7}" type="pres">
      <dgm:prSet presAssocID="{3150E7C0-3A5C-4F8D-8B8C-6CB847877F3B}" presName="spNode" presStyleCnt="0"/>
      <dgm:spPr/>
    </dgm:pt>
    <dgm:pt modelId="{D4F765C9-67F5-4AA1-BBBC-6D1970ECA26A}" type="pres">
      <dgm:prSet presAssocID="{7FB74F98-CBFB-4FC4-A99D-6288A9A2E6C2}" presName="sibTrans" presStyleLbl="sibTrans1D1" presStyleIdx="3" presStyleCnt="6"/>
      <dgm:spPr/>
    </dgm:pt>
    <dgm:pt modelId="{1D45C7F6-35F4-4657-A1C2-86F222670DD8}" type="pres">
      <dgm:prSet presAssocID="{5B0161ED-7132-4612-B632-E267C55673BA}" presName="node" presStyleLbl="node1" presStyleIdx="4" presStyleCnt="6" custScaleX="121789" custScaleY="134930" custRadScaleRad="117667" custRadScaleInc="54181">
        <dgm:presLayoutVars>
          <dgm:bulletEnabled val="1"/>
        </dgm:presLayoutVars>
      </dgm:prSet>
      <dgm:spPr/>
    </dgm:pt>
    <dgm:pt modelId="{13A6FC2E-680D-4AED-84F4-FD4EE0618186}" type="pres">
      <dgm:prSet presAssocID="{5B0161ED-7132-4612-B632-E267C55673BA}" presName="spNode" presStyleCnt="0"/>
      <dgm:spPr/>
    </dgm:pt>
    <dgm:pt modelId="{C4EB9DCC-18E8-4BC0-BD10-66EDF902ED26}" type="pres">
      <dgm:prSet presAssocID="{B70AFCD0-184D-4266-95CC-136EDCEF1DDC}" presName="sibTrans" presStyleLbl="sibTrans1D1" presStyleIdx="4" presStyleCnt="6"/>
      <dgm:spPr/>
    </dgm:pt>
    <dgm:pt modelId="{EEFC57FE-B8E5-4177-9B4A-68C76E93E72C}" type="pres">
      <dgm:prSet presAssocID="{F02E7ECC-EEED-479C-9521-98ED6A2D0AF0}" presName="node" presStyleLbl="node1" presStyleIdx="5" presStyleCnt="6" custScaleX="120336" custScaleY="133132" custRadScaleRad="118191" custRadScaleInc="-1996">
        <dgm:presLayoutVars>
          <dgm:bulletEnabled val="1"/>
        </dgm:presLayoutVars>
      </dgm:prSet>
      <dgm:spPr/>
    </dgm:pt>
    <dgm:pt modelId="{D5F8140F-98CA-4829-8183-80DE3222343C}" type="pres">
      <dgm:prSet presAssocID="{F02E7ECC-EEED-479C-9521-98ED6A2D0AF0}" presName="spNode" presStyleCnt="0"/>
      <dgm:spPr/>
    </dgm:pt>
    <dgm:pt modelId="{7A064A80-2280-44FB-92E5-DE2E44A2F5F1}" type="pres">
      <dgm:prSet presAssocID="{ECEBB8C8-3EC7-42D5-9E6B-AC73B8A96397}" presName="sibTrans" presStyleLbl="sibTrans1D1" presStyleIdx="5" presStyleCnt="6"/>
      <dgm:spPr/>
    </dgm:pt>
  </dgm:ptLst>
  <dgm:cxnLst>
    <dgm:cxn modelId="{2F8B2A10-81BB-437E-A1CB-EDBF998FEC78}" type="presOf" srcId="{605827D9-4F82-4B2D-A9BB-F1D14DAAF676}" destId="{44F56BBE-010C-4684-BA9E-0CF95FB21B85}" srcOrd="0" destOrd="0" presId="urn:microsoft.com/office/officeart/2005/8/layout/cycle5"/>
    <dgm:cxn modelId="{6DE9452A-FA99-4590-913C-FEDBF85F7C65}" srcId="{AD692E6B-3D1B-47A7-93E4-38FA14040342}" destId="{A605238B-61F7-426A-AE9D-B0C192BA1F2A}" srcOrd="0" destOrd="0" parTransId="{5FEEA860-FA89-4AC1-BB80-485F6D0D7AC0}" sibTransId="{DE37268C-0DF8-47AC-AEFB-CC1B4666B2A3}"/>
    <dgm:cxn modelId="{8A56DC36-96BD-4B06-BA07-78136E953F02}" type="presOf" srcId="{BD90886E-84E4-4D7C-A4B0-1D40EEA6118A}" destId="{87C9603F-4EA8-4C38-A178-4D50818BFCC3}" srcOrd="0" destOrd="0" presId="urn:microsoft.com/office/officeart/2005/8/layout/cycle5"/>
    <dgm:cxn modelId="{C5A7B139-B393-43FA-BE79-FF9B13A2A809}" srcId="{AD692E6B-3D1B-47A7-93E4-38FA14040342}" destId="{5B0161ED-7132-4612-B632-E267C55673BA}" srcOrd="4" destOrd="0" parTransId="{9C0088B5-D3C6-42A6-87B6-34441350E293}" sibTransId="{B70AFCD0-184D-4266-95CC-136EDCEF1DDC}"/>
    <dgm:cxn modelId="{8E84313D-29FC-407F-BDDB-EE21EE1F716C}" type="presOf" srcId="{ECEBB8C8-3EC7-42D5-9E6B-AC73B8A96397}" destId="{7A064A80-2280-44FB-92E5-DE2E44A2F5F1}" srcOrd="0" destOrd="0" presId="urn:microsoft.com/office/officeart/2005/8/layout/cycle5"/>
    <dgm:cxn modelId="{8BDC5043-CB47-4E80-89E7-5D9390CCFB1F}" srcId="{AD692E6B-3D1B-47A7-93E4-38FA14040342}" destId="{F02E7ECC-EEED-479C-9521-98ED6A2D0AF0}" srcOrd="5" destOrd="0" parTransId="{AF395B5D-4978-4216-A996-CF99B9701382}" sibTransId="{ECEBB8C8-3EC7-42D5-9E6B-AC73B8A96397}"/>
    <dgm:cxn modelId="{BC012865-9F00-4EB2-A424-22850DBC71B6}" type="presOf" srcId="{3FEB1119-0CB5-4B9F-B3FD-A2430771C4B7}" destId="{FB5829D1-750D-4EDC-B557-A0DEB87E61A2}" srcOrd="0" destOrd="0" presId="urn:microsoft.com/office/officeart/2005/8/layout/cycle5"/>
    <dgm:cxn modelId="{3CCD4F93-2959-4DD9-888F-AB1C64B2F7E3}" type="presOf" srcId="{AD692E6B-3D1B-47A7-93E4-38FA14040342}" destId="{87EDE15A-D79E-443D-80F0-DAB1FE68A586}" srcOrd="0" destOrd="0" presId="urn:microsoft.com/office/officeart/2005/8/layout/cycle5"/>
    <dgm:cxn modelId="{658970AB-E7A1-4414-B491-421250FA2BF9}" type="presOf" srcId="{AB8374C5-BB76-422B-9E76-419421788B2D}" destId="{507B5907-770E-4876-8825-0C2ABFB6D598}" srcOrd="0" destOrd="0" presId="urn:microsoft.com/office/officeart/2005/8/layout/cycle5"/>
    <dgm:cxn modelId="{463484AC-A3EF-4607-AA92-88790745582B}" srcId="{AD692E6B-3D1B-47A7-93E4-38FA14040342}" destId="{3150E7C0-3A5C-4F8D-8B8C-6CB847877F3B}" srcOrd="3" destOrd="0" parTransId="{90E35E91-D56A-48A0-9765-33EE9856A4F1}" sibTransId="{7FB74F98-CBFB-4FC4-A99D-6288A9A2E6C2}"/>
    <dgm:cxn modelId="{B01C44AF-6984-4CA7-A6F9-8DAA28CA01C2}" srcId="{AD692E6B-3D1B-47A7-93E4-38FA14040342}" destId="{BD90886E-84E4-4D7C-A4B0-1D40EEA6118A}" srcOrd="1" destOrd="0" parTransId="{87225035-3D26-4845-8394-BC5418E22FFB}" sibTransId="{3FEB1119-0CB5-4B9F-B3FD-A2430771C4B7}"/>
    <dgm:cxn modelId="{50AF14B7-9DD7-4C2B-B69F-B43DBC1DD0A6}" type="presOf" srcId="{DE37268C-0DF8-47AC-AEFB-CC1B4666B2A3}" destId="{A36715F9-AC11-4506-9D41-FF6114E03856}" srcOrd="0" destOrd="0" presId="urn:microsoft.com/office/officeart/2005/8/layout/cycle5"/>
    <dgm:cxn modelId="{321B4CBC-D83D-4DD0-923F-5EBA693C0770}" type="presOf" srcId="{B70AFCD0-184D-4266-95CC-136EDCEF1DDC}" destId="{C4EB9DCC-18E8-4BC0-BD10-66EDF902ED26}" srcOrd="0" destOrd="0" presId="urn:microsoft.com/office/officeart/2005/8/layout/cycle5"/>
    <dgm:cxn modelId="{806CE9C5-CC02-444F-9C4B-02DEB9E01BE2}" type="presOf" srcId="{7FB74F98-CBFB-4FC4-A99D-6288A9A2E6C2}" destId="{D4F765C9-67F5-4AA1-BBBC-6D1970ECA26A}" srcOrd="0" destOrd="0" presId="urn:microsoft.com/office/officeart/2005/8/layout/cycle5"/>
    <dgm:cxn modelId="{796693C9-FFA0-4C17-A0A5-A440D2956D0D}" type="presOf" srcId="{5B0161ED-7132-4612-B632-E267C55673BA}" destId="{1D45C7F6-35F4-4657-A1C2-86F222670DD8}" srcOrd="0" destOrd="0" presId="urn:microsoft.com/office/officeart/2005/8/layout/cycle5"/>
    <dgm:cxn modelId="{D830F0DA-FF7C-4227-847B-36881CFBD98B}" type="presOf" srcId="{F02E7ECC-EEED-479C-9521-98ED6A2D0AF0}" destId="{EEFC57FE-B8E5-4177-9B4A-68C76E93E72C}" srcOrd="0" destOrd="0" presId="urn:microsoft.com/office/officeart/2005/8/layout/cycle5"/>
    <dgm:cxn modelId="{C2F56DEA-D9ED-409F-ABC0-AA992E6805D1}" srcId="{AD692E6B-3D1B-47A7-93E4-38FA14040342}" destId="{605827D9-4F82-4B2D-A9BB-F1D14DAAF676}" srcOrd="2" destOrd="0" parTransId="{E171CE2F-CDE5-4276-9B52-1F506B0EFBC6}" sibTransId="{AB8374C5-BB76-422B-9E76-419421788B2D}"/>
    <dgm:cxn modelId="{E79685FB-E272-408E-B01E-D6B4049B47E8}" type="presOf" srcId="{A605238B-61F7-426A-AE9D-B0C192BA1F2A}" destId="{DD1F9A8B-C3DB-4515-8A67-37DE20B7B12B}" srcOrd="0" destOrd="0" presId="urn:microsoft.com/office/officeart/2005/8/layout/cycle5"/>
    <dgm:cxn modelId="{4FABA5FD-34DB-4C70-ADE8-E5A5AF51EA1B}" type="presOf" srcId="{3150E7C0-3A5C-4F8D-8B8C-6CB847877F3B}" destId="{9E7E1981-F356-4DD6-9FA6-C14B97E30A02}" srcOrd="0" destOrd="0" presId="urn:microsoft.com/office/officeart/2005/8/layout/cycle5"/>
    <dgm:cxn modelId="{AE9BC996-2E3C-41E1-89B4-6579E0E843E2}" type="presParOf" srcId="{87EDE15A-D79E-443D-80F0-DAB1FE68A586}" destId="{DD1F9A8B-C3DB-4515-8A67-37DE20B7B12B}" srcOrd="0" destOrd="0" presId="urn:microsoft.com/office/officeart/2005/8/layout/cycle5"/>
    <dgm:cxn modelId="{C771B5A7-8712-400F-8239-A4DD68EFF69F}" type="presParOf" srcId="{87EDE15A-D79E-443D-80F0-DAB1FE68A586}" destId="{D6CA17D8-4CCA-45C6-A2B5-0C64D1929688}" srcOrd="1" destOrd="0" presId="urn:microsoft.com/office/officeart/2005/8/layout/cycle5"/>
    <dgm:cxn modelId="{14FA974E-25CC-4B01-82DB-DDD27627649A}" type="presParOf" srcId="{87EDE15A-D79E-443D-80F0-DAB1FE68A586}" destId="{A36715F9-AC11-4506-9D41-FF6114E03856}" srcOrd="2" destOrd="0" presId="urn:microsoft.com/office/officeart/2005/8/layout/cycle5"/>
    <dgm:cxn modelId="{C61C19EB-8FD6-4D9D-99E4-971FEB84352E}" type="presParOf" srcId="{87EDE15A-D79E-443D-80F0-DAB1FE68A586}" destId="{87C9603F-4EA8-4C38-A178-4D50818BFCC3}" srcOrd="3" destOrd="0" presId="urn:microsoft.com/office/officeart/2005/8/layout/cycle5"/>
    <dgm:cxn modelId="{D86E5B9F-0364-40B4-933D-A6258F29B433}" type="presParOf" srcId="{87EDE15A-D79E-443D-80F0-DAB1FE68A586}" destId="{FF434AF6-4573-409E-A9F9-85B9C2F2C5F1}" srcOrd="4" destOrd="0" presId="urn:microsoft.com/office/officeart/2005/8/layout/cycle5"/>
    <dgm:cxn modelId="{F7145132-02F3-49F1-B75A-839FFCDEDEE8}" type="presParOf" srcId="{87EDE15A-D79E-443D-80F0-DAB1FE68A586}" destId="{FB5829D1-750D-4EDC-B557-A0DEB87E61A2}" srcOrd="5" destOrd="0" presId="urn:microsoft.com/office/officeart/2005/8/layout/cycle5"/>
    <dgm:cxn modelId="{3FCF13DD-39B8-4B24-A13F-0D19AE6DEBDC}" type="presParOf" srcId="{87EDE15A-D79E-443D-80F0-DAB1FE68A586}" destId="{44F56BBE-010C-4684-BA9E-0CF95FB21B85}" srcOrd="6" destOrd="0" presId="urn:microsoft.com/office/officeart/2005/8/layout/cycle5"/>
    <dgm:cxn modelId="{BB90852D-C2FF-44C1-AE9C-466B5448254C}" type="presParOf" srcId="{87EDE15A-D79E-443D-80F0-DAB1FE68A586}" destId="{8CA7F164-89A5-46F5-8A3E-7936680B5DCB}" srcOrd="7" destOrd="0" presId="urn:microsoft.com/office/officeart/2005/8/layout/cycle5"/>
    <dgm:cxn modelId="{BF4AE76F-6E1D-43A8-9F65-2C5BAC2A1822}" type="presParOf" srcId="{87EDE15A-D79E-443D-80F0-DAB1FE68A586}" destId="{507B5907-770E-4876-8825-0C2ABFB6D598}" srcOrd="8" destOrd="0" presId="urn:microsoft.com/office/officeart/2005/8/layout/cycle5"/>
    <dgm:cxn modelId="{5AFEAB48-83AC-4D19-AA6E-60D4A82A1049}" type="presParOf" srcId="{87EDE15A-D79E-443D-80F0-DAB1FE68A586}" destId="{9E7E1981-F356-4DD6-9FA6-C14B97E30A02}" srcOrd="9" destOrd="0" presId="urn:microsoft.com/office/officeart/2005/8/layout/cycle5"/>
    <dgm:cxn modelId="{7A950A06-A91C-480C-B490-90605B2D04ED}" type="presParOf" srcId="{87EDE15A-D79E-443D-80F0-DAB1FE68A586}" destId="{E2F89E42-5D7E-425E-B919-3739B0FFE2C7}" srcOrd="10" destOrd="0" presId="urn:microsoft.com/office/officeart/2005/8/layout/cycle5"/>
    <dgm:cxn modelId="{6637EC3B-6906-45E4-BAC7-3642C06ED8A9}" type="presParOf" srcId="{87EDE15A-D79E-443D-80F0-DAB1FE68A586}" destId="{D4F765C9-67F5-4AA1-BBBC-6D1970ECA26A}" srcOrd="11" destOrd="0" presId="urn:microsoft.com/office/officeart/2005/8/layout/cycle5"/>
    <dgm:cxn modelId="{B1F9112E-902F-46E7-A012-CCBB3706444D}" type="presParOf" srcId="{87EDE15A-D79E-443D-80F0-DAB1FE68A586}" destId="{1D45C7F6-35F4-4657-A1C2-86F222670DD8}" srcOrd="12" destOrd="0" presId="urn:microsoft.com/office/officeart/2005/8/layout/cycle5"/>
    <dgm:cxn modelId="{48B8BE28-66D8-49E3-AAFF-53809AD4303B}" type="presParOf" srcId="{87EDE15A-D79E-443D-80F0-DAB1FE68A586}" destId="{13A6FC2E-680D-4AED-84F4-FD4EE0618186}" srcOrd="13" destOrd="0" presId="urn:microsoft.com/office/officeart/2005/8/layout/cycle5"/>
    <dgm:cxn modelId="{1CA6AF6A-EC4C-4E11-ADEB-D382283D7AE1}" type="presParOf" srcId="{87EDE15A-D79E-443D-80F0-DAB1FE68A586}" destId="{C4EB9DCC-18E8-4BC0-BD10-66EDF902ED26}" srcOrd="14" destOrd="0" presId="urn:microsoft.com/office/officeart/2005/8/layout/cycle5"/>
    <dgm:cxn modelId="{F326EE11-8F7F-40E6-97E3-78B0ACA8426D}" type="presParOf" srcId="{87EDE15A-D79E-443D-80F0-DAB1FE68A586}" destId="{EEFC57FE-B8E5-4177-9B4A-68C76E93E72C}" srcOrd="15" destOrd="0" presId="urn:microsoft.com/office/officeart/2005/8/layout/cycle5"/>
    <dgm:cxn modelId="{B6509DE6-9A12-45D2-ABD7-6F037AFF07E6}" type="presParOf" srcId="{87EDE15A-D79E-443D-80F0-DAB1FE68A586}" destId="{D5F8140F-98CA-4829-8183-80DE3222343C}" srcOrd="16" destOrd="0" presId="urn:microsoft.com/office/officeart/2005/8/layout/cycle5"/>
    <dgm:cxn modelId="{F28A511B-7A3C-429B-8468-30ACDF78AFED}" type="presParOf" srcId="{87EDE15A-D79E-443D-80F0-DAB1FE68A586}" destId="{7A064A80-2280-44FB-92E5-DE2E44A2F5F1}"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7C2963-B123-46E2-9064-6C517697204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IN"/>
        </a:p>
      </dgm:t>
    </dgm:pt>
    <dgm:pt modelId="{0F45A1BA-2DCB-4435-9F12-1FD4CA57AB2A}">
      <dgm:prSet phldrT="[Text]"/>
      <dgm:spPr/>
      <dgm:t>
        <a:bodyPr/>
        <a:lstStyle/>
        <a:p>
          <a:r>
            <a:rPr lang="en-GB">
              <a:latin typeface="Times New Roman" panose="02020603050405020304" pitchFamily="18" charset="0"/>
              <a:cs typeface="Times New Roman" panose="02020603050405020304" pitchFamily="18" charset="0"/>
            </a:rPr>
            <a:t>Section- 73</a:t>
          </a:r>
          <a:endParaRPr lang="en-IN" dirty="0">
            <a:latin typeface="Times New Roman" panose="02020603050405020304" pitchFamily="18" charset="0"/>
            <a:cs typeface="Times New Roman" panose="02020603050405020304" pitchFamily="18" charset="0"/>
          </a:endParaRPr>
        </a:p>
      </dgm:t>
    </dgm:pt>
    <dgm:pt modelId="{F75B17C3-853F-4245-89FF-736B8B01AF90}" type="parTrans" cxnId="{107338F3-44A2-4846-84F6-9F674E87FF38}">
      <dgm:prSet/>
      <dgm:spPr/>
      <dgm:t>
        <a:bodyPr/>
        <a:lstStyle/>
        <a:p>
          <a:endParaRPr lang="en-IN"/>
        </a:p>
      </dgm:t>
    </dgm:pt>
    <dgm:pt modelId="{3246F1B9-2F28-409F-ABAB-3237487488AD}" type="sibTrans" cxnId="{107338F3-44A2-4846-84F6-9F674E87FF38}">
      <dgm:prSet/>
      <dgm:spPr/>
      <dgm:t>
        <a:bodyPr/>
        <a:lstStyle/>
        <a:p>
          <a:endParaRPr lang="en-IN"/>
        </a:p>
      </dgm:t>
    </dgm:pt>
    <dgm:pt modelId="{3F888621-D91B-4650-B96B-A06011FFBE09}">
      <dgm:prSet phldrT="[Text]" custT="1"/>
      <dgm:spPr/>
      <dgm:t>
        <a:bodyPr/>
        <a:lstStyle/>
        <a:p>
          <a:r>
            <a:rPr lang="en-GB" sz="3600" dirty="0"/>
            <a:t>For reasons other </a:t>
          </a:r>
          <a:r>
            <a:rPr lang="en-GB" sz="3600" u="none" dirty="0"/>
            <a:t>than-</a:t>
          </a:r>
          <a:endParaRPr lang="en-IN" sz="3600" u="none" dirty="0"/>
        </a:p>
      </dgm:t>
    </dgm:pt>
    <dgm:pt modelId="{5F6CBC9D-5CFC-425C-A8F8-B6A503787B55}" type="parTrans" cxnId="{FC596EB2-D53A-4C31-80DB-AC79A47FEEBA}">
      <dgm:prSet/>
      <dgm:spPr/>
      <dgm:t>
        <a:bodyPr/>
        <a:lstStyle/>
        <a:p>
          <a:endParaRPr lang="en-IN"/>
        </a:p>
      </dgm:t>
    </dgm:pt>
    <dgm:pt modelId="{88B82A15-EA29-41F0-9D9A-CBBBAF14B365}" type="sibTrans" cxnId="{FC596EB2-D53A-4C31-80DB-AC79A47FEEBA}">
      <dgm:prSet/>
      <dgm:spPr/>
      <dgm:t>
        <a:bodyPr/>
        <a:lstStyle/>
        <a:p>
          <a:endParaRPr lang="en-IN"/>
        </a:p>
      </dgm:t>
    </dgm:pt>
    <dgm:pt modelId="{0ACD3AE2-704E-4BFA-AEC6-1896BC938EB3}">
      <dgm:prSet phldrT="[Text]"/>
      <dgm:spPr/>
      <dgm:t>
        <a:bodyPr/>
        <a:lstStyle/>
        <a:p>
          <a:r>
            <a:rPr lang="en-GB">
              <a:latin typeface="Times New Roman" panose="02020603050405020304" pitchFamily="18" charset="0"/>
              <a:cs typeface="Times New Roman" panose="02020603050405020304" pitchFamily="18" charset="0"/>
            </a:rPr>
            <a:t>Section - 74</a:t>
          </a:r>
          <a:endParaRPr lang="en-IN" dirty="0">
            <a:latin typeface="Times New Roman" panose="02020603050405020304" pitchFamily="18" charset="0"/>
            <a:cs typeface="Times New Roman" panose="02020603050405020304" pitchFamily="18" charset="0"/>
          </a:endParaRPr>
        </a:p>
      </dgm:t>
    </dgm:pt>
    <dgm:pt modelId="{C75CC07D-C449-4785-AAB0-3A6D9AACD56C}" type="parTrans" cxnId="{BAC959A0-5A5B-43E9-BE9D-CADA6F750912}">
      <dgm:prSet/>
      <dgm:spPr/>
      <dgm:t>
        <a:bodyPr/>
        <a:lstStyle/>
        <a:p>
          <a:endParaRPr lang="en-IN"/>
        </a:p>
      </dgm:t>
    </dgm:pt>
    <dgm:pt modelId="{48C6B508-9222-4194-B5A5-363FBCE7F619}" type="sibTrans" cxnId="{BAC959A0-5A5B-43E9-BE9D-CADA6F750912}">
      <dgm:prSet/>
      <dgm:spPr/>
      <dgm:t>
        <a:bodyPr/>
        <a:lstStyle/>
        <a:p>
          <a:endParaRPr lang="en-IN"/>
        </a:p>
      </dgm:t>
    </dgm:pt>
    <dgm:pt modelId="{33050B7C-1394-4CE8-B38A-B45B506BF70D}">
      <dgm:prSet phldrT="[Text]"/>
      <dgm:spPr/>
      <dgm:t>
        <a:bodyPr/>
        <a:lstStyle/>
        <a:p>
          <a:r>
            <a:rPr lang="en-GB" dirty="0"/>
            <a:t>By reason of-</a:t>
          </a:r>
          <a:endParaRPr lang="en-IN" dirty="0"/>
        </a:p>
      </dgm:t>
    </dgm:pt>
    <dgm:pt modelId="{67A560EA-9AFA-4FBC-B41F-BE836C47AD17}" type="parTrans" cxnId="{BC13C9EA-A861-44BB-876A-1AE942183190}">
      <dgm:prSet/>
      <dgm:spPr/>
      <dgm:t>
        <a:bodyPr/>
        <a:lstStyle/>
        <a:p>
          <a:endParaRPr lang="en-IN"/>
        </a:p>
      </dgm:t>
    </dgm:pt>
    <dgm:pt modelId="{5A2093C4-3F0D-48E1-91C9-008F77D4762A}" type="sibTrans" cxnId="{BC13C9EA-A861-44BB-876A-1AE942183190}">
      <dgm:prSet/>
      <dgm:spPr/>
      <dgm:t>
        <a:bodyPr/>
        <a:lstStyle/>
        <a:p>
          <a:endParaRPr lang="en-IN"/>
        </a:p>
      </dgm:t>
    </dgm:pt>
    <dgm:pt modelId="{4B13B986-1A94-437B-B8E8-46B58F79A281}">
      <dgm:prSet phldrT="[Text]" custT="1"/>
      <dgm:spPr/>
      <dgm:t>
        <a:bodyPr/>
        <a:lstStyle/>
        <a:p>
          <a:r>
            <a:rPr lang="en-GB" sz="3600" u="none" dirty="0"/>
            <a:t>Fraud</a:t>
          </a:r>
          <a:endParaRPr lang="en-IN" sz="3600" u="none" dirty="0"/>
        </a:p>
      </dgm:t>
    </dgm:pt>
    <dgm:pt modelId="{619ED488-A810-47C5-BC74-7FBB8384EAA8}" type="parTrans" cxnId="{82D0A644-ACCC-440B-81FF-C8742E99A9B2}">
      <dgm:prSet/>
      <dgm:spPr/>
      <dgm:t>
        <a:bodyPr/>
        <a:lstStyle/>
        <a:p>
          <a:endParaRPr lang="en-IN"/>
        </a:p>
      </dgm:t>
    </dgm:pt>
    <dgm:pt modelId="{C1BDBCAE-A3F1-41C3-8D66-FF755DEB146C}" type="sibTrans" cxnId="{82D0A644-ACCC-440B-81FF-C8742E99A9B2}">
      <dgm:prSet/>
      <dgm:spPr/>
      <dgm:t>
        <a:bodyPr/>
        <a:lstStyle/>
        <a:p>
          <a:endParaRPr lang="en-IN"/>
        </a:p>
      </dgm:t>
    </dgm:pt>
    <dgm:pt modelId="{B423BA2C-B128-43EB-9E99-7D1526E1E92E}">
      <dgm:prSet phldrT="[Text]" custT="1"/>
      <dgm:spPr/>
      <dgm:t>
        <a:bodyPr/>
        <a:lstStyle/>
        <a:p>
          <a:r>
            <a:rPr lang="en-GB" sz="3600" u="none" dirty="0"/>
            <a:t>Any wilful misstatement</a:t>
          </a:r>
          <a:endParaRPr lang="en-IN" sz="3600" u="none" dirty="0"/>
        </a:p>
      </dgm:t>
    </dgm:pt>
    <dgm:pt modelId="{FB86ABC7-04B2-48A6-A820-8C1F3B2469CF}" type="parTrans" cxnId="{C29A478B-E821-4EB5-B979-BA5AB3E25F28}">
      <dgm:prSet/>
      <dgm:spPr/>
      <dgm:t>
        <a:bodyPr/>
        <a:lstStyle/>
        <a:p>
          <a:endParaRPr lang="en-IN"/>
        </a:p>
      </dgm:t>
    </dgm:pt>
    <dgm:pt modelId="{C8026440-CF08-4169-A707-529C4B05AA07}" type="sibTrans" cxnId="{C29A478B-E821-4EB5-B979-BA5AB3E25F28}">
      <dgm:prSet/>
      <dgm:spPr/>
      <dgm:t>
        <a:bodyPr/>
        <a:lstStyle/>
        <a:p>
          <a:endParaRPr lang="en-IN"/>
        </a:p>
      </dgm:t>
    </dgm:pt>
    <dgm:pt modelId="{1B089C8F-AA40-4546-B4D6-C03D7D73A496}">
      <dgm:prSet phldrT="[Text]" custT="1"/>
      <dgm:spPr/>
      <dgm:t>
        <a:bodyPr/>
        <a:lstStyle/>
        <a:p>
          <a:r>
            <a:rPr lang="en-GB" sz="3600" u="none" dirty="0"/>
            <a:t>Suppression of facts to evade tax</a:t>
          </a:r>
          <a:endParaRPr lang="en-IN" sz="3600" u="none" dirty="0"/>
        </a:p>
      </dgm:t>
    </dgm:pt>
    <dgm:pt modelId="{9AE2436D-8B5D-459E-9480-0FC4284472CF}" type="parTrans" cxnId="{E2E22A92-C439-42C4-81C7-040185A7713D}">
      <dgm:prSet/>
      <dgm:spPr/>
      <dgm:t>
        <a:bodyPr/>
        <a:lstStyle/>
        <a:p>
          <a:endParaRPr lang="en-IN"/>
        </a:p>
      </dgm:t>
    </dgm:pt>
    <dgm:pt modelId="{27A08A61-0439-4AF8-BD7A-811E29E4D251}" type="sibTrans" cxnId="{E2E22A92-C439-42C4-81C7-040185A7713D}">
      <dgm:prSet/>
      <dgm:spPr/>
      <dgm:t>
        <a:bodyPr/>
        <a:lstStyle/>
        <a:p>
          <a:endParaRPr lang="en-IN"/>
        </a:p>
      </dgm:t>
    </dgm:pt>
    <dgm:pt modelId="{6D7D9537-78CA-4BB1-A240-48FCC15C4812}">
      <dgm:prSet phldrT="[Text]"/>
      <dgm:spPr/>
      <dgm:t>
        <a:bodyPr/>
        <a:lstStyle/>
        <a:p>
          <a:r>
            <a:rPr lang="en-GB" dirty="0"/>
            <a:t>Fraud</a:t>
          </a:r>
          <a:endParaRPr lang="en-IN" dirty="0"/>
        </a:p>
      </dgm:t>
    </dgm:pt>
    <dgm:pt modelId="{FC7F0B5B-1B28-4B03-921F-5FCCB1C34598}" type="parTrans" cxnId="{D9E87A51-FE37-4401-8F56-8BF93C9A43FE}">
      <dgm:prSet/>
      <dgm:spPr/>
      <dgm:t>
        <a:bodyPr/>
        <a:lstStyle/>
        <a:p>
          <a:endParaRPr lang="en-IN"/>
        </a:p>
      </dgm:t>
    </dgm:pt>
    <dgm:pt modelId="{3E364A51-54B4-4655-8561-DA7EA75C7C43}" type="sibTrans" cxnId="{D9E87A51-FE37-4401-8F56-8BF93C9A43FE}">
      <dgm:prSet/>
      <dgm:spPr/>
      <dgm:t>
        <a:bodyPr/>
        <a:lstStyle/>
        <a:p>
          <a:endParaRPr lang="en-IN"/>
        </a:p>
      </dgm:t>
    </dgm:pt>
    <dgm:pt modelId="{28F10074-5D77-4290-8E8E-9F1D2CE0394D}">
      <dgm:prSet phldrT="[Text]"/>
      <dgm:spPr/>
      <dgm:t>
        <a:bodyPr/>
        <a:lstStyle/>
        <a:p>
          <a:endParaRPr lang="en-IN" dirty="0"/>
        </a:p>
      </dgm:t>
    </dgm:pt>
    <dgm:pt modelId="{5108802D-28BF-4BC1-91FD-5A8EB1BD5B95}" type="parTrans" cxnId="{868833AB-967D-461F-AD57-5BDCFB83F25B}">
      <dgm:prSet/>
      <dgm:spPr/>
      <dgm:t>
        <a:bodyPr/>
        <a:lstStyle/>
        <a:p>
          <a:endParaRPr lang="en-IN"/>
        </a:p>
      </dgm:t>
    </dgm:pt>
    <dgm:pt modelId="{9251AFBD-4C15-436B-B7B4-ABB312057BD4}" type="sibTrans" cxnId="{868833AB-967D-461F-AD57-5BDCFB83F25B}">
      <dgm:prSet/>
      <dgm:spPr/>
      <dgm:t>
        <a:bodyPr/>
        <a:lstStyle/>
        <a:p>
          <a:endParaRPr lang="en-IN"/>
        </a:p>
      </dgm:t>
    </dgm:pt>
    <dgm:pt modelId="{50E3BF23-F440-47BD-826F-59671B8EF0C8}">
      <dgm:prSet phldrT="[Text]"/>
      <dgm:spPr/>
      <dgm:t>
        <a:bodyPr/>
        <a:lstStyle/>
        <a:p>
          <a:r>
            <a:rPr lang="en-GB" u="none" dirty="0"/>
            <a:t>Any wilful misstatement</a:t>
          </a:r>
          <a:endParaRPr lang="en-IN" u="none" dirty="0"/>
        </a:p>
      </dgm:t>
    </dgm:pt>
    <dgm:pt modelId="{28C38B25-65AA-4798-A5B0-BA3F733B928A}" type="parTrans" cxnId="{F652771E-6DAD-4393-B4EC-2B4AA1C22181}">
      <dgm:prSet/>
      <dgm:spPr/>
      <dgm:t>
        <a:bodyPr/>
        <a:lstStyle/>
        <a:p>
          <a:endParaRPr lang="en-IN"/>
        </a:p>
      </dgm:t>
    </dgm:pt>
    <dgm:pt modelId="{87B3E765-BB45-4BC4-AEF2-31F827E02932}" type="sibTrans" cxnId="{F652771E-6DAD-4393-B4EC-2B4AA1C22181}">
      <dgm:prSet/>
      <dgm:spPr/>
      <dgm:t>
        <a:bodyPr/>
        <a:lstStyle/>
        <a:p>
          <a:endParaRPr lang="en-IN"/>
        </a:p>
      </dgm:t>
    </dgm:pt>
    <dgm:pt modelId="{C54F6C01-98B1-47A0-855B-82B5D14E13AB}">
      <dgm:prSet/>
      <dgm:spPr/>
      <dgm:t>
        <a:bodyPr/>
        <a:lstStyle/>
        <a:p>
          <a:r>
            <a:rPr lang="en-GB" u="none" dirty="0"/>
            <a:t>Suppression of facts to evade tax</a:t>
          </a:r>
          <a:endParaRPr lang="en-IN" u="none" dirty="0"/>
        </a:p>
      </dgm:t>
    </dgm:pt>
    <dgm:pt modelId="{4933AD3A-5EF4-4299-9EBB-20202F371ABC}" type="parTrans" cxnId="{9E52CE98-F2BA-46F2-9D25-90A69EF3159D}">
      <dgm:prSet/>
      <dgm:spPr/>
      <dgm:t>
        <a:bodyPr/>
        <a:lstStyle/>
        <a:p>
          <a:endParaRPr lang="en-IN"/>
        </a:p>
      </dgm:t>
    </dgm:pt>
    <dgm:pt modelId="{486AADC1-069B-4A81-8EC7-7BCA4C69960C}" type="sibTrans" cxnId="{9E52CE98-F2BA-46F2-9D25-90A69EF3159D}">
      <dgm:prSet/>
      <dgm:spPr/>
      <dgm:t>
        <a:bodyPr/>
        <a:lstStyle/>
        <a:p>
          <a:endParaRPr lang="en-IN"/>
        </a:p>
      </dgm:t>
    </dgm:pt>
    <dgm:pt modelId="{0B2791BC-0E15-4412-8D29-8DB1FD8887F9}" type="pres">
      <dgm:prSet presAssocID="{1F7C2963-B123-46E2-9064-6C517697204E}" presName="Name0" presStyleCnt="0">
        <dgm:presLayoutVars>
          <dgm:dir/>
          <dgm:animLvl val="lvl"/>
          <dgm:resizeHandles val="exact"/>
        </dgm:presLayoutVars>
      </dgm:prSet>
      <dgm:spPr/>
    </dgm:pt>
    <dgm:pt modelId="{0F8A09A6-10C2-4C50-B4BD-FE4EB354A84D}" type="pres">
      <dgm:prSet presAssocID="{0F45A1BA-2DCB-4435-9F12-1FD4CA57AB2A}" presName="composite" presStyleCnt="0"/>
      <dgm:spPr/>
    </dgm:pt>
    <dgm:pt modelId="{49BBCED3-9884-451A-BFC9-3B81F05A0C66}" type="pres">
      <dgm:prSet presAssocID="{0F45A1BA-2DCB-4435-9F12-1FD4CA57AB2A}" presName="parTx" presStyleLbl="alignNode1" presStyleIdx="0" presStyleCnt="2" custLinFactNeighborX="595" custLinFactNeighborY="-22114">
        <dgm:presLayoutVars>
          <dgm:chMax val="0"/>
          <dgm:chPref val="0"/>
          <dgm:bulletEnabled val="1"/>
        </dgm:presLayoutVars>
      </dgm:prSet>
      <dgm:spPr/>
    </dgm:pt>
    <dgm:pt modelId="{1E466A6E-F6C9-4D7B-8D54-73AF4007D024}" type="pres">
      <dgm:prSet presAssocID="{0F45A1BA-2DCB-4435-9F12-1FD4CA57AB2A}" presName="desTx" presStyleLbl="alignAccFollowNode1" presStyleIdx="0" presStyleCnt="2">
        <dgm:presLayoutVars>
          <dgm:bulletEnabled val="1"/>
        </dgm:presLayoutVars>
      </dgm:prSet>
      <dgm:spPr/>
    </dgm:pt>
    <dgm:pt modelId="{888DCA43-A221-4145-97F0-A7FB532B5122}" type="pres">
      <dgm:prSet presAssocID="{3246F1B9-2F28-409F-ABAB-3237487488AD}" presName="space" presStyleCnt="0"/>
      <dgm:spPr/>
    </dgm:pt>
    <dgm:pt modelId="{6161E01A-9745-4C49-84A9-3EBE40BACD6E}" type="pres">
      <dgm:prSet presAssocID="{0ACD3AE2-704E-4BFA-AEC6-1896BC938EB3}" presName="composite" presStyleCnt="0"/>
      <dgm:spPr/>
    </dgm:pt>
    <dgm:pt modelId="{14F056E9-B2E8-4825-BF3E-96812CCFE2B8}" type="pres">
      <dgm:prSet presAssocID="{0ACD3AE2-704E-4BFA-AEC6-1896BC938EB3}" presName="parTx" presStyleLbl="alignNode1" presStyleIdx="1" presStyleCnt="2" custLinFactNeighborY="-22114">
        <dgm:presLayoutVars>
          <dgm:chMax val="0"/>
          <dgm:chPref val="0"/>
          <dgm:bulletEnabled val="1"/>
        </dgm:presLayoutVars>
      </dgm:prSet>
      <dgm:spPr/>
    </dgm:pt>
    <dgm:pt modelId="{CF7CBEFF-4A9E-4FF6-A799-5B0A260D6125}" type="pres">
      <dgm:prSet presAssocID="{0ACD3AE2-704E-4BFA-AEC6-1896BC938EB3}" presName="desTx" presStyleLbl="alignAccFollowNode1" presStyleIdx="1" presStyleCnt="2">
        <dgm:presLayoutVars>
          <dgm:bulletEnabled val="1"/>
        </dgm:presLayoutVars>
      </dgm:prSet>
      <dgm:spPr/>
    </dgm:pt>
  </dgm:ptLst>
  <dgm:cxnLst>
    <dgm:cxn modelId="{EED13500-59F5-42A2-B104-49C41A0719C2}" type="presOf" srcId="{0ACD3AE2-704E-4BFA-AEC6-1896BC938EB3}" destId="{14F056E9-B2E8-4825-BF3E-96812CCFE2B8}" srcOrd="0" destOrd="0" presId="urn:microsoft.com/office/officeart/2005/8/layout/hList1"/>
    <dgm:cxn modelId="{F652771E-6DAD-4393-B4EC-2B4AA1C22181}" srcId="{33050B7C-1394-4CE8-B38A-B45B506BF70D}" destId="{50E3BF23-F440-47BD-826F-59671B8EF0C8}" srcOrd="1" destOrd="0" parTransId="{28C38B25-65AA-4798-A5B0-BA3F733B928A}" sibTransId="{87B3E765-BB45-4BC4-AEF2-31F827E02932}"/>
    <dgm:cxn modelId="{3386CB22-1DC6-435B-96AF-878718C307CB}" type="presOf" srcId="{C54F6C01-98B1-47A0-855B-82B5D14E13AB}" destId="{CF7CBEFF-4A9E-4FF6-A799-5B0A260D6125}" srcOrd="0" destOrd="3" presId="urn:microsoft.com/office/officeart/2005/8/layout/hList1"/>
    <dgm:cxn modelId="{C2062324-1594-48E6-8DDE-B86BB41E311D}" type="presOf" srcId="{3F888621-D91B-4650-B96B-A06011FFBE09}" destId="{1E466A6E-F6C9-4D7B-8D54-73AF4007D024}" srcOrd="0" destOrd="0" presId="urn:microsoft.com/office/officeart/2005/8/layout/hList1"/>
    <dgm:cxn modelId="{5F41EB26-4083-4E1A-90D9-4CCFF01EE594}" type="presOf" srcId="{1F7C2963-B123-46E2-9064-6C517697204E}" destId="{0B2791BC-0E15-4412-8D29-8DB1FD8887F9}" srcOrd="0" destOrd="0" presId="urn:microsoft.com/office/officeart/2005/8/layout/hList1"/>
    <dgm:cxn modelId="{58585A2D-A7F0-433E-B188-AAF8EED68195}" type="presOf" srcId="{1B089C8F-AA40-4546-B4D6-C03D7D73A496}" destId="{1E466A6E-F6C9-4D7B-8D54-73AF4007D024}" srcOrd="0" destOrd="3" presId="urn:microsoft.com/office/officeart/2005/8/layout/hList1"/>
    <dgm:cxn modelId="{1EF0BC3C-29C6-48EC-8618-7076C2E7945D}" type="presOf" srcId="{B423BA2C-B128-43EB-9E99-7D1526E1E92E}" destId="{1E466A6E-F6C9-4D7B-8D54-73AF4007D024}" srcOrd="0" destOrd="2" presId="urn:microsoft.com/office/officeart/2005/8/layout/hList1"/>
    <dgm:cxn modelId="{CF67CC63-8348-46F2-A29C-FEA9F4C7EC7E}" type="presOf" srcId="{50E3BF23-F440-47BD-826F-59671B8EF0C8}" destId="{CF7CBEFF-4A9E-4FF6-A799-5B0A260D6125}" srcOrd="0" destOrd="2" presId="urn:microsoft.com/office/officeart/2005/8/layout/hList1"/>
    <dgm:cxn modelId="{82D0A644-ACCC-440B-81FF-C8742E99A9B2}" srcId="{3F888621-D91B-4650-B96B-A06011FFBE09}" destId="{4B13B986-1A94-437B-B8E8-46B58F79A281}" srcOrd="0" destOrd="0" parTransId="{619ED488-A810-47C5-BC74-7FBB8384EAA8}" sibTransId="{C1BDBCAE-A3F1-41C3-8D66-FF755DEB146C}"/>
    <dgm:cxn modelId="{D9E87A51-FE37-4401-8F56-8BF93C9A43FE}" srcId="{33050B7C-1394-4CE8-B38A-B45B506BF70D}" destId="{6D7D9537-78CA-4BB1-A240-48FCC15C4812}" srcOrd="0" destOrd="0" parTransId="{FC7F0B5B-1B28-4B03-921F-5FCCB1C34598}" sibTransId="{3E364A51-54B4-4655-8561-DA7EA75C7C43}"/>
    <dgm:cxn modelId="{8426BF75-2185-42B8-8879-B9F2FA2B5DE1}" type="presOf" srcId="{33050B7C-1394-4CE8-B38A-B45B506BF70D}" destId="{CF7CBEFF-4A9E-4FF6-A799-5B0A260D6125}" srcOrd="0" destOrd="0" presId="urn:microsoft.com/office/officeart/2005/8/layout/hList1"/>
    <dgm:cxn modelId="{11344079-13AB-4A2B-80F6-4AFCF24855C1}" type="presOf" srcId="{6D7D9537-78CA-4BB1-A240-48FCC15C4812}" destId="{CF7CBEFF-4A9E-4FF6-A799-5B0A260D6125}" srcOrd="0" destOrd="1" presId="urn:microsoft.com/office/officeart/2005/8/layout/hList1"/>
    <dgm:cxn modelId="{A7018C7D-781E-4BB1-91AB-BB597A59F56D}" type="presOf" srcId="{4B13B986-1A94-437B-B8E8-46B58F79A281}" destId="{1E466A6E-F6C9-4D7B-8D54-73AF4007D024}" srcOrd="0" destOrd="1" presId="urn:microsoft.com/office/officeart/2005/8/layout/hList1"/>
    <dgm:cxn modelId="{C29A478B-E821-4EB5-B979-BA5AB3E25F28}" srcId="{3F888621-D91B-4650-B96B-A06011FFBE09}" destId="{B423BA2C-B128-43EB-9E99-7D1526E1E92E}" srcOrd="1" destOrd="0" parTransId="{FB86ABC7-04B2-48A6-A820-8C1F3B2469CF}" sibTransId="{C8026440-CF08-4169-A707-529C4B05AA07}"/>
    <dgm:cxn modelId="{E2E22A92-C439-42C4-81C7-040185A7713D}" srcId="{3F888621-D91B-4650-B96B-A06011FFBE09}" destId="{1B089C8F-AA40-4546-B4D6-C03D7D73A496}" srcOrd="2" destOrd="0" parTransId="{9AE2436D-8B5D-459E-9480-0FC4284472CF}" sibTransId="{27A08A61-0439-4AF8-BD7A-811E29E4D251}"/>
    <dgm:cxn modelId="{9E52CE98-F2BA-46F2-9D25-90A69EF3159D}" srcId="{33050B7C-1394-4CE8-B38A-B45B506BF70D}" destId="{C54F6C01-98B1-47A0-855B-82B5D14E13AB}" srcOrd="2" destOrd="0" parTransId="{4933AD3A-5EF4-4299-9EBB-20202F371ABC}" sibTransId="{486AADC1-069B-4A81-8EC7-7BCA4C69960C}"/>
    <dgm:cxn modelId="{BAC959A0-5A5B-43E9-BE9D-CADA6F750912}" srcId="{1F7C2963-B123-46E2-9064-6C517697204E}" destId="{0ACD3AE2-704E-4BFA-AEC6-1896BC938EB3}" srcOrd="1" destOrd="0" parTransId="{C75CC07D-C449-4785-AAB0-3A6D9AACD56C}" sibTransId="{48C6B508-9222-4194-B5A5-363FBCE7F619}"/>
    <dgm:cxn modelId="{868833AB-967D-461F-AD57-5BDCFB83F25B}" srcId="{33050B7C-1394-4CE8-B38A-B45B506BF70D}" destId="{28F10074-5D77-4290-8E8E-9F1D2CE0394D}" srcOrd="3" destOrd="0" parTransId="{5108802D-28BF-4BC1-91FD-5A8EB1BD5B95}" sibTransId="{9251AFBD-4C15-436B-B7B4-ABB312057BD4}"/>
    <dgm:cxn modelId="{FC596EB2-D53A-4C31-80DB-AC79A47FEEBA}" srcId="{0F45A1BA-2DCB-4435-9F12-1FD4CA57AB2A}" destId="{3F888621-D91B-4650-B96B-A06011FFBE09}" srcOrd="0" destOrd="0" parTransId="{5F6CBC9D-5CFC-425C-A8F8-B6A503787B55}" sibTransId="{88B82A15-EA29-41F0-9D9A-CBBBAF14B365}"/>
    <dgm:cxn modelId="{77A993C4-8E5F-4181-9BAC-CC0CBCB63AD8}" type="presOf" srcId="{28F10074-5D77-4290-8E8E-9F1D2CE0394D}" destId="{CF7CBEFF-4A9E-4FF6-A799-5B0A260D6125}" srcOrd="0" destOrd="4" presId="urn:microsoft.com/office/officeart/2005/8/layout/hList1"/>
    <dgm:cxn modelId="{BC13C9EA-A861-44BB-876A-1AE942183190}" srcId="{0ACD3AE2-704E-4BFA-AEC6-1896BC938EB3}" destId="{33050B7C-1394-4CE8-B38A-B45B506BF70D}" srcOrd="0" destOrd="0" parTransId="{67A560EA-9AFA-4FBC-B41F-BE836C47AD17}" sibTransId="{5A2093C4-3F0D-48E1-91C9-008F77D4762A}"/>
    <dgm:cxn modelId="{107338F3-44A2-4846-84F6-9F674E87FF38}" srcId="{1F7C2963-B123-46E2-9064-6C517697204E}" destId="{0F45A1BA-2DCB-4435-9F12-1FD4CA57AB2A}" srcOrd="0" destOrd="0" parTransId="{F75B17C3-853F-4245-89FF-736B8B01AF90}" sibTransId="{3246F1B9-2F28-409F-ABAB-3237487488AD}"/>
    <dgm:cxn modelId="{710003FB-F01F-4CC5-AB94-FA5775388505}" type="presOf" srcId="{0F45A1BA-2DCB-4435-9F12-1FD4CA57AB2A}" destId="{49BBCED3-9884-451A-BFC9-3B81F05A0C66}" srcOrd="0" destOrd="0" presId="urn:microsoft.com/office/officeart/2005/8/layout/hList1"/>
    <dgm:cxn modelId="{B92B8817-4D47-46A3-956D-BCA029CB8B22}" type="presParOf" srcId="{0B2791BC-0E15-4412-8D29-8DB1FD8887F9}" destId="{0F8A09A6-10C2-4C50-B4BD-FE4EB354A84D}" srcOrd="0" destOrd="0" presId="urn:microsoft.com/office/officeart/2005/8/layout/hList1"/>
    <dgm:cxn modelId="{0BA4FC6D-AFBB-455C-A898-2C9CEAE021BD}" type="presParOf" srcId="{0F8A09A6-10C2-4C50-B4BD-FE4EB354A84D}" destId="{49BBCED3-9884-451A-BFC9-3B81F05A0C66}" srcOrd="0" destOrd="0" presId="urn:microsoft.com/office/officeart/2005/8/layout/hList1"/>
    <dgm:cxn modelId="{B53E153E-8F3A-42CD-AB44-9D8554C1F14F}" type="presParOf" srcId="{0F8A09A6-10C2-4C50-B4BD-FE4EB354A84D}" destId="{1E466A6E-F6C9-4D7B-8D54-73AF4007D024}" srcOrd="1" destOrd="0" presId="urn:microsoft.com/office/officeart/2005/8/layout/hList1"/>
    <dgm:cxn modelId="{C0E06D81-04C1-4D64-BD71-CF79E802D848}" type="presParOf" srcId="{0B2791BC-0E15-4412-8D29-8DB1FD8887F9}" destId="{888DCA43-A221-4145-97F0-A7FB532B5122}" srcOrd="1" destOrd="0" presId="urn:microsoft.com/office/officeart/2005/8/layout/hList1"/>
    <dgm:cxn modelId="{16B27573-02A2-4377-A615-7197A04DA8C1}" type="presParOf" srcId="{0B2791BC-0E15-4412-8D29-8DB1FD8887F9}" destId="{6161E01A-9745-4C49-84A9-3EBE40BACD6E}" srcOrd="2" destOrd="0" presId="urn:microsoft.com/office/officeart/2005/8/layout/hList1"/>
    <dgm:cxn modelId="{119A0D2E-BC48-4B28-92EA-C79EF3F04D95}" type="presParOf" srcId="{6161E01A-9745-4C49-84A9-3EBE40BACD6E}" destId="{14F056E9-B2E8-4825-BF3E-96812CCFE2B8}" srcOrd="0" destOrd="0" presId="urn:microsoft.com/office/officeart/2005/8/layout/hList1"/>
    <dgm:cxn modelId="{0771FC48-1059-465E-A1F0-3AC71118549A}" type="presParOf" srcId="{6161E01A-9745-4C49-84A9-3EBE40BACD6E}" destId="{CF7CBEFF-4A9E-4FF6-A799-5B0A260D61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D0959-0858-453A-A257-0DBC1982E932}">
      <dsp:nvSpPr>
        <dsp:cNvPr id="0" name=""/>
        <dsp:cNvSpPr/>
      </dsp:nvSpPr>
      <dsp:spPr>
        <a:xfrm>
          <a:off x="6427680" y="1783103"/>
          <a:ext cx="1530297" cy="332228"/>
        </a:xfrm>
        <a:custGeom>
          <a:avLst/>
          <a:gdLst/>
          <a:ahLst/>
          <a:cxnLst/>
          <a:rect l="0" t="0" r="0" b="0"/>
          <a:pathLst>
            <a:path>
              <a:moveTo>
                <a:pt x="0" y="0"/>
              </a:moveTo>
              <a:lnTo>
                <a:pt x="0" y="226403"/>
              </a:lnTo>
              <a:lnTo>
                <a:pt x="1530297" y="226403"/>
              </a:lnTo>
              <a:lnTo>
                <a:pt x="1530297" y="33222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2CBF2-1365-477C-A055-A722E09938F2}">
      <dsp:nvSpPr>
        <dsp:cNvPr id="0" name=""/>
        <dsp:cNvSpPr/>
      </dsp:nvSpPr>
      <dsp:spPr>
        <a:xfrm>
          <a:off x="5287221" y="1783103"/>
          <a:ext cx="1140459" cy="332228"/>
        </a:xfrm>
        <a:custGeom>
          <a:avLst/>
          <a:gdLst/>
          <a:ahLst/>
          <a:cxnLst/>
          <a:rect l="0" t="0" r="0" b="0"/>
          <a:pathLst>
            <a:path>
              <a:moveTo>
                <a:pt x="1140459" y="0"/>
              </a:moveTo>
              <a:lnTo>
                <a:pt x="1140459" y="226403"/>
              </a:lnTo>
              <a:lnTo>
                <a:pt x="0" y="226403"/>
              </a:lnTo>
              <a:lnTo>
                <a:pt x="0" y="33222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26C5F5-C0C1-4A45-A4A4-1B6A69735A14}">
      <dsp:nvSpPr>
        <dsp:cNvPr id="0" name=""/>
        <dsp:cNvSpPr/>
      </dsp:nvSpPr>
      <dsp:spPr>
        <a:xfrm>
          <a:off x="4074172" y="725494"/>
          <a:ext cx="2353508" cy="332228"/>
        </a:xfrm>
        <a:custGeom>
          <a:avLst/>
          <a:gdLst/>
          <a:ahLst/>
          <a:cxnLst/>
          <a:rect l="0" t="0" r="0" b="0"/>
          <a:pathLst>
            <a:path>
              <a:moveTo>
                <a:pt x="0" y="0"/>
              </a:moveTo>
              <a:lnTo>
                <a:pt x="0" y="226403"/>
              </a:lnTo>
              <a:lnTo>
                <a:pt x="2353508" y="226403"/>
              </a:lnTo>
              <a:lnTo>
                <a:pt x="2353508" y="3322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EBFDC-5A51-4CA3-AD65-0687BBADDF56}">
      <dsp:nvSpPr>
        <dsp:cNvPr id="0" name=""/>
        <dsp:cNvSpPr/>
      </dsp:nvSpPr>
      <dsp:spPr>
        <a:xfrm>
          <a:off x="2118129" y="1783103"/>
          <a:ext cx="91440" cy="332228"/>
        </a:xfrm>
        <a:custGeom>
          <a:avLst/>
          <a:gdLst/>
          <a:ahLst/>
          <a:cxnLst/>
          <a:rect l="0" t="0" r="0" b="0"/>
          <a:pathLst>
            <a:path>
              <a:moveTo>
                <a:pt x="53099" y="0"/>
              </a:moveTo>
              <a:lnTo>
                <a:pt x="53099" y="226403"/>
              </a:lnTo>
              <a:lnTo>
                <a:pt x="45720" y="226403"/>
              </a:lnTo>
              <a:lnTo>
                <a:pt x="45720" y="33222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C85D63-A699-4C8B-80AD-724DA818876E}">
      <dsp:nvSpPr>
        <dsp:cNvPr id="0" name=""/>
        <dsp:cNvSpPr/>
      </dsp:nvSpPr>
      <dsp:spPr>
        <a:xfrm>
          <a:off x="2171228" y="725494"/>
          <a:ext cx="1902944" cy="332228"/>
        </a:xfrm>
        <a:custGeom>
          <a:avLst/>
          <a:gdLst/>
          <a:ahLst/>
          <a:cxnLst/>
          <a:rect l="0" t="0" r="0" b="0"/>
          <a:pathLst>
            <a:path>
              <a:moveTo>
                <a:pt x="1902944" y="0"/>
              </a:moveTo>
              <a:lnTo>
                <a:pt x="1902944" y="226403"/>
              </a:lnTo>
              <a:lnTo>
                <a:pt x="0" y="226403"/>
              </a:lnTo>
              <a:lnTo>
                <a:pt x="0" y="3322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ECD5A2-F41A-458C-BA5D-29007A06DA6F}">
      <dsp:nvSpPr>
        <dsp:cNvPr id="0" name=""/>
        <dsp:cNvSpPr/>
      </dsp:nvSpPr>
      <dsp:spPr>
        <a:xfrm>
          <a:off x="3503006" y="113"/>
          <a:ext cx="1142331" cy="725380"/>
        </a:xfrm>
        <a:prstGeom prst="roundRect">
          <a:avLst>
            <a:gd name="adj" fmla="val 10000"/>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ADF1B-B72E-464E-A36C-8FDE72BDBC39}">
      <dsp:nvSpPr>
        <dsp:cNvPr id="0" name=""/>
        <dsp:cNvSpPr/>
      </dsp:nvSpPr>
      <dsp:spPr>
        <a:xfrm>
          <a:off x="3629932" y="120693"/>
          <a:ext cx="1142331" cy="72538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Audit under GST</a:t>
          </a:r>
        </a:p>
      </dsp:txBody>
      <dsp:txXfrm>
        <a:off x="3651178" y="141939"/>
        <a:ext cx="1099839" cy="682888"/>
      </dsp:txXfrm>
    </dsp:sp>
    <dsp:sp modelId="{FE4E8E3B-B2ED-48E9-82C0-6674DE112182}">
      <dsp:nvSpPr>
        <dsp:cNvPr id="0" name=""/>
        <dsp:cNvSpPr/>
      </dsp:nvSpPr>
      <dsp:spPr>
        <a:xfrm>
          <a:off x="586077" y="1057722"/>
          <a:ext cx="3170302" cy="72538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D05EC-3F4B-4976-A4AA-19C43933F845}">
      <dsp:nvSpPr>
        <dsp:cNvPr id="0" name=""/>
        <dsp:cNvSpPr/>
      </dsp:nvSpPr>
      <dsp:spPr>
        <a:xfrm>
          <a:off x="713003" y="1178302"/>
          <a:ext cx="3170302" cy="725380"/>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Audit by taxable person </a:t>
          </a:r>
        </a:p>
        <a:p>
          <a:pPr marL="0" lvl="0" indent="0" algn="ctr" defTabSz="1066800">
            <a:lnSpc>
              <a:spcPct val="90000"/>
            </a:lnSpc>
            <a:spcBef>
              <a:spcPct val="0"/>
            </a:spcBef>
            <a:spcAft>
              <a:spcPct val="35000"/>
            </a:spcAft>
            <a:buNone/>
          </a:pPr>
          <a:r>
            <a:rPr lang="en-US" sz="2400" kern="1200" dirty="0"/>
            <a:t>( if threshold&gt; 5 </a:t>
          </a:r>
          <a:r>
            <a:rPr lang="en-US" sz="2400" kern="1200" dirty="0" err="1"/>
            <a:t>crore</a:t>
          </a:r>
          <a:r>
            <a:rPr lang="en-US" sz="2400" kern="1200" dirty="0"/>
            <a:t>)</a:t>
          </a:r>
        </a:p>
      </dsp:txBody>
      <dsp:txXfrm>
        <a:off x="734249" y="1199548"/>
        <a:ext cx="3127810" cy="682888"/>
      </dsp:txXfrm>
    </dsp:sp>
    <dsp:sp modelId="{0EDD1445-3A63-4842-ADF6-60047E753CC8}">
      <dsp:nvSpPr>
        <dsp:cNvPr id="0" name=""/>
        <dsp:cNvSpPr/>
      </dsp:nvSpPr>
      <dsp:spPr>
        <a:xfrm>
          <a:off x="569245" y="2115331"/>
          <a:ext cx="3189207" cy="3182419"/>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8BB54-6759-440B-A614-FF4DD710D139}">
      <dsp:nvSpPr>
        <dsp:cNvPr id="0" name=""/>
        <dsp:cNvSpPr/>
      </dsp:nvSpPr>
      <dsp:spPr>
        <a:xfrm>
          <a:off x="696170" y="2235910"/>
          <a:ext cx="3189207" cy="318241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File audited returns </a:t>
          </a:r>
        </a:p>
        <a:p>
          <a:pPr marL="0" lvl="0" indent="0" algn="ctr" defTabSz="1244600">
            <a:lnSpc>
              <a:spcPct val="90000"/>
            </a:lnSpc>
            <a:spcBef>
              <a:spcPct val="0"/>
            </a:spcBef>
            <a:spcAft>
              <a:spcPct val="35000"/>
            </a:spcAft>
            <a:buNone/>
          </a:pPr>
          <a:r>
            <a:rPr lang="en-US" sz="2800" kern="1200" dirty="0"/>
            <a:t>+</a:t>
          </a:r>
        </a:p>
        <a:p>
          <a:pPr marL="0" lvl="0" indent="0" algn="ctr" defTabSz="1244600">
            <a:lnSpc>
              <a:spcPct val="90000"/>
            </a:lnSpc>
            <a:spcBef>
              <a:spcPct val="0"/>
            </a:spcBef>
            <a:spcAft>
              <a:spcPct val="35000"/>
            </a:spcAft>
            <a:buNone/>
          </a:pPr>
          <a:r>
            <a:rPr lang="en-US" sz="2800" kern="1200" dirty="0"/>
            <a:t>Audited Accounts</a:t>
          </a:r>
        </a:p>
        <a:p>
          <a:pPr marL="0" lvl="0" indent="0" algn="ctr" defTabSz="1244600">
            <a:lnSpc>
              <a:spcPct val="90000"/>
            </a:lnSpc>
            <a:spcBef>
              <a:spcPct val="0"/>
            </a:spcBef>
            <a:spcAft>
              <a:spcPct val="35000"/>
            </a:spcAft>
            <a:buNone/>
          </a:pPr>
          <a:r>
            <a:rPr lang="en-US" sz="2800" kern="1200" dirty="0"/>
            <a:t>+</a:t>
          </a:r>
        </a:p>
        <a:p>
          <a:pPr marL="0" lvl="0" indent="0" algn="ctr" defTabSz="1244600">
            <a:lnSpc>
              <a:spcPct val="90000"/>
            </a:lnSpc>
            <a:spcBef>
              <a:spcPct val="0"/>
            </a:spcBef>
            <a:spcAft>
              <a:spcPct val="35000"/>
            </a:spcAft>
            <a:buNone/>
          </a:pPr>
          <a:r>
            <a:rPr lang="en-US" sz="2800" kern="1200" dirty="0"/>
            <a:t>Reconciliation statements</a:t>
          </a:r>
        </a:p>
      </dsp:txBody>
      <dsp:txXfrm>
        <a:off x="789380" y="2329120"/>
        <a:ext cx="3002787" cy="2995999"/>
      </dsp:txXfrm>
    </dsp:sp>
    <dsp:sp modelId="{E21877AA-7194-4D72-85BB-BC28E8A3E9EA}">
      <dsp:nvSpPr>
        <dsp:cNvPr id="0" name=""/>
        <dsp:cNvSpPr/>
      </dsp:nvSpPr>
      <dsp:spPr>
        <a:xfrm>
          <a:off x="5503020" y="1057722"/>
          <a:ext cx="1849321" cy="72538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A8E86-4FCF-4D36-BB16-DA7B2614802F}">
      <dsp:nvSpPr>
        <dsp:cNvPr id="0" name=""/>
        <dsp:cNvSpPr/>
      </dsp:nvSpPr>
      <dsp:spPr>
        <a:xfrm>
          <a:off x="5629946" y="1178302"/>
          <a:ext cx="1849321" cy="725380"/>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Audit by GST Tax Authorities</a:t>
          </a:r>
        </a:p>
      </dsp:txBody>
      <dsp:txXfrm>
        <a:off x="5651192" y="1199548"/>
        <a:ext cx="1806829" cy="682888"/>
      </dsp:txXfrm>
    </dsp:sp>
    <dsp:sp modelId="{22F10F0C-1A3A-415B-8FE8-C970A94680DF}">
      <dsp:nvSpPr>
        <dsp:cNvPr id="0" name=""/>
        <dsp:cNvSpPr/>
      </dsp:nvSpPr>
      <dsp:spPr>
        <a:xfrm>
          <a:off x="4229610" y="2115331"/>
          <a:ext cx="2115221" cy="252291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A42A1-5C37-4DB4-AB74-A86FE9DC8E02}">
      <dsp:nvSpPr>
        <dsp:cNvPr id="0" name=""/>
        <dsp:cNvSpPr/>
      </dsp:nvSpPr>
      <dsp:spPr>
        <a:xfrm>
          <a:off x="4356536" y="2235910"/>
          <a:ext cx="2115221" cy="2522910"/>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General audit (Order by Commissioner) </a:t>
          </a:r>
        </a:p>
      </dsp:txBody>
      <dsp:txXfrm>
        <a:off x="4418489" y="2297863"/>
        <a:ext cx="1991315" cy="2399004"/>
      </dsp:txXfrm>
    </dsp:sp>
    <dsp:sp modelId="{7503BAB3-9A38-4D85-8A29-FBDF5D3AF53D}">
      <dsp:nvSpPr>
        <dsp:cNvPr id="0" name=""/>
        <dsp:cNvSpPr/>
      </dsp:nvSpPr>
      <dsp:spPr>
        <a:xfrm>
          <a:off x="6944444" y="2115331"/>
          <a:ext cx="2027067" cy="1503329"/>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357FF-15E3-49F6-ADD7-F8809B1324D8}">
      <dsp:nvSpPr>
        <dsp:cNvPr id="0" name=""/>
        <dsp:cNvSpPr/>
      </dsp:nvSpPr>
      <dsp:spPr>
        <a:xfrm>
          <a:off x="7071370" y="2235910"/>
          <a:ext cx="2027067" cy="150332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Special Audit by a CA/CMA nominated by Commissioner </a:t>
          </a:r>
        </a:p>
        <a:p>
          <a:pPr marL="0" lvl="0" indent="0" algn="ctr" defTabSz="711200">
            <a:lnSpc>
              <a:spcPct val="90000"/>
            </a:lnSpc>
            <a:spcBef>
              <a:spcPct val="0"/>
            </a:spcBef>
            <a:spcAft>
              <a:spcPct val="35000"/>
            </a:spcAft>
            <a:buNone/>
          </a:pPr>
          <a:r>
            <a:rPr lang="en-US" sz="1600" kern="1200" dirty="0"/>
            <a:t>(Order by Deputy/ Asset commissioner)</a:t>
          </a:r>
        </a:p>
      </dsp:txBody>
      <dsp:txXfrm>
        <a:off x="7115401" y="2279941"/>
        <a:ext cx="1939005" cy="1415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8706-2A42-4EFE-81AD-9414CA17A6F7}">
      <dsp:nvSpPr>
        <dsp:cNvPr id="0" name=""/>
        <dsp:cNvSpPr/>
      </dsp:nvSpPr>
      <dsp:spPr>
        <a:xfrm>
          <a:off x="2587606" y="365744"/>
          <a:ext cx="4551492" cy="4551492"/>
        </a:xfrm>
        <a:prstGeom prst="pie">
          <a:avLst>
            <a:gd name="adj1" fmla="val 16200000"/>
            <a:gd name="adj2" fmla="val 180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Annual GST Audit</a:t>
          </a:r>
        </a:p>
      </dsp:txBody>
      <dsp:txXfrm>
        <a:off x="5062209" y="1205603"/>
        <a:ext cx="1544256" cy="1517164"/>
      </dsp:txXfrm>
    </dsp:sp>
    <dsp:sp modelId="{C0DA7308-C415-480E-9B16-BCF01D642730}">
      <dsp:nvSpPr>
        <dsp:cNvPr id="0" name=""/>
        <dsp:cNvSpPr/>
      </dsp:nvSpPr>
      <dsp:spPr>
        <a:xfrm>
          <a:off x="2352987" y="501206"/>
          <a:ext cx="4551492" cy="4551492"/>
        </a:xfrm>
        <a:prstGeom prst="pie">
          <a:avLst>
            <a:gd name="adj1" fmla="val 1800000"/>
            <a:gd name="adj2" fmla="val 9000000"/>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GST Audit by Tax Authorities</a:t>
          </a:r>
        </a:p>
      </dsp:txBody>
      <dsp:txXfrm>
        <a:off x="3599229" y="3372981"/>
        <a:ext cx="2059008" cy="1408795"/>
      </dsp:txXfrm>
    </dsp:sp>
    <dsp:sp modelId="{F5396BEE-0EF6-4524-BCC0-318C32CCBC87}">
      <dsp:nvSpPr>
        <dsp:cNvPr id="0" name=""/>
        <dsp:cNvSpPr/>
      </dsp:nvSpPr>
      <dsp:spPr>
        <a:xfrm>
          <a:off x="2352987" y="501206"/>
          <a:ext cx="4551492" cy="4551492"/>
        </a:xfrm>
        <a:prstGeom prst="pie">
          <a:avLst>
            <a:gd name="adj1" fmla="val 9000000"/>
            <a:gd name="adj2" fmla="val 16200000"/>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Special GST Audit </a:t>
          </a:r>
        </a:p>
      </dsp:txBody>
      <dsp:txXfrm>
        <a:off x="2840647" y="1395249"/>
        <a:ext cx="1544256" cy="1517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F9A8B-C3DB-4515-8A67-37DE20B7B12B}">
      <dsp:nvSpPr>
        <dsp:cNvPr id="0" name=""/>
        <dsp:cNvSpPr/>
      </dsp:nvSpPr>
      <dsp:spPr>
        <a:xfrm>
          <a:off x="3569266" y="-90800"/>
          <a:ext cx="1737027" cy="112426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Times New Roman" panose="02020603050405020304" pitchFamily="18" charset="0"/>
              <a:cs typeface="Times New Roman" panose="02020603050405020304" pitchFamily="18" charset="0"/>
            </a:rPr>
            <a:t>Show cause notice u/s 73 &amp; 74 in DRC-01</a:t>
          </a:r>
          <a:endParaRPr lang="en-IN" sz="1700" kern="1200" dirty="0"/>
        </a:p>
      </dsp:txBody>
      <dsp:txXfrm>
        <a:off x="3624148" y="-35918"/>
        <a:ext cx="1627263" cy="1014503"/>
      </dsp:txXfrm>
    </dsp:sp>
    <dsp:sp modelId="{A36715F9-AC11-4506-9D41-FF6114E03856}">
      <dsp:nvSpPr>
        <dsp:cNvPr id="0" name=""/>
        <dsp:cNvSpPr/>
      </dsp:nvSpPr>
      <dsp:spPr>
        <a:xfrm>
          <a:off x="2762927" y="627966"/>
          <a:ext cx="4559770" cy="4559770"/>
        </a:xfrm>
        <a:custGeom>
          <a:avLst/>
          <a:gdLst/>
          <a:ahLst/>
          <a:cxnLst/>
          <a:rect l="0" t="0" r="0" b="0"/>
          <a:pathLst>
            <a:path>
              <a:moveTo>
                <a:pt x="2735928" y="46076"/>
              </a:moveTo>
              <a:arcTo wR="2279885" hR="2279885" stAng="16892320" swAng="893865"/>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C9603F-4EA8-4C38-A178-4D50818BFCC3}">
      <dsp:nvSpPr>
        <dsp:cNvPr id="0" name=""/>
        <dsp:cNvSpPr/>
      </dsp:nvSpPr>
      <dsp:spPr>
        <a:xfrm>
          <a:off x="5803657" y="960584"/>
          <a:ext cx="1763071" cy="1246791"/>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Statement u/s 73 &amp; 74 in DRC-02 specifying amount payable</a:t>
          </a:r>
          <a:endParaRPr lang="en-IN" sz="1600" kern="1200" dirty="0"/>
        </a:p>
      </dsp:txBody>
      <dsp:txXfrm>
        <a:off x="5864520" y="1021447"/>
        <a:ext cx="1641345" cy="1125065"/>
      </dsp:txXfrm>
    </dsp:sp>
    <dsp:sp modelId="{FB5829D1-750D-4EDC-B557-A0DEB87E61A2}">
      <dsp:nvSpPr>
        <dsp:cNvPr id="0" name=""/>
        <dsp:cNvSpPr/>
      </dsp:nvSpPr>
      <dsp:spPr>
        <a:xfrm>
          <a:off x="2372833" y="239545"/>
          <a:ext cx="4559770" cy="4559770"/>
        </a:xfrm>
        <a:custGeom>
          <a:avLst/>
          <a:gdLst/>
          <a:ahLst/>
          <a:cxnLst/>
          <a:rect l="0" t="0" r="0" b="0"/>
          <a:pathLst>
            <a:path>
              <a:moveTo>
                <a:pt x="4555806" y="2145494"/>
              </a:moveTo>
              <a:arcTo wR="2279885" hR="2279885" stAng="21397239" swAng="816522"/>
            </a:path>
          </a:pathLst>
        </a:custGeom>
        <a:noFill/>
        <a:ln w="6350" cap="flat" cmpd="sng" algn="ctr">
          <a:solidFill>
            <a:schemeClr val="accent4">
              <a:hueOff val="1960178"/>
              <a:satOff val="-8155"/>
              <a:lumOff val="1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F56BBE-010C-4684-BA9E-0CF95FB21B85}">
      <dsp:nvSpPr>
        <dsp:cNvPr id="0" name=""/>
        <dsp:cNvSpPr/>
      </dsp:nvSpPr>
      <dsp:spPr>
        <a:xfrm>
          <a:off x="5644950" y="3098622"/>
          <a:ext cx="2080445" cy="1230230"/>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Times New Roman" panose="02020603050405020304" pitchFamily="18" charset="0"/>
              <a:cs typeface="Times New Roman" panose="02020603050405020304" pitchFamily="18" charset="0"/>
            </a:rPr>
            <a:t>Payment of tax, interest, penalty before SCN in DRC-03</a:t>
          </a:r>
          <a:endParaRPr lang="en-IN" sz="1700" kern="1200" dirty="0"/>
        </a:p>
      </dsp:txBody>
      <dsp:txXfrm>
        <a:off x="5705005" y="3158677"/>
        <a:ext cx="1960335" cy="1110120"/>
      </dsp:txXfrm>
    </dsp:sp>
    <dsp:sp modelId="{507B5907-770E-4876-8825-0C2ABFB6D598}">
      <dsp:nvSpPr>
        <dsp:cNvPr id="0" name=""/>
        <dsp:cNvSpPr/>
      </dsp:nvSpPr>
      <dsp:spPr>
        <a:xfrm>
          <a:off x="2675473" y="211833"/>
          <a:ext cx="4559770" cy="4559770"/>
        </a:xfrm>
        <a:custGeom>
          <a:avLst/>
          <a:gdLst/>
          <a:ahLst/>
          <a:cxnLst/>
          <a:rect l="0" t="0" r="0" b="0"/>
          <a:pathLst>
            <a:path>
              <a:moveTo>
                <a:pt x="3416531" y="4256223"/>
              </a:moveTo>
              <a:arcTo wR="2279885" hR="2279885" stAng="3605738" swAng="1179401"/>
            </a:path>
          </a:pathLst>
        </a:custGeom>
        <a:noFill/>
        <a:ln w="6350" cap="flat" cmpd="sng" algn="ctr">
          <a:solidFill>
            <a:schemeClr val="accent4">
              <a:hueOff val="3920356"/>
              <a:satOff val="-16311"/>
              <a:lumOff val="3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E7E1981-F356-4DD6-9FA6-C14B97E30A02}">
      <dsp:nvSpPr>
        <dsp:cNvPr id="0" name=""/>
        <dsp:cNvSpPr/>
      </dsp:nvSpPr>
      <dsp:spPr>
        <a:xfrm>
          <a:off x="3167022" y="4262986"/>
          <a:ext cx="1941011" cy="1181410"/>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Times New Roman" panose="02020603050405020304" pitchFamily="18" charset="0"/>
              <a:cs typeface="Times New Roman" panose="02020603050405020304" pitchFamily="18" charset="0"/>
            </a:rPr>
            <a:t>Acknowledgment accepting the payment made in DRC-04</a:t>
          </a:r>
          <a:endParaRPr lang="en-IN" sz="1700" kern="1200" dirty="0">
            <a:solidFill>
              <a:schemeClr val="tx1"/>
            </a:solidFill>
            <a:latin typeface="Times New Roman" panose="02020603050405020304" pitchFamily="18" charset="0"/>
            <a:cs typeface="Times New Roman" panose="02020603050405020304" pitchFamily="18" charset="0"/>
          </a:endParaRPr>
        </a:p>
      </dsp:txBody>
      <dsp:txXfrm>
        <a:off x="3224694" y="4320658"/>
        <a:ext cx="1825667" cy="1066066"/>
      </dsp:txXfrm>
    </dsp:sp>
    <dsp:sp modelId="{D4F765C9-67F5-4AA1-BBBC-6D1970ECA26A}">
      <dsp:nvSpPr>
        <dsp:cNvPr id="0" name=""/>
        <dsp:cNvSpPr/>
      </dsp:nvSpPr>
      <dsp:spPr>
        <a:xfrm>
          <a:off x="818469" y="-105836"/>
          <a:ext cx="4559770" cy="4559770"/>
        </a:xfrm>
        <a:custGeom>
          <a:avLst/>
          <a:gdLst/>
          <a:ahLst/>
          <a:cxnLst/>
          <a:rect l="0" t="0" r="0" b="0"/>
          <a:pathLst>
            <a:path>
              <a:moveTo>
                <a:pt x="2159542" y="4556592"/>
              </a:moveTo>
              <a:arcTo wR="2279885" hR="2279885" stAng="5581544" swAng="865714"/>
            </a:path>
          </a:pathLst>
        </a:custGeom>
        <a:noFill/>
        <a:ln w="6350" cap="flat" cmpd="sng" algn="ctr">
          <a:solidFill>
            <a:schemeClr val="accent4">
              <a:hueOff val="5880535"/>
              <a:satOff val="-24466"/>
              <a:lumOff val="5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D45C7F6-35F4-4657-A1C2-86F222670DD8}">
      <dsp:nvSpPr>
        <dsp:cNvPr id="0" name=""/>
        <dsp:cNvSpPr/>
      </dsp:nvSpPr>
      <dsp:spPr>
        <a:xfrm>
          <a:off x="997025" y="2978880"/>
          <a:ext cx="1813490" cy="1305957"/>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Times New Roman" panose="02020603050405020304" pitchFamily="18" charset="0"/>
              <a:cs typeface="Times New Roman" panose="02020603050405020304" pitchFamily="18" charset="0"/>
            </a:rPr>
            <a:t>Payment of tax, interest, penalty within 30 days of SCN in  DRC- 03</a:t>
          </a:r>
          <a:endParaRPr lang="en-IN" sz="1700" kern="1200" dirty="0">
            <a:solidFill>
              <a:schemeClr val="tx1"/>
            </a:solidFill>
            <a:latin typeface="Times New Roman" panose="02020603050405020304" pitchFamily="18" charset="0"/>
            <a:cs typeface="Times New Roman" panose="02020603050405020304" pitchFamily="18" charset="0"/>
          </a:endParaRPr>
        </a:p>
      </dsp:txBody>
      <dsp:txXfrm>
        <a:off x="1060777" y="3042632"/>
        <a:ext cx="1685986" cy="1178453"/>
      </dsp:txXfrm>
    </dsp:sp>
    <dsp:sp modelId="{C4EB9DCC-18E8-4BC0-BD10-66EDF902ED26}">
      <dsp:nvSpPr>
        <dsp:cNvPr id="0" name=""/>
        <dsp:cNvSpPr/>
      </dsp:nvSpPr>
      <dsp:spPr>
        <a:xfrm>
          <a:off x="1745861" y="405855"/>
          <a:ext cx="4559770" cy="4559770"/>
        </a:xfrm>
        <a:custGeom>
          <a:avLst/>
          <a:gdLst/>
          <a:ahLst/>
          <a:cxnLst/>
          <a:rect l="0" t="0" r="0" b="0"/>
          <a:pathLst>
            <a:path>
              <a:moveTo>
                <a:pt x="2681" y="2390419"/>
              </a:moveTo>
              <a:arcTo wR="2279885" hR="2279885" stAng="10633265" swAng="839006"/>
            </a:path>
          </a:pathLst>
        </a:custGeom>
        <a:noFill/>
        <a:ln w="6350" cap="flat" cmpd="sng" algn="ctr">
          <a:solidFill>
            <a:schemeClr val="accent4">
              <a:hueOff val="7840713"/>
              <a:satOff val="-32622"/>
              <a:lumOff val="76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EFC57FE-B8E5-4177-9B4A-68C76E93E72C}">
      <dsp:nvSpPr>
        <dsp:cNvPr id="0" name=""/>
        <dsp:cNvSpPr/>
      </dsp:nvSpPr>
      <dsp:spPr>
        <a:xfrm>
          <a:off x="1198913" y="775923"/>
          <a:ext cx="1791854" cy="1288554"/>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Times New Roman" panose="02020603050405020304" pitchFamily="18" charset="0"/>
              <a:cs typeface="Times New Roman" panose="02020603050405020304" pitchFamily="18" charset="0"/>
            </a:rPr>
            <a:t>Order in FORM GST DRC-05 concluding the proceedings</a:t>
          </a:r>
          <a:endParaRPr lang="en-IN" sz="1700" kern="1200" dirty="0">
            <a:solidFill>
              <a:schemeClr val="tx1"/>
            </a:solidFill>
            <a:latin typeface="Times New Roman" panose="02020603050405020304" pitchFamily="18" charset="0"/>
            <a:cs typeface="Times New Roman" panose="02020603050405020304" pitchFamily="18" charset="0"/>
          </a:endParaRPr>
        </a:p>
      </dsp:txBody>
      <dsp:txXfrm>
        <a:off x="1261815" y="838825"/>
        <a:ext cx="1666050" cy="1162750"/>
      </dsp:txXfrm>
    </dsp:sp>
    <dsp:sp modelId="{7A064A80-2280-44FB-92E5-DE2E44A2F5F1}">
      <dsp:nvSpPr>
        <dsp:cNvPr id="0" name=""/>
        <dsp:cNvSpPr/>
      </dsp:nvSpPr>
      <dsp:spPr>
        <a:xfrm>
          <a:off x="1110839" y="636241"/>
          <a:ext cx="4559770" cy="4559770"/>
        </a:xfrm>
        <a:custGeom>
          <a:avLst/>
          <a:gdLst/>
          <a:ahLst/>
          <a:cxnLst/>
          <a:rect l="0" t="0" r="0" b="0"/>
          <a:pathLst>
            <a:path>
              <a:moveTo>
                <a:pt x="1679522" y="80466"/>
              </a:moveTo>
              <a:arcTo wR="2279885" hR="2279885" stAng="15283935" swAng="892013"/>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CED3-9884-451A-BFC9-3B81F05A0C66}">
      <dsp:nvSpPr>
        <dsp:cNvPr id="0" name=""/>
        <dsp:cNvSpPr/>
      </dsp:nvSpPr>
      <dsp:spPr>
        <a:xfrm>
          <a:off x="27330" y="0"/>
          <a:ext cx="4585348" cy="892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a:latin typeface="Times New Roman" panose="02020603050405020304" pitchFamily="18" charset="0"/>
              <a:cs typeface="Times New Roman" panose="02020603050405020304" pitchFamily="18" charset="0"/>
            </a:rPr>
            <a:t>Section- 73</a:t>
          </a:r>
          <a:endParaRPr lang="en-IN" sz="3100" kern="1200" dirty="0">
            <a:latin typeface="Times New Roman" panose="02020603050405020304" pitchFamily="18" charset="0"/>
            <a:cs typeface="Times New Roman" panose="02020603050405020304" pitchFamily="18" charset="0"/>
          </a:endParaRPr>
        </a:p>
      </dsp:txBody>
      <dsp:txXfrm>
        <a:off x="27330" y="0"/>
        <a:ext cx="4585348" cy="892800"/>
      </dsp:txXfrm>
    </dsp:sp>
    <dsp:sp modelId="{1E466A6E-F6C9-4D7B-8D54-73AF4007D024}">
      <dsp:nvSpPr>
        <dsp:cNvPr id="0" name=""/>
        <dsp:cNvSpPr/>
      </dsp:nvSpPr>
      <dsp:spPr>
        <a:xfrm>
          <a:off x="47" y="905275"/>
          <a:ext cx="4585348" cy="42547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GB" sz="3600" kern="1200" dirty="0"/>
            <a:t>For reasons other </a:t>
          </a:r>
          <a:r>
            <a:rPr lang="en-GB" sz="3600" u="none" kern="1200" dirty="0"/>
            <a:t>than-</a:t>
          </a:r>
          <a:endParaRPr lang="en-IN" sz="3600" u="none" kern="1200" dirty="0"/>
        </a:p>
        <a:p>
          <a:pPr marL="571500" lvl="2" indent="-285750" algn="l" defTabSz="1600200">
            <a:lnSpc>
              <a:spcPct val="90000"/>
            </a:lnSpc>
            <a:spcBef>
              <a:spcPct val="0"/>
            </a:spcBef>
            <a:spcAft>
              <a:spcPct val="15000"/>
            </a:spcAft>
            <a:buChar char="•"/>
          </a:pPr>
          <a:r>
            <a:rPr lang="en-GB" sz="3600" u="none" kern="1200" dirty="0"/>
            <a:t>Fraud</a:t>
          </a:r>
          <a:endParaRPr lang="en-IN" sz="3600" u="none" kern="1200" dirty="0"/>
        </a:p>
        <a:p>
          <a:pPr marL="571500" lvl="2" indent="-285750" algn="l" defTabSz="1600200">
            <a:lnSpc>
              <a:spcPct val="90000"/>
            </a:lnSpc>
            <a:spcBef>
              <a:spcPct val="0"/>
            </a:spcBef>
            <a:spcAft>
              <a:spcPct val="15000"/>
            </a:spcAft>
            <a:buChar char="•"/>
          </a:pPr>
          <a:r>
            <a:rPr lang="en-GB" sz="3600" u="none" kern="1200" dirty="0"/>
            <a:t>Any wilful misstatement</a:t>
          </a:r>
          <a:endParaRPr lang="en-IN" sz="3600" u="none" kern="1200" dirty="0"/>
        </a:p>
        <a:p>
          <a:pPr marL="571500" lvl="2" indent="-285750" algn="l" defTabSz="1600200">
            <a:lnSpc>
              <a:spcPct val="90000"/>
            </a:lnSpc>
            <a:spcBef>
              <a:spcPct val="0"/>
            </a:spcBef>
            <a:spcAft>
              <a:spcPct val="15000"/>
            </a:spcAft>
            <a:buChar char="•"/>
          </a:pPr>
          <a:r>
            <a:rPr lang="en-GB" sz="3600" u="none" kern="1200" dirty="0"/>
            <a:t>Suppression of facts to evade tax</a:t>
          </a:r>
          <a:endParaRPr lang="en-IN" sz="3600" u="none" kern="1200" dirty="0"/>
        </a:p>
      </dsp:txBody>
      <dsp:txXfrm>
        <a:off x="47" y="905275"/>
        <a:ext cx="4585348" cy="4254750"/>
      </dsp:txXfrm>
    </dsp:sp>
    <dsp:sp modelId="{14F056E9-B2E8-4825-BF3E-96812CCFE2B8}">
      <dsp:nvSpPr>
        <dsp:cNvPr id="0" name=""/>
        <dsp:cNvSpPr/>
      </dsp:nvSpPr>
      <dsp:spPr>
        <a:xfrm>
          <a:off x="5227344" y="0"/>
          <a:ext cx="4585348" cy="8928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GB" sz="3100" kern="1200">
              <a:latin typeface="Times New Roman" panose="02020603050405020304" pitchFamily="18" charset="0"/>
              <a:cs typeface="Times New Roman" panose="02020603050405020304" pitchFamily="18" charset="0"/>
            </a:rPr>
            <a:t>Section - 74</a:t>
          </a:r>
          <a:endParaRPr lang="en-IN" sz="3100" kern="1200" dirty="0">
            <a:latin typeface="Times New Roman" panose="02020603050405020304" pitchFamily="18" charset="0"/>
            <a:cs typeface="Times New Roman" panose="02020603050405020304" pitchFamily="18" charset="0"/>
          </a:endParaRPr>
        </a:p>
      </dsp:txBody>
      <dsp:txXfrm>
        <a:off x="5227344" y="0"/>
        <a:ext cx="4585348" cy="892800"/>
      </dsp:txXfrm>
    </dsp:sp>
    <dsp:sp modelId="{CF7CBEFF-4A9E-4FF6-A799-5B0A260D6125}">
      <dsp:nvSpPr>
        <dsp:cNvPr id="0" name=""/>
        <dsp:cNvSpPr/>
      </dsp:nvSpPr>
      <dsp:spPr>
        <a:xfrm>
          <a:off x="5227344" y="905275"/>
          <a:ext cx="4585348" cy="425475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GB" sz="3100" kern="1200" dirty="0"/>
            <a:t>By reason of-</a:t>
          </a:r>
          <a:endParaRPr lang="en-IN" sz="3100" kern="1200" dirty="0"/>
        </a:p>
        <a:p>
          <a:pPr marL="571500" lvl="2" indent="-285750" algn="l" defTabSz="1377950">
            <a:lnSpc>
              <a:spcPct val="90000"/>
            </a:lnSpc>
            <a:spcBef>
              <a:spcPct val="0"/>
            </a:spcBef>
            <a:spcAft>
              <a:spcPct val="15000"/>
            </a:spcAft>
            <a:buChar char="•"/>
          </a:pPr>
          <a:r>
            <a:rPr lang="en-GB" sz="3100" kern="1200" dirty="0"/>
            <a:t>Fraud</a:t>
          </a:r>
          <a:endParaRPr lang="en-IN" sz="3100" kern="1200" dirty="0"/>
        </a:p>
        <a:p>
          <a:pPr marL="571500" lvl="2" indent="-285750" algn="l" defTabSz="1377950">
            <a:lnSpc>
              <a:spcPct val="90000"/>
            </a:lnSpc>
            <a:spcBef>
              <a:spcPct val="0"/>
            </a:spcBef>
            <a:spcAft>
              <a:spcPct val="15000"/>
            </a:spcAft>
            <a:buChar char="•"/>
          </a:pPr>
          <a:r>
            <a:rPr lang="en-GB" sz="3100" u="none" kern="1200" dirty="0"/>
            <a:t>Any wilful misstatement</a:t>
          </a:r>
          <a:endParaRPr lang="en-IN" sz="3100" u="none" kern="1200" dirty="0"/>
        </a:p>
        <a:p>
          <a:pPr marL="571500" lvl="2" indent="-285750" algn="l" defTabSz="1377950">
            <a:lnSpc>
              <a:spcPct val="90000"/>
            </a:lnSpc>
            <a:spcBef>
              <a:spcPct val="0"/>
            </a:spcBef>
            <a:spcAft>
              <a:spcPct val="15000"/>
            </a:spcAft>
            <a:buChar char="•"/>
          </a:pPr>
          <a:r>
            <a:rPr lang="en-GB" sz="3100" u="none" kern="1200" dirty="0"/>
            <a:t>Suppression of facts to evade tax</a:t>
          </a:r>
          <a:endParaRPr lang="en-IN" sz="3100" u="none" kern="1200" dirty="0"/>
        </a:p>
        <a:p>
          <a:pPr marL="571500" lvl="2" indent="-285750" algn="l" defTabSz="1377950">
            <a:lnSpc>
              <a:spcPct val="90000"/>
            </a:lnSpc>
            <a:spcBef>
              <a:spcPct val="0"/>
            </a:spcBef>
            <a:spcAft>
              <a:spcPct val="15000"/>
            </a:spcAft>
            <a:buChar char="•"/>
          </a:pPr>
          <a:endParaRPr lang="en-IN" sz="3100" kern="1200" dirty="0"/>
        </a:p>
      </dsp:txBody>
      <dsp:txXfrm>
        <a:off x="5227344" y="905275"/>
        <a:ext cx="4585348" cy="42547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79186-99C1-482D-A598-8C56ABFBF2C3}" type="datetimeFigureOut">
              <a:rPr lang="en-IN" smtClean="0"/>
              <a:pPr/>
              <a:t>04-06-2022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DC951-5A91-46C2-A9DA-7B02B14AF4C2}" type="slidenum">
              <a:rPr lang="en-IN" smtClean="0"/>
              <a:pPr/>
              <a:t>‹#›</a:t>
            </a:fld>
            <a:endParaRPr lang="en-IN"/>
          </a:p>
        </p:txBody>
      </p:sp>
    </p:spTree>
    <p:extLst>
      <p:ext uri="{BB962C8B-B14F-4D97-AF65-F5344CB8AC3E}">
        <p14:creationId xmlns:p14="http://schemas.microsoft.com/office/powerpoint/2010/main" val="4947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19F377-E7E8-48F9-AF91-6CFF2E79FF90}" type="slidenum">
              <a:rPr lang="en-IN" smtClean="0"/>
              <a:pPr/>
              <a:t>18</a:t>
            </a:fld>
            <a:endParaRPr lang="en-IN"/>
          </a:p>
        </p:txBody>
      </p:sp>
    </p:spTree>
    <p:extLst>
      <p:ext uri="{BB962C8B-B14F-4D97-AF65-F5344CB8AC3E}">
        <p14:creationId xmlns:p14="http://schemas.microsoft.com/office/powerpoint/2010/main" val="11928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19F377-E7E8-48F9-AF91-6CFF2E79FF90}" type="slidenum">
              <a:rPr lang="en-IN" smtClean="0"/>
              <a:pPr/>
              <a:t>19</a:t>
            </a:fld>
            <a:endParaRPr lang="en-IN"/>
          </a:p>
        </p:txBody>
      </p:sp>
    </p:spTree>
    <p:extLst>
      <p:ext uri="{BB962C8B-B14F-4D97-AF65-F5344CB8AC3E}">
        <p14:creationId xmlns:p14="http://schemas.microsoft.com/office/powerpoint/2010/main" val="226603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19F377-E7E8-48F9-AF91-6CFF2E79FF90}" type="slidenum">
              <a:rPr lang="en-IN" smtClean="0"/>
              <a:pPr/>
              <a:t>20</a:t>
            </a:fld>
            <a:endParaRPr lang="en-IN"/>
          </a:p>
        </p:txBody>
      </p:sp>
    </p:spTree>
    <p:extLst>
      <p:ext uri="{BB962C8B-B14F-4D97-AF65-F5344CB8AC3E}">
        <p14:creationId xmlns:p14="http://schemas.microsoft.com/office/powerpoint/2010/main" val="179313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621F-444C-4652-B788-89B9B75738E9}" type="slidenum">
              <a:rPr lang="en-IN" smtClean="0"/>
              <a:pPr/>
              <a:t>42</a:t>
            </a:fld>
            <a:endParaRPr lang="en-IN"/>
          </a:p>
        </p:txBody>
      </p:sp>
    </p:spTree>
    <p:extLst>
      <p:ext uri="{BB962C8B-B14F-4D97-AF65-F5344CB8AC3E}">
        <p14:creationId xmlns:p14="http://schemas.microsoft.com/office/powerpoint/2010/main" val="318102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0621F-444C-4652-B788-89B9B75738E9}" type="slidenum">
              <a:rPr lang="en-IN" smtClean="0"/>
              <a:pPr/>
              <a:t>71</a:t>
            </a:fld>
            <a:endParaRPr lang="en-IN"/>
          </a:p>
        </p:txBody>
      </p:sp>
    </p:spTree>
    <p:extLst>
      <p:ext uri="{BB962C8B-B14F-4D97-AF65-F5344CB8AC3E}">
        <p14:creationId xmlns:p14="http://schemas.microsoft.com/office/powerpoint/2010/main" val="129545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D1BCF9-9CEF-4055-9495-743465EF1C20}" type="slidenum">
              <a:rPr lang="en-IN" smtClean="0"/>
              <a:t>88</a:t>
            </a:fld>
            <a:endParaRPr lang="en-IN"/>
          </a:p>
        </p:txBody>
      </p:sp>
    </p:spTree>
    <p:extLst>
      <p:ext uri="{BB962C8B-B14F-4D97-AF65-F5344CB8AC3E}">
        <p14:creationId xmlns:p14="http://schemas.microsoft.com/office/powerpoint/2010/main" val="336838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79B30E-A9BA-41B6-AD31-36725EE4F911}" type="slidenum">
              <a:rPr lang="en-IN" smtClean="0"/>
              <a:t>120</a:t>
            </a:fld>
            <a:endParaRPr lang="en-IN"/>
          </a:p>
        </p:txBody>
      </p:sp>
    </p:spTree>
    <p:extLst>
      <p:ext uri="{BB962C8B-B14F-4D97-AF65-F5344CB8AC3E}">
        <p14:creationId xmlns:p14="http://schemas.microsoft.com/office/powerpoint/2010/main" val="390169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DF63C-FFA5-45D3-A5FE-782A68D4838B}" type="slidenum">
              <a:rPr lang="en-US" smtClean="0"/>
              <a:pPr/>
              <a:t>159</a:t>
            </a:fld>
            <a:endParaRPr lang="en-US"/>
          </a:p>
        </p:txBody>
      </p:sp>
    </p:spTree>
    <p:extLst>
      <p:ext uri="{BB962C8B-B14F-4D97-AF65-F5344CB8AC3E}">
        <p14:creationId xmlns:p14="http://schemas.microsoft.com/office/powerpoint/2010/main" val="113741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9B0F02-51C8-421D-99F1-A540B7B1AB58}" type="slidenum">
              <a:rPr lang="en-US" smtClean="0"/>
              <a:pPr/>
              <a:t>206</a:t>
            </a:fld>
            <a:endParaRPr lang="en-US"/>
          </a:p>
        </p:txBody>
      </p:sp>
    </p:spTree>
    <p:extLst>
      <p:ext uri="{BB962C8B-B14F-4D97-AF65-F5344CB8AC3E}">
        <p14:creationId xmlns:p14="http://schemas.microsoft.com/office/powerpoint/2010/main" val="64876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DC3F-83AA-4AE8-9D92-AD9F95BEC2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987C75E-1F69-4678-AB58-4DE474340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66685D-DAE1-40BF-8584-A8D1F8671DBA}"/>
              </a:ext>
            </a:extLst>
          </p:cNvPr>
          <p:cNvSpPr>
            <a:spLocks noGrp="1"/>
          </p:cNvSpPr>
          <p:nvPr>
            <p:ph type="dt" sz="half" idx="10"/>
          </p:nvPr>
        </p:nvSpPr>
        <p:spPr/>
        <p:txBody>
          <a:bodyPr/>
          <a:lstStyle/>
          <a:p>
            <a:fld id="{88FF00DE-7B4E-47EA-A1C7-CFECE11C8D04}" type="datetime1">
              <a:rPr lang="en-IN" smtClean="0"/>
              <a:pPr/>
              <a:t>04-06-2022</a:t>
            </a:fld>
            <a:endParaRPr lang="en-IN"/>
          </a:p>
        </p:txBody>
      </p:sp>
      <p:sp>
        <p:nvSpPr>
          <p:cNvPr id="5" name="Footer Placeholder 4">
            <a:extLst>
              <a:ext uri="{FF2B5EF4-FFF2-40B4-BE49-F238E27FC236}">
                <a16:creationId xmlns:a16="http://schemas.microsoft.com/office/drawing/2014/main" id="{23D8BA72-72D8-4168-90C4-1F88373FE696}"/>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8EC76B6B-86C5-4E49-A152-669954A16F02}"/>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387306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2D9C-9213-4BB6-9928-DA837DE3760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712E139-363B-46EA-8D35-68D84FC81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A145B5-D772-45C9-909F-152A809C1B74}"/>
              </a:ext>
            </a:extLst>
          </p:cNvPr>
          <p:cNvSpPr>
            <a:spLocks noGrp="1"/>
          </p:cNvSpPr>
          <p:nvPr>
            <p:ph type="dt" sz="half" idx="10"/>
          </p:nvPr>
        </p:nvSpPr>
        <p:spPr/>
        <p:txBody>
          <a:bodyPr/>
          <a:lstStyle/>
          <a:p>
            <a:fld id="{51F1BD6E-86E7-4EA3-9625-5474CE53E022}" type="datetime1">
              <a:rPr lang="en-IN" smtClean="0"/>
              <a:pPr/>
              <a:t>04-06-2022</a:t>
            </a:fld>
            <a:endParaRPr lang="en-IN"/>
          </a:p>
        </p:txBody>
      </p:sp>
      <p:sp>
        <p:nvSpPr>
          <p:cNvPr id="5" name="Footer Placeholder 4">
            <a:extLst>
              <a:ext uri="{FF2B5EF4-FFF2-40B4-BE49-F238E27FC236}">
                <a16:creationId xmlns:a16="http://schemas.microsoft.com/office/drawing/2014/main" id="{4F3EA62E-862B-4564-8D57-E61224BD7BA6}"/>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6A1B8F7D-E2EF-426D-A70D-952FDD47CC62}"/>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246100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10C77-519D-4F24-94F3-804A5E9351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F43A91-A7FB-44E0-A07C-7A8E1F9E9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7699A8-DFF0-4133-900C-4B7A20FB3340}"/>
              </a:ext>
            </a:extLst>
          </p:cNvPr>
          <p:cNvSpPr>
            <a:spLocks noGrp="1"/>
          </p:cNvSpPr>
          <p:nvPr>
            <p:ph type="dt" sz="half" idx="10"/>
          </p:nvPr>
        </p:nvSpPr>
        <p:spPr/>
        <p:txBody>
          <a:bodyPr/>
          <a:lstStyle/>
          <a:p>
            <a:fld id="{288FB430-38BA-45B7-982B-1D5610C090A1}" type="datetime1">
              <a:rPr lang="en-IN" smtClean="0"/>
              <a:pPr/>
              <a:t>04-06-2022</a:t>
            </a:fld>
            <a:endParaRPr lang="en-IN"/>
          </a:p>
        </p:txBody>
      </p:sp>
      <p:sp>
        <p:nvSpPr>
          <p:cNvPr id="5" name="Footer Placeholder 4">
            <a:extLst>
              <a:ext uri="{FF2B5EF4-FFF2-40B4-BE49-F238E27FC236}">
                <a16:creationId xmlns:a16="http://schemas.microsoft.com/office/drawing/2014/main" id="{DA8CF775-0F26-4115-ADCE-A5A1729709AE}"/>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ABB57168-A301-4B9D-AE1B-4B7DA8702E35}"/>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280908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C07F-4C7B-445C-A66C-9A96EB9D1A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A300A1-9ABB-47F7-AC41-D8C31C4A95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D32E7E-4E6E-465E-85B6-071DC82409E7}"/>
              </a:ext>
            </a:extLst>
          </p:cNvPr>
          <p:cNvSpPr>
            <a:spLocks noGrp="1"/>
          </p:cNvSpPr>
          <p:nvPr>
            <p:ph type="dt" sz="half" idx="10"/>
          </p:nvPr>
        </p:nvSpPr>
        <p:spPr/>
        <p:txBody>
          <a:bodyPr/>
          <a:lstStyle/>
          <a:p>
            <a:fld id="{B5086314-E286-41D2-8789-2F126E8D5C24}" type="datetime1">
              <a:rPr lang="en-IN" smtClean="0"/>
              <a:pPr/>
              <a:t>04-06-2022</a:t>
            </a:fld>
            <a:endParaRPr lang="en-IN"/>
          </a:p>
        </p:txBody>
      </p:sp>
      <p:sp>
        <p:nvSpPr>
          <p:cNvPr id="5" name="Footer Placeholder 4">
            <a:extLst>
              <a:ext uri="{FF2B5EF4-FFF2-40B4-BE49-F238E27FC236}">
                <a16:creationId xmlns:a16="http://schemas.microsoft.com/office/drawing/2014/main" id="{D8D59950-4D1A-481C-A028-9846B3898089}"/>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1687E774-7E38-44D8-85DD-B3C2DB2CBBC9}"/>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7436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02BA-57B1-4195-B715-7330336CB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D038250-E1C3-4AF6-B676-326533414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04874-5C53-46BB-92B2-050C8073D676}"/>
              </a:ext>
            </a:extLst>
          </p:cNvPr>
          <p:cNvSpPr>
            <a:spLocks noGrp="1"/>
          </p:cNvSpPr>
          <p:nvPr>
            <p:ph type="dt" sz="half" idx="10"/>
          </p:nvPr>
        </p:nvSpPr>
        <p:spPr/>
        <p:txBody>
          <a:bodyPr/>
          <a:lstStyle/>
          <a:p>
            <a:fld id="{C47CD077-0EB2-4C0D-AFB3-A2D05AE43511}" type="datetime1">
              <a:rPr lang="en-IN" smtClean="0"/>
              <a:pPr/>
              <a:t>04-06-2022</a:t>
            </a:fld>
            <a:endParaRPr lang="en-IN"/>
          </a:p>
        </p:txBody>
      </p:sp>
      <p:sp>
        <p:nvSpPr>
          <p:cNvPr id="5" name="Footer Placeholder 4">
            <a:extLst>
              <a:ext uri="{FF2B5EF4-FFF2-40B4-BE49-F238E27FC236}">
                <a16:creationId xmlns:a16="http://schemas.microsoft.com/office/drawing/2014/main" id="{70BB2874-E10D-4376-A0A3-A0F95B41E9DE}"/>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C12FFB73-8DFE-473A-B7F0-7854A2F3CF15}"/>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330336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C173-54FC-466C-A17B-320741EAA10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5573CE-FF0A-431C-B4E1-B848513A3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A8C7372-A094-4035-A0EA-566CF958A9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6B00ADF-BE19-4B3B-A613-BC668B70B957}"/>
              </a:ext>
            </a:extLst>
          </p:cNvPr>
          <p:cNvSpPr>
            <a:spLocks noGrp="1"/>
          </p:cNvSpPr>
          <p:nvPr>
            <p:ph type="dt" sz="half" idx="10"/>
          </p:nvPr>
        </p:nvSpPr>
        <p:spPr/>
        <p:txBody>
          <a:bodyPr/>
          <a:lstStyle/>
          <a:p>
            <a:fld id="{9C432682-6CC6-42AF-9062-0A37EDF7D5AC}" type="datetime1">
              <a:rPr lang="en-IN" smtClean="0"/>
              <a:pPr/>
              <a:t>04-06-2022</a:t>
            </a:fld>
            <a:endParaRPr lang="en-IN"/>
          </a:p>
        </p:txBody>
      </p:sp>
      <p:sp>
        <p:nvSpPr>
          <p:cNvPr id="6" name="Footer Placeholder 5">
            <a:extLst>
              <a:ext uri="{FF2B5EF4-FFF2-40B4-BE49-F238E27FC236}">
                <a16:creationId xmlns:a16="http://schemas.microsoft.com/office/drawing/2014/main" id="{913766F9-BE71-4443-A423-5724F1E19E4A}"/>
              </a:ext>
            </a:extLst>
          </p:cNvPr>
          <p:cNvSpPr>
            <a:spLocks noGrp="1"/>
          </p:cNvSpPr>
          <p:nvPr>
            <p:ph type="ftr" sz="quarter" idx="11"/>
          </p:nvPr>
        </p:nvSpPr>
        <p:spPr/>
        <p:txBody>
          <a:bodyPr/>
          <a:lstStyle/>
          <a:p>
            <a:r>
              <a:rPr lang="en-IN"/>
              <a:t>CA AANCHAL KAPOOR 9988692699</a:t>
            </a:r>
          </a:p>
        </p:txBody>
      </p:sp>
      <p:sp>
        <p:nvSpPr>
          <p:cNvPr id="7" name="Slide Number Placeholder 6">
            <a:extLst>
              <a:ext uri="{FF2B5EF4-FFF2-40B4-BE49-F238E27FC236}">
                <a16:creationId xmlns:a16="http://schemas.microsoft.com/office/drawing/2014/main" id="{8EE8F708-FCB2-4CD1-A085-B25B4438609A}"/>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318203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450-93DB-4EC1-9C53-7740288D48B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9BBD3E5-CEE1-4C27-A422-E4C0AA4FA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A65B9-6668-4785-BD19-9BBB6FF1CF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AC0520F-9EEA-44E5-9A26-8A3F7A677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BF562-6D03-4FEF-8F13-4B87DDADF2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328EB6E-9EE9-4033-A1A2-040F849F34F8}"/>
              </a:ext>
            </a:extLst>
          </p:cNvPr>
          <p:cNvSpPr>
            <a:spLocks noGrp="1"/>
          </p:cNvSpPr>
          <p:nvPr>
            <p:ph type="dt" sz="half" idx="10"/>
          </p:nvPr>
        </p:nvSpPr>
        <p:spPr/>
        <p:txBody>
          <a:bodyPr/>
          <a:lstStyle/>
          <a:p>
            <a:fld id="{48614A7E-0A92-4695-A26F-E32C59293BCF}" type="datetime1">
              <a:rPr lang="en-IN" smtClean="0"/>
              <a:pPr/>
              <a:t>04-06-2022</a:t>
            </a:fld>
            <a:endParaRPr lang="en-IN"/>
          </a:p>
        </p:txBody>
      </p:sp>
      <p:sp>
        <p:nvSpPr>
          <p:cNvPr id="8" name="Footer Placeholder 7">
            <a:extLst>
              <a:ext uri="{FF2B5EF4-FFF2-40B4-BE49-F238E27FC236}">
                <a16:creationId xmlns:a16="http://schemas.microsoft.com/office/drawing/2014/main" id="{7F3BFFB7-FFEF-4D46-A929-23B64AE1BD05}"/>
              </a:ext>
            </a:extLst>
          </p:cNvPr>
          <p:cNvSpPr>
            <a:spLocks noGrp="1"/>
          </p:cNvSpPr>
          <p:nvPr>
            <p:ph type="ftr" sz="quarter" idx="11"/>
          </p:nvPr>
        </p:nvSpPr>
        <p:spPr/>
        <p:txBody>
          <a:bodyPr/>
          <a:lstStyle/>
          <a:p>
            <a:r>
              <a:rPr lang="en-IN"/>
              <a:t>CA AANCHAL KAPOOR 9988692699</a:t>
            </a:r>
          </a:p>
        </p:txBody>
      </p:sp>
      <p:sp>
        <p:nvSpPr>
          <p:cNvPr id="9" name="Slide Number Placeholder 8">
            <a:extLst>
              <a:ext uri="{FF2B5EF4-FFF2-40B4-BE49-F238E27FC236}">
                <a16:creationId xmlns:a16="http://schemas.microsoft.com/office/drawing/2014/main" id="{AE29B2E3-BC45-49C7-9199-B29306D222B3}"/>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411386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9CF2-EFBF-4B35-9B9A-FA544542CFF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E001387-37DC-4AFA-A085-6E2100170737}"/>
              </a:ext>
            </a:extLst>
          </p:cNvPr>
          <p:cNvSpPr>
            <a:spLocks noGrp="1"/>
          </p:cNvSpPr>
          <p:nvPr>
            <p:ph type="dt" sz="half" idx="10"/>
          </p:nvPr>
        </p:nvSpPr>
        <p:spPr/>
        <p:txBody>
          <a:bodyPr/>
          <a:lstStyle/>
          <a:p>
            <a:fld id="{162D0891-5397-4148-814E-62EC9058E8FD}" type="datetime1">
              <a:rPr lang="en-IN" smtClean="0"/>
              <a:pPr/>
              <a:t>04-06-2022</a:t>
            </a:fld>
            <a:endParaRPr lang="en-IN"/>
          </a:p>
        </p:txBody>
      </p:sp>
      <p:sp>
        <p:nvSpPr>
          <p:cNvPr id="4" name="Footer Placeholder 3">
            <a:extLst>
              <a:ext uri="{FF2B5EF4-FFF2-40B4-BE49-F238E27FC236}">
                <a16:creationId xmlns:a16="http://schemas.microsoft.com/office/drawing/2014/main" id="{0866AC35-75CA-401A-9753-B09F60066E78}"/>
              </a:ext>
            </a:extLst>
          </p:cNvPr>
          <p:cNvSpPr>
            <a:spLocks noGrp="1"/>
          </p:cNvSpPr>
          <p:nvPr>
            <p:ph type="ftr" sz="quarter" idx="11"/>
          </p:nvPr>
        </p:nvSpPr>
        <p:spPr/>
        <p:txBody>
          <a:bodyPr/>
          <a:lstStyle/>
          <a:p>
            <a:r>
              <a:rPr lang="en-IN"/>
              <a:t>CA AANCHAL KAPOOR 9988692699</a:t>
            </a:r>
          </a:p>
        </p:txBody>
      </p:sp>
      <p:sp>
        <p:nvSpPr>
          <p:cNvPr id="5" name="Slide Number Placeholder 4">
            <a:extLst>
              <a:ext uri="{FF2B5EF4-FFF2-40B4-BE49-F238E27FC236}">
                <a16:creationId xmlns:a16="http://schemas.microsoft.com/office/drawing/2014/main" id="{F1A6F050-6161-4A58-90CC-A8E2DB803322}"/>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57731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852E5-3076-4686-B1CD-F4CAEDAFD6EC}"/>
              </a:ext>
            </a:extLst>
          </p:cNvPr>
          <p:cNvSpPr>
            <a:spLocks noGrp="1"/>
          </p:cNvSpPr>
          <p:nvPr>
            <p:ph type="dt" sz="half" idx="10"/>
          </p:nvPr>
        </p:nvSpPr>
        <p:spPr/>
        <p:txBody>
          <a:bodyPr/>
          <a:lstStyle/>
          <a:p>
            <a:fld id="{D3A181F0-0FCE-4827-A6F2-F692FE674D91}" type="datetime1">
              <a:rPr lang="en-IN" smtClean="0"/>
              <a:pPr/>
              <a:t>04-06-2022</a:t>
            </a:fld>
            <a:endParaRPr lang="en-IN"/>
          </a:p>
        </p:txBody>
      </p:sp>
      <p:sp>
        <p:nvSpPr>
          <p:cNvPr id="3" name="Footer Placeholder 2">
            <a:extLst>
              <a:ext uri="{FF2B5EF4-FFF2-40B4-BE49-F238E27FC236}">
                <a16:creationId xmlns:a16="http://schemas.microsoft.com/office/drawing/2014/main" id="{AF0DF18A-BE9F-4D3D-8E74-7C347015275D}"/>
              </a:ext>
            </a:extLst>
          </p:cNvPr>
          <p:cNvSpPr>
            <a:spLocks noGrp="1"/>
          </p:cNvSpPr>
          <p:nvPr>
            <p:ph type="ftr" sz="quarter" idx="11"/>
          </p:nvPr>
        </p:nvSpPr>
        <p:spPr/>
        <p:txBody>
          <a:bodyPr/>
          <a:lstStyle/>
          <a:p>
            <a:r>
              <a:rPr lang="en-IN"/>
              <a:t>CA AANCHAL KAPOOR 9988692699</a:t>
            </a:r>
          </a:p>
        </p:txBody>
      </p:sp>
      <p:sp>
        <p:nvSpPr>
          <p:cNvPr id="4" name="Slide Number Placeholder 3">
            <a:extLst>
              <a:ext uri="{FF2B5EF4-FFF2-40B4-BE49-F238E27FC236}">
                <a16:creationId xmlns:a16="http://schemas.microsoft.com/office/drawing/2014/main" id="{8EB7EE1C-F8DA-4A74-8177-1BE04FA0B958}"/>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254352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9F88-5FEF-4692-88D4-EE6B0BDCE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7555302-30FE-46D3-8D16-704731263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52928B3-9ED1-4933-89A0-FB53A151F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623DD-6AEC-4A91-B7F5-CCADF85BC231}"/>
              </a:ext>
            </a:extLst>
          </p:cNvPr>
          <p:cNvSpPr>
            <a:spLocks noGrp="1"/>
          </p:cNvSpPr>
          <p:nvPr>
            <p:ph type="dt" sz="half" idx="10"/>
          </p:nvPr>
        </p:nvSpPr>
        <p:spPr/>
        <p:txBody>
          <a:bodyPr/>
          <a:lstStyle/>
          <a:p>
            <a:fld id="{CE4E5F9F-CB87-457F-96B2-7BE686CF9963}" type="datetime1">
              <a:rPr lang="en-IN" smtClean="0"/>
              <a:pPr/>
              <a:t>04-06-2022</a:t>
            </a:fld>
            <a:endParaRPr lang="en-IN"/>
          </a:p>
        </p:txBody>
      </p:sp>
      <p:sp>
        <p:nvSpPr>
          <p:cNvPr id="6" name="Footer Placeholder 5">
            <a:extLst>
              <a:ext uri="{FF2B5EF4-FFF2-40B4-BE49-F238E27FC236}">
                <a16:creationId xmlns:a16="http://schemas.microsoft.com/office/drawing/2014/main" id="{5BD6E448-217C-490C-9FA1-DD91D755C8F0}"/>
              </a:ext>
            </a:extLst>
          </p:cNvPr>
          <p:cNvSpPr>
            <a:spLocks noGrp="1"/>
          </p:cNvSpPr>
          <p:nvPr>
            <p:ph type="ftr" sz="quarter" idx="11"/>
          </p:nvPr>
        </p:nvSpPr>
        <p:spPr/>
        <p:txBody>
          <a:bodyPr/>
          <a:lstStyle/>
          <a:p>
            <a:r>
              <a:rPr lang="en-IN"/>
              <a:t>CA AANCHAL KAPOOR 9988692699</a:t>
            </a:r>
          </a:p>
        </p:txBody>
      </p:sp>
      <p:sp>
        <p:nvSpPr>
          <p:cNvPr id="7" name="Slide Number Placeholder 6">
            <a:extLst>
              <a:ext uri="{FF2B5EF4-FFF2-40B4-BE49-F238E27FC236}">
                <a16:creationId xmlns:a16="http://schemas.microsoft.com/office/drawing/2014/main" id="{29641CDE-221F-4394-A6C2-3A2672A21AC9}"/>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374272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04EF-3098-449E-AA65-3D430B0C5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EFB7EF6-F159-4434-8B89-F894B25F7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C7B894D-72CD-446A-B795-55D1B8132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A01E0-BF88-4C22-A0F7-AEA58CBE4386}"/>
              </a:ext>
            </a:extLst>
          </p:cNvPr>
          <p:cNvSpPr>
            <a:spLocks noGrp="1"/>
          </p:cNvSpPr>
          <p:nvPr>
            <p:ph type="dt" sz="half" idx="10"/>
          </p:nvPr>
        </p:nvSpPr>
        <p:spPr/>
        <p:txBody>
          <a:bodyPr/>
          <a:lstStyle/>
          <a:p>
            <a:fld id="{FEF746BD-5D19-4385-BCC8-11AA2DB7493D}" type="datetime1">
              <a:rPr lang="en-IN" smtClean="0"/>
              <a:pPr/>
              <a:t>04-06-2022</a:t>
            </a:fld>
            <a:endParaRPr lang="en-IN"/>
          </a:p>
        </p:txBody>
      </p:sp>
      <p:sp>
        <p:nvSpPr>
          <p:cNvPr id="6" name="Footer Placeholder 5">
            <a:extLst>
              <a:ext uri="{FF2B5EF4-FFF2-40B4-BE49-F238E27FC236}">
                <a16:creationId xmlns:a16="http://schemas.microsoft.com/office/drawing/2014/main" id="{92DE23A6-A4FF-42B8-A5AE-B3A9D83A8868}"/>
              </a:ext>
            </a:extLst>
          </p:cNvPr>
          <p:cNvSpPr>
            <a:spLocks noGrp="1"/>
          </p:cNvSpPr>
          <p:nvPr>
            <p:ph type="ftr" sz="quarter" idx="11"/>
          </p:nvPr>
        </p:nvSpPr>
        <p:spPr/>
        <p:txBody>
          <a:bodyPr/>
          <a:lstStyle/>
          <a:p>
            <a:r>
              <a:rPr lang="en-IN"/>
              <a:t>CA AANCHAL KAPOOR 9988692699</a:t>
            </a:r>
          </a:p>
        </p:txBody>
      </p:sp>
      <p:sp>
        <p:nvSpPr>
          <p:cNvPr id="7" name="Slide Number Placeholder 6">
            <a:extLst>
              <a:ext uri="{FF2B5EF4-FFF2-40B4-BE49-F238E27FC236}">
                <a16:creationId xmlns:a16="http://schemas.microsoft.com/office/drawing/2014/main" id="{9ECA6AFC-911C-441E-8063-56AD5F220186}"/>
              </a:ext>
            </a:extLst>
          </p:cNvPr>
          <p:cNvSpPr>
            <a:spLocks noGrp="1"/>
          </p:cNvSpPr>
          <p:nvPr>
            <p:ph type="sldNum" sz="quarter" idx="12"/>
          </p:nvPr>
        </p:nvSpPr>
        <p:spPr/>
        <p:txBody>
          <a:bodyPr/>
          <a:lstStyle/>
          <a:p>
            <a:fld id="{2C4C6DAB-D00D-4A57-9F27-CB36B1FCB0AC}" type="slidenum">
              <a:rPr lang="en-IN" smtClean="0"/>
              <a:pPr/>
              <a:t>‹#›</a:t>
            </a:fld>
            <a:endParaRPr lang="en-IN"/>
          </a:p>
        </p:txBody>
      </p:sp>
    </p:spTree>
    <p:extLst>
      <p:ext uri="{BB962C8B-B14F-4D97-AF65-F5344CB8AC3E}">
        <p14:creationId xmlns:p14="http://schemas.microsoft.com/office/powerpoint/2010/main" val="205542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EEB93-307D-4481-863B-30B5AB4BA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9DDCCE5-8610-4AE4-8481-6B896F876E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5F3BD4-E185-4B41-998D-C3414DAC4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DBDB8-657F-4173-9540-7CA1418A5455}" type="datetime1">
              <a:rPr lang="en-IN" smtClean="0"/>
              <a:pPr/>
              <a:t>04-06-2022</a:t>
            </a:fld>
            <a:endParaRPr lang="en-IN"/>
          </a:p>
        </p:txBody>
      </p:sp>
      <p:sp>
        <p:nvSpPr>
          <p:cNvPr id="5" name="Footer Placeholder 4">
            <a:extLst>
              <a:ext uri="{FF2B5EF4-FFF2-40B4-BE49-F238E27FC236}">
                <a16:creationId xmlns:a16="http://schemas.microsoft.com/office/drawing/2014/main" id="{3BD2589C-7DC5-4CE9-AFE4-A32631F29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CA AANCHAL KAPOOR 9988692699</a:t>
            </a:r>
          </a:p>
        </p:txBody>
      </p:sp>
      <p:sp>
        <p:nvSpPr>
          <p:cNvPr id="6" name="Slide Number Placeholder 5">
            <a:extLst>
              <a:ext uri="{FF2B5EF4-FFF2-40B4-BE49-F238E27FC236}">
                <a16:creationId xmlns:a16="http://schemas.microsoft.com/office/drawing/2014/main" id="{B6E52A56-04AC-4E29-B27F-0BC69D297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C6DAB-D00D-4A57-9F27-CB36B1FCB0AC}" type="slidenum">
              <a:rPr lang="en-IN" smtClean="0"/>
              <a:pPr/>
              <a:t>‹#›</a:t>
            </a:fld>
            <a:endParaRPr lang="en-IN"/>
          </a:p>
        </p:txBody>
      </p:sp>
    </p:spTree>
    <p:extLst>
      <p:ext uri="{BB962C8B-B14F-4D97-AF65-F5344CB8AC3E}">
        <p14:creationId xmlns:p14="http://schemas.microsoft.com/office/powerpoint/2010/main" val="76358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taxmanagementindia.com/visitor/detail_case_laws.asp?ID=421532&amp;Search_text=Case%20Laws%20Search"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hyperlink" Target="https://www.taxmanagementindia.com/visitor/detail_case_laws.asp?ID=259683" TargetMode="External"/><Relationship Id="rId2" Type="http://schemas.openxmlformats.org/officeDocument/2006/relationships/hyperlink" Target="https://www.taxmanagementindia.com/visitor/detail_case_laws.asp?ID=6471"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www.taxmanagementindia.com/visitor/detail_case_laws.asp?ID=382775" TargetMode="External"/><Relationship Id="rId2" Type="http://schemas.openxmlformats.org/officeDocument/2006/relationships/hyperlink" Target="https://www.taxmanagementindia.com/visitor/detail_case_laws.asp?ID=400285" TargetMode="External"/><Relationship Id="rId1" Type="http://schemas.openxmlformats.org/officeDocument/2006/relationships/slideLayout" Target="../slideLayouts/slideLayout2.xml"/><Relationship Id="rId4" Type="http://schemas.openxmlformats.org/officeDocument/2006/relationships/hyperlink" Target="https://www.taxmanagementindia.com/visitor/detail_act.asp?ID=24022"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taxmanagementindia.com/visitor/detail_act.asp?ID=24026" TargetMode="External"/><Relationship Id="rId2" Type="http://schemas.openxmlformats.org/officeDocument/2006/relationships/hyperlink" Target="https://www.taxmanagementindia.com/visitor/detail_case_laws.asp?ID=363281" TargetMode="External"/><Relationship Id="rId1" Type="http://schemas.openxmlformats.org/officeDocument/2006/relationships/slideLayout" Target="../slideLayouts/slideLayout2.xml"/><Relationship Id="rId6" Type="http://schemas.openxmlformats.org/officeDocument/2006/relationships/hyperlink" Target="https://www.taxmanagementindia.com/visitor/detail_act.asp?ID=9265" TargetMode="External"/><Relationship Id="rId5" Type="http://schemas.openxmlformats.org/officeDocument/2006/relationships/hyperlink" Target="https://www.taxmanagementindia.com/visitor/detail_case_laws.asp?ID=376895" TargetMode="External"/><Relationship Id="rId4" Type="http://schemas.openxmlformats.org/officeDocument/2006/relationships/hyperlink" Target="https://www.taxmanagementindia.com/visitor/detail_act.asp?ID=24022"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taxmanagementindia.com/visitor/detail_act.asp?ID=9265" TargetMode="External"/><Relationship Id="rId2" Type="http://schemas.openxmlformats.org/officeDocument/2006/relationships/hyperlink" Target="https://www.taxmanagementindia.com/visitor/detail_case_laws.asp?ID=376895"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hyperlink" Target="http://taxmann.com/"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8" Type="http://schemas.openxmlformats.org/officeDocument/2006/relationships/hyperlink" Target="https://www.taxmanagementindia.com/visitor/detail_act.asp?ID=24040" TargetMode="External"/><Relationship Id="rId3" Type="http://schemas.openxmlformats.org/officeDocument/2006/relationships/hyperlink" Target="https://www.taxmanagementindia.com/visitor/detail_act.asp?ID=24014" TargetMode="External"/><Relationship Id="rId7" Type="http://schemas.openxmlformats.org/officeDocument/2006/relationships/hyperlink" Target="https://www.taxmanagementindia.com/visitor/detail_act.asp?ID=24037" TargetMode="External"/><Relationship Id="rId2" Type="http://schemas.openxmlformats.org/officeDocument/2006/relationships/hyperlink" Target="https://www.taxmanagementindia.com/visitor/detail_act.asp?ID=24057" TargetMode="External"/><Relationship Id="rId1" Type="http://schemas.openxmlformats.org/officeDocument/2006/relationships/slideLayout" Target="../slideLayouts/slideLayout1.xml"/><Relationship Id="rId6" Type="http://schemas.openxmlformats.org/officeDocument/2006/relationships/hyperlink" Target="https://www.taxmanagementindia.com/visitor/detail_act.asp?ID=24022" TargetMode="External"/><Relationship Id="rId5" Type="http://schemas.openxmlformats.org/officeDocument/2006/relationships/hyperlink" Target="https://www.taxmanagementindia.com/visitor/detail_act.asp?ID=24017" TargetMode="External"/><Relationship Id="rId4" Type="http://schemas.openxmlformats.org/officeDocument/2006/relationships/hyperlink" Target="https://www.taxmanagementindia.com/visitor/detail_act.asp?ID=24015" TargetMode="Externa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rfn79a"/><Relationship Id="rId2" Type="http://schemas.openxmlformats.org/officeDocument/2006/relationships/hyperlink" Target="#rfn79"/><Relationship Id="rId1" Type="http://schemas.openxmlformats.org/officeDocument/2006/relationships/slideLayout" Target="../slideLayouts/slideLayout1.xml"/><Relationship Id="rId5" Type="http://schemas.openxmlformats.org/officeDocument/2006/relationships/hyperlink" Target="#rfn79c"/><Relationship Id="rId4" Type="http://schemas.openxmlformats.org/officeDocument/2006/relationships/hyperlink" Target="#rfn79b"/></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hyperlink" Target="#rfn83"/><Relationship Id="rId2" Type="http://schemas.openxmlformats.org/officeDocument/2006/relationships/hyperlink" Target="#rfn82"/><Relationship Id="rId1" Type="http://schemas.openxmlformats.org/officeDocument/2006/relationships/slideLayout" Target="../slideLayouts/slideLayout1.xml"/><Relationship Id="rId4" Type="http://schemas.openxmlformats.org/officeDocument/2006/relationships/hyperlink" Target="file:///C:\Users\WIN\Desktop\penalty\fileopen.aspx" TargetMode="Externa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hyperlink" Target="https://www.gstzen.in/a/punishment-for-certain-offences-cgst-act-section-132.html" TargetMode="Externa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taxguru.in/goods-and-service-tax/hc-stays-order-denying-itc-due-gstr-2a-3b-mis-match.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taxguru.in/goods-and-service-tax/section-162c-cgst-act-2017-vires-challenged-orissa-hc.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taxmanagementindia.com/visitor/Detail_Case_Laws.asp?ID=15768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F4477A-4194-4C03-8726-2CE1C175D28A}"/>
              </a:ext>
            </a:extLst>
          </p:cNvPr>
          <p:cNvSpPr/>
          <p:nvPr/>
        </p:nvSpPr>
        <p:spPr>
          <a:xfrm>
            <a:off x="446314" y="1280160"/>
            <a:ext cx="10512418" cy="178659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800" dirty="0"/>
              <a:t>GALLOPING GST</a:t>
            </a:r>
          </a:p>
          <a:p>
            <a:pPr algn="ctr"/>
            <a:r>
              <a:rPr lang="en-US" sz="4800" dirty="0"/>
              <a:t>FROM COMPLIANCE TO LITIGATION</a:t>
            </a:r>
            <a:endParaRPr lang="en-IN" dirty="0"/>
          </a:p>
        </p:txBody>
      </p:sp>
      <p:sp>
        <p:nvSpPr>
          <p:cNvPr id="3" name="Rectangle 2">
            <a:extLst>
              <a:ext uri="{FF2B5EF4-FFF2-40B4-BE49-F238E27FC236}">
                <a16:creationId xmlns:a16="http://schemas.microsoft.com/office/drawing/2014/main" id="{A9F4477A-4194-4C03-8726-2CE1C175D28A}"/>
              </a:ext>
            </a:extLst>
          </p:cNvPr>
          <p:cNvSpPr/>
          <p:nvPr/>
        </p:nvSpPr>
        <p:spPr>
          <a:xfrm>
            <a:off x="1747409" y="3469339"/>
            <a:ext cx="9537894" cy="2309792"/>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dirty="0"/>
              <a:t>BY:</a:t>
            </a:r>
          </a:p>
          <a:p>
            <a:pPr algn="just"/>
            <a:r>
              <a:rPr lang="en-US" sz="3200" dirty="0"/>
              <a:t>CA AANCHAL KAPOOR</a:t>
            </a:r>
          </a:p>
          <a:p>
            <a:pPr algn="just"/>
            <a:r>
              <a:rPr lang="en-US" sz="3200" dirty="0"/>
              <a:t>M. NO. 9988692699,9888069269</a:t>
            </a:r>
          </a:p>
        </p:txBody>
      </p:sp>
      <p:pic>
        <p:nvPicPr>
          <p:cNvPr id="4" name="Picture 3">
            <a:extLst>
              <a:ext uri="{FF2B5EF4-FFF2-40B4-BE49-F238E27FC236}">
                <a16:creationId xmlns:a16="http://schemas.microsoft.com/office/drawing/2014/main" id="{06E6D59C-BA49-40F8-912A-B8738F6F7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1332" y="3469339"/>
            <a:ext cx="2453971" cy="2309792"/>
          </a:xfrm>
          <a:prstGeom prst="rect">
            <a:avLst/>
          </a:prstGeom>
        </p:spPr>
      </p:pic>
      <p:sp>
        <p:nvSpPr>
          <p:cNvPr id="5" name="Footer Placeholder 4">
            <a:extLst>
              <a:ext uri="{FF2B5EF4-FFF2-40B4-BE49-F238E27FC236}">
                <a16:creationId xmlns:a16="http://schemas.microsoft.com/office/drawing/2014/main" id="{AFDBE63C-AEFF-4DF4-B332-5D15399636D8}"/>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26E1A44B-CB05-4092-BC30-04EF048C7C23}"/>
              </a:ext>
            </a:extLst>
          </p:cNvPr>
          <p:cNvSpPr>
            <a:spLocks noGrp="1"/>
          </p:cNvSpPr>
          <p:nvPr>
            <p:ph type="sldNum" sz="quarter" idx="12"/>
          </p:nvPr>
        </p:nvSpPr>
        <p:spPr/>
        <p:txBody>
          <a:bodyPr/>
          <a:lstStyle/>
          <a:p>
            <a:fld id="{2C4C6DAB-D00D-4A57-9F27-CB36B1FCB0AC}" type="slidenum">
              <a:rPr lang="en-IN" smtClean="0"/>
              <a:pPr/>
              <a:t>1</a:t>
            </a:fld>
            <a:endParaRPr lang="en-IN"/>
          </a:p>
        </p:txBody>
      </p:sp>
    </p:spTree>
    <p:extLst>
      <p:ext uri="{BB962C8B-B14F-4D97-AF65-F5344CB8AC3E}">
        <p14:creationId xmlns:p14="http://schemas.microsoft.com/office/powerpoint/2010/main" val="109583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50670" y="1840477"/>
            <a:ext cx="5811134" cy="2845921"/>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3116" b="1" dirty="0">
                <a:solidFill>
                  <a:schemeClr val="tx1"/>
                </a:solidFill>
              </a:rPr>
              <a:t>GST Audit by Tax Authorities</a:t>
            </a:r>
          </a:p>
          <a:p>
            <a:pPr lvl="0" algn="ctr"/>
            <a:endParaRPr lang="en-US" sz="3116" b="1" dirty="0">
              <a:solidFill>
                <a:schemeClr val="tx1"/>
              </a:solidFill>
            </a:endParaRPr>
          </a:p>
          <a:p>
            <a:pPr lvl="0" algn="ctr"/>
            <a:r>
              <a:rPr lang="en-US" sz="3116" b="1" dirty="0">
                <a:solidFill>
                  <a:schemeClr val="tx1"/>
                </a:solidFill>
              </a:rPr>
              <a:t>Section 65 and Rule 101</a:t>
            </a:r>
          </a:p>
        </p:txBody>
      </p:sp>
    </p:spTree>
    <p:extLst>
      <p:ext uri="{BB962C8B-B14F-4D97-AF65-F5344CB8AC3E}">
        <p14:creationId xmlns:p14="http://schemas.microsoft.com/office/powerpoint/2010/main" val="14048931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E7B101-749A-4E10-BFB8-866993F5F32E}"/>
              </a:ext>
            </a:extLst>
          </p:cNvPr>
          <p:cNvSpPr/>
          <p:nvPr/>
        </p:nvSpPr>
        <p:spPr>
          <a:xfrm>
            <a:off x="3139440" y="0"/>
            <a:ext cx="565912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Fake Invoicing</a:t>
            </a:r>
            <a:endParaRPr lang="pa-IN" b="1" dirty="0"/>
          </a:p>
        </p:txBody>
      </p:sp>
      <p:sp>
        <p:nvSpPr>
          <p:cNvPr id="3" name="Rectangle: Rounded Corners 2">
            <a:extLst>
              <a:ext uri="{FF2B5EF4-FFF2-40B4-BE49-F238E27FC236}">
                <a16:creationId xmlns:a16="http://schemas.microsoft.com/office/drawing/2014/main" id="{F9C3C18A-C2DD-4624-8D17-FD4D273F50DF}"/>
              </a:ext>
            </a:extLst>
          </p:cNvPr>
          <p:cNvSpPr/>
          <p:nvPr/>
        </p:nvSpPr>
        <p:spPr>
          <a:xfrm>
            <a:off x="497840" y="701040"/>
            <a:ext cx="11196320" cy="1158240"/>
          </a:xfrm>
          <a:prstGeom prst="roundRect">
            <a:avLst/>
          </a:prstGeom>
          <a:solidFill>
            <a:srgbClr val="FDF3E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1.    </a:t>
            </a:r>
            <a:r>
              <a:rPr lang="en-US" sz="2000" dirty="0">
                <a:solidFill>
                  <a:schemeClr val="accent2">
                    <a:lumMod val="75000"/>
                  </a:schemeClr>
                </a:solidFill>
              </a:rPr>
              <a:t>No definition of Fake Invoicing is given in GST Law.</a:t>
            </a:r>
          </a:p>
          <a:p>
            <a:pPr algn="just"/>
            <a:r>
              <a:rPr lang="en-US" sz="2000" dirty="0">
                <a:solidFill>
                  <a:schemeClr val="accent2">
                    <a:lumMod val="75000"/>
                  </a:schemeClr>
                </a:solidFill>
              </a:rPr>
              <a:t>        It is an Economic Offence </a:t>
            </a:r>
            <a:r>
              <a:rPr lang="en-US" sz="2000" dirty="0">
                <a:solidFill>
                  <a:schemeClr val="tx1">
                    <a:lumMod val="75000"/>
                    <a:lumOff val="25000"/>
                  </a:schemeClr>
                </a:solidFill>
              </a:rPr>
              <a:t>. </a:t>
            </a:r>
            <a:r>
              <a:rPr lang="en-US" sz="2000" dirty="0">
                <a:solidFill>
                  <a:schemeClr val="accent2">
                    <a:lumMod val="75000"/>
                  </a:schemeClr>
                </a:solidFill>
              </a:rPr>
              <a:t>It can be </a:t>
            </a:r>
            <a:r>
              <a:rPr lang="en-US" sz="2000" b="1" dirty="0">
                <a:solidFill>
                  <a:schemeClr val="tx1"/>
                </a:solidFill>
              </a:rPr>
              <a:t>Invoice</a:t>
            </a:r>
            <a:r>
              <a:rPr lang="en-US" b="1" dirty="0">
                <a:solidFill>
                  <a:schemeClr val="tx1"/>
                </a:solidFill>
              </a:rPr>
              <a:t> </a:t>
            </a:r>
            <a:r>
              <a:rPr lang="en-US" sz="2400" b="1" dirty="0">
                <a:solidFill>
                  <a:schemeClr val="tx1"/>
                </a:solidFill>
              </a:rPr>
              <a:t>    </a:t>
            </a:r>
            <a:r>
              <a:rPr lang="en-US" sz="2000" b="1" dirty="0">
                <a:solidFill>
                  <a:schemeClr val="tx1"/>
                </a:solidFill>
              </a:rPr>
              <a:t>Supply</a:t>
            </a:r>
            <a:r>
              <a:rPr lang="en-US" sz="2400" b="1" dirty="0">
                <a:solidFill>
                  <a:schemeClr val="tx1">
                    <a:lumMod val="75000"/>
                    <a:lumOff val="25000"/>
                  </a:schemeClr>
                </a:solidFill>
              </a:rPr>
              <a:t>      ,      </a:t>
            </a:r>
            <a:r>
              <a:rPr lang="en-US" sz="2000" b="1" dirty="0">
                <a:solidFill>
                  <a:schemeClr val="tx1"/>
                </a:solidFill>
              </a:rPr>
              <a:t>Invoice but G/S       Bogus Bill</a:t>
            </a:r>
            <a:endParaRPr lang="pa-IN" sz="2000" b="1" dirty="0">
              <a:solidFill>
                <a:schemeClr val="tx1"/>
              </a:solidFill>
            </a:endParaRPr>
          </a:p>
        </p:txBody>
      </p:sp>
      <p:sp>
        <p:nvSpPr>
          <p:cNvPr id="4" name="Multiplication Sign 3">
            <a:extLst>
              <a:ext uri="{FF2B5EF4-FFF2-40B4-BE49-F238E27FC236}">
                <a16:creationId xmlns:a16="http://schemas.microsoft.com/office/drawing/2014/main" id="{A89E32B4-75AD-4020-9B62-575C1B5BF12F}"/>
              </a:ext>
            </a:extLst>
          </p:cNvPr>
          <p:cNvSpPr/>
          <p:nvPr/>
        </p:nvSpPr>
        <p:spPr>
          <a:xfrm>
            <a:off x="5548749" y="1318482"/>
            <a:ext cx="386807" cy="2619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pic>
        <p:nvPicPr>
          <p:cNvPr id="5" name="Picture 4">
            <a:extLst>
              <a:ext uri="{FF2B5EF4-FFF2-40B4-BE49-F238E27FC236}">
                <a16:creationId xmlns:a16="http://schemas.microsoft.com/office/drawing/2014/main" id="{36192636-50B4-4287-9260-D4135D483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8290" y="1344440"/>
            <a:ext cx="241287" cy="216853"/>
          </a:xfrm>
          <a:prstGeom prst="rect">
            <a:avLst/>
          </a:prstGeom>
        </p:spPr>
      </p:pic>
      <p:pic>
        <p:nvPicPr>
          <p:cNvPr id="6" name="Picture 5">
            <a:extLst>
              <a:ext uri="{FF2B5EF4-FFF2-40B4-BE49-F238E27FC236}">
                <a16:creationId xmlns:a16="http://schemas.microsoft.com/office/drawing/2014/main" id="{FFB90C56-698A-49D4-B92D-637423F712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250" y="1344440"/>
            <a:ext cx="241287" cy="216853"/>
          </a:xfrm>
          <a:prstGeom prst="rect">
            <a:avLst/>
          </a:prstGeom>
        </p:spPr>
      </p:pic>
      <p:sp>
        <p:nvSpPr>
          <p:cNvPr id="7" name="Multiplication Sign 6">
            <a:extLst>
              <a:ext uri="{FF2B5EF4-FFF2-40B4-BE49-F238E27FC236}">
                <a16:creationId xmlns:a16="http://schemas.microsoft.com/office/drawing/2014/main" id="{389AF38D-D1F4-43A2-AE70-ED04F13E9F33}"/>
              </a:ext>
            </a:extLst>
          </p:cNvPr>
          <p:cNvSpPr/>
          <p:nvPr/>
        </p:nvSpPr>
        <p:spPr>
          <a:xfrm>
            <a:off x="9143272" y="1318482"/>
            <a:ext cx="386807" cy="2619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sp>
        <p:nvSpPr>
          <p:cNvPr id="8" name="Rectangle: Rounded Corners 7">
            <a:extLst>
              <a:ext uri="{FF2B5EF4-FFF2-40B4-BE49-F238E27FC236}">
                <a16:creationId xmlns:a16="http://schemas.microsoft.com/office/drawing/2014/main" id="{C6817DFF-147F-4D31-A670-B7AE675EA766}"/>
              </a:ext>
            </a:extLst>
          </p:cNvPr>
          <p:cNvSpPr/>
          <p:nvPr/>
        </p:nvSpPr>
        <p:spPr>
          <a:xfrm>
            <a:off x="497840" y="2078251"/>
            <a:ext cx="11196320" cy="1544320"/>
          </a:xfrm>
          <a:prstGeom prst="roundRect">
            <a:avLst/>
          </a:prstGeom>
          <a:solidFill>
            <a:srgbClr val="FDF3E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2. </a:t>
            </a:r>
            <a:r>
              <a:rPr lang="en-US" sz="2000" dirty="0">
                <a:solidFill>
                  <a:schemeClr val="accent2">
                    <a:lumMod val="75000"/>
                  </a:schemeClr>
                </a:solidFill>
              </a:rPr>
              <a:t>Check  </a:t>
            </a:r>
            <a:r>
              <a:rPr lang="en-US" sz="2000" b="1" u="sng" dirty="0">
                <a:solidFill>
                  <a:schemeClr val="accent2">
                    <a:lumMod val="75000"/>
                  </a:schemeClr>
                </a:solidFill>
              </a:rPr>
              <a:t>Jurisdiction</a:t>
            </a:r>
            <a:r>
              <a:rPr lang="en-US" sz="2000" dirty="0">
                <a:solidFill>
                  <a:schemeClr val="accent2">
                    <a:lumMod val="75000"/>
                  </a:schemeClr>
                </a:solidFill>
              </a:rPr>
              <a:t> on receipt of summon and the other legal issues like DIN etc. </a:t>
            </a:r>
          </a:p>
          <a:p>
            <a:pPr algn="just"/>
            <a:r>
              <a:rPr lang="en-US" sz="2000" dirty="0">
                <a:solidFill>
                  <a:schemeClr val="accent2">
                    <a:lumMod val="75000"/>
                  </a:schemeClr>
                </a:solidFill>
              </a:rPr>
              <a:t>For the checking the Jurisdiction one must check :- Who is the Proper Officer? (He must be an authorized person ).</a:t>
            </a:r>
          </a:p>
          <a:p>
            <a:pPr algn="just"/>
            <a:r>
              <a:rPr lang="en-US" sz="2000" dirty="0">
                <a:solidFill>
                  <a:schemeClr val="accent2">
                    <a:lumMod val="75000"/>
                  </a:schemeClr>
                </a:solidFill>
              </a:rPr>
              <a:t>Person cannot be put to prejudice by having multiple assessments by center and state</a:t>
            </a:r>
          </a:p>
          <a:p>
            <a:pPr algn="just"/>
            <a:endParaRPr lang="pa-IN" sz="2000" dirty="0">
              <a:solidFill>
                <a:schemeClr val="accent2">
                  <a:lumMod val="75000"/>
                </a:schemeClr>
              </a:solidFill>
            </a:endParaRPr>
          </a:p>
        </p:txBody>
      </p:sp>
      <p:sp>
        <p:nvSpPr>
          <p:cNvPr id="9" name="Rectangle: Rounded Corners 8">
            <a:extLst>
              <a:ext uri="{FF2B5EF4-FFF2-40B4-BE49-F238E27FC236}">
                <a16:creationId xmlns:a16="http://schemas.microsoft.com/office/drawing/2014/main" id="{51CAA4E4-CE99-48EC-A447-776D58E48378}"/>
              </a:ext>
            </a:extLst>
          </p:cNvPr>
          <p:cNvSpPr/>
          <p:nvPr/>
        </p:nvSpPr>
        <p:spPr>
          <a:xfrm>
            <a:off x="487680" y="3901440"/>
            <a:ext cx="11196320" cy="2844800"/>
          </a:xfrm>
          <a:prstGeom prst="roundRect">
            <a:avLst/>
          </a:prstGeom>
          <a:solidFill>
            <a:srgbClr val="FDF3E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3. </a:t>
            </a:r>
            <a:r>
              <a:rPr lang="en-US" sz="2000" b="1" u="sng" dirty="0">
                <a:solidFill>
                  <a:schemeClr val="accent2">
                    <a:lumMod val="75000"/>
                  </a:schemeClr>
                </a:solidFill>
              </a:rPr>
              <a:t>Confirm whether the invoice is indeed fake or not.</a:t>
            </a:r>
          </a:p>
          <a:p>
            <a:pPr algn="just"/>
            <a:r>
              <a:rPr lang="en-US" sz="2000" dirty="0">
                <a:solidFill>
                  <a:schemeClr val="accent2">
                    <a:lumMod val="75000"/>
                  </a:schemeClr>
                </a:solidFill>
              </a:rPr>
              <a:t>=&gt; If it is indeed fake and credit is reversed with interest – </a:t>
            </a:r>
            <a:r>
              <a:rPr lang="en-US" sz="2000" b="1" u="sng" dirty="0">
                <a:solidFill>
                  <a:srgbClr val="FF0000"/>
                </a:solidFill>
              </a:rPr>
              <a:t>Intimate the Department</a:t>
            </a:r>
          </a:p>
          <a:p>
            <a:pPr algn="just"/>
            <a:r>
              <a:rPr lang="en-US" sz="2000" dirty="0">
                <a:solidFill>
                  <a:schemeClr val="accent2">
                    <a:lumMod val="75000"/>
                  </a:schemeClr>
                </a:solidFill>
              </a:rPr>
              <a:t>=&gt; If it is not fake – </a:t>
            </a:r>
            <a:r>
              <a:rPr lang="en-US" sz="2000" b="1" u="sng" dirty="0">
                <a:solidFill>
                  <a:srgbClr val="FF0000"/>
                </a:solidFill>
              </a:rPr>
              <a:t>One can go for Writ Remedy in the High Court </a:t>
            </a:r>
          </a:p>
          <a:p>
            <a:pPr marL="342900" indent="-342900" algn="just">
              <a:buFont typeface="Arial" panose="020B0604020202020204" pitchFamily="34" charset="0"/>
              <a:buChar char="•"/>
            </a:pPr>
            <a:r>
              <a:rPr lang="en-US" sz="2000" dirty="0">
                <a:solidFill>
                  <a:schemeClr val="tx1"/>
                </a:solidFill>
              </a:rPr>
              <a:t>In this case question of penalty may arise later on even if reversed</a:t>
            </a:r>
          </a:p>
          <a:p>
            <a:pPr marL="342900" indent="-342900" algn="just">
              <a:buFont typeface="Arial" panose="020B0604020202020204" pitchFamily="34" charset="0"/>
              <a:buChar char="•"/>
            </a:pPr>
            <a:r>
              <a:rPr lang="en-US" sz="2000" dirty="0">
                <a:solidFill>
                  <a:schemeClr val="tx1"/>
                </a:solidFill>
              </a:rPr>
              <a:t>Income tax disallowance will arise in case of fake invoice.</a:t>
            </a:r>
          </a:p>
          <a:p>
            <a:pPr marL="342900" indent="-342900" algn="just">
              <a:buFont typeface="Arial" panose="020B0604020202020204" pitchFamily="34" charset="0"/>
              <a:buChar char="•"/>
            </a:pPr>
            <a:r>
              <a:rPr lang="en-US" sz="2000" dirty="0">
                <a:solidFill>
                  <a:schemeClr val="tx1"/>
                </a:solidFill>
              </a:rPr>
              <a:t>Question whether reversal=not availed is still a question mark(</a:t>
            </a:r>
            <a:r>
              <a:rPr lang="en-US" sz="2000" dirty="0" err="1">
                <a:solidFill>
                  <a:schemeClr val="tx1"/>
                </a:solidFill>
              </a:rPr>
              <a:t>Partibha</a:t>
            </a:r>
            <a:r>
              <a:rPr lang="en-US" sz="2000" dirty="0">
                <a:solidFill>
                  <a:schemeClr val="tx1"/>
                </a:solidFill>
              </a:rPr>
              <a:t> Processors, Bombay Dyeing --If </a:t>
            </a:r>
            <a:r>
              <a:rPr lang="en-US" sz="2000" dirty="0" err="1">
                <a:solidFill>
                  <a:schemeClr val="tx1"/>
                </a:solidFill>
              </a:rPr>
              <a:t>assesssee</a:t>
            </a:r>
            <a:r>
              <a:rPr lang="en-US" sz="2000" dirty="0">
                <a:solidFill>
                  <a:schemeClr val="tx1"/>
                </a:solidFill>
              </a:rPr>
              <a:t> reverses credit on his own without </a:t>
            </a:r>
            <a:r>
              <a:rPr lang="en-US" sz="2000" dirty="0" err="1">
                <a:solidFill>
                  <a:schemeClr val="tx1"/>
                </a:solidFill>
              </a:rPr>
              <a:t>utilising</a:t>
            </a:r>
            <a:r>
              <a:rPr lang="en-US" sz="2000" dirty="0">
                <a:solidFill>
                  <a:schemeClr val="tx1"/>
                </a:solidFill>
              </a:rPr>
              <a:t>  then it will be presumed as never been taken.)</a:t>
            </a:r>
          </a:p>
          <a:p>
            <a:pPr marL="342900" indent="-342900" algn="just">
              <a:buFont typeface="Arial" panose="020B0604020202020204" pitchFamily="34" charset="0"/>
              <a:buChar char="•"/>
            </a:pPr>
            <a:endParaRPr lang="pa-IN" sz="2000" dirty="0">
              <a:solidFill>
                <a:schemeClr val="tx1"/>
              </a:solidFill>
            </a:endParaRPr>
          </a:p>
        </p:txBody>
      </p:sp>
    </p:spTree>
    <p:extLst>
      <p:ext uri="{BB962C8B-B14F-4D97-AF65-F5344CB8AC3E}">
        <p14:creationId xmlns:p14="http://schemas.microsoft.com/office/powerpoint/2010/main" val="35846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8ED15-F916-4BB6-98FB-E8CBF35EA1F5}"/>
              </a:ext>
            </a:extLst>
          </p:cNvPr>
          <p:cNvSpPr/>
          <p:nvPr/>
        </p:nvSpPr>
        <p:spPr>
          <a:xfrm>
            <a:off x="3139440" y="0"/>
            <a:ext cx="565912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Fake Invoicing</a:t>
            </a:r>
            <a:endParaRPr lang="pa-IN" b="1" dirty="0"/>
          </a:p>
        </p:txBody>
      </p:sp>
      <p:sp>
        <p:nvSpPr>
          <p:cNvPr id="3" name="Rectangle: Rounded Corners 2">
            <a:extLst>
              <a:ext uri="{FF2B5EF4-FFF2-40B4-BE49-F238E27FC236}">
                <a16:creationId xmlns:a16="http://schemas.microsoft.com/office/drawing/2014/main" id="{AE2D1868-94F8-4332-9D56-1E77D18C5A26}"/>
              </a:ext>
            </a:extLst>
          </p:cNvPr>
          <p:cNvSpPr/>
          <p:nvPr/>
        </p:nvSpPr>
        <p:spPr>
          <a:xfrm>
            <a:off x="0" y="418641"/>
            <a:ext cx="12100560" cy="6268598"/>
          </a:xfrm>
          <a:prstGeom prst="roundRect">
            <a:avLst/>
          </a:prstGeom>
          <a:solidFill>
            <a:srgbClr val="FDF3E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                </a:t>
            </a:r>
          </a:p>
          <a:p>
            <a:pPr marL="342900" indent="-342900" algn="just">
              <a:buFont typeface="Arial" panose="020B0604020202020204" pitchFamily="34" charset="0"/>
              <a:buChar char="•"/>
            </a:pPr>
            <a:r>
              <a:rPr lang="en-US" sz="2400" dirty="0">
                <a:solidFill>
                  <a:schemeClr val="accent2">
                    <a:lumMod val="75000"/>
                  </a:schemeClr>
                </a:solidFill>
              </a:rPr>
              <a:t>One should submit the evidences and documents on receipt of DRC-01.</a:t>
            </a:r>
          </a:p>
          <a:p>
            <a:pPr marL="342900" indent="-342900" algn="just">
              <a:buFont typeface="Arial" panose="020B0604020202020204" pitchFamily="34" charset="0"/>
              <a:buChar char="•"/>
            </a:pPr>
            <a:r>
              <a:rPr lang="en-US" sz="2400" dirty="0">
                <a:solidFill>
                  <a:schemeClr val="accent2">
                    <a:lumMod val="75000"/>
                  </a:schemeClr>
                </a:solidFill>
              </a:rPr>
              <a:t>For goods you have to submit: E-way Bill, Vehicle No., Toll Receipts , Transport Documents, For Services, its  difficult as it leaves no trail but </a:t>
            </a:r>
            <a:r>
              <a:rPr lang="en-US" sz="2400" dirty="0" err="1">
                <a:solidFill>
                  <a:schemeClr val="accent2">
                    <a:lumMod val="75000"/>
                  </a:schemeClr>
                </a:solidFill>
              </a:rPr>
              <a:t>e.g</a:t>
            </a:r>
            <a:r>
              <a:rPr lang="en-US" sz="2400" dirty="0">
                <a:solidFill>
                  <a:schemeClr val="accent2">
                    <a:lumMod val="75000"/>
                  </a:schemeClr>
                </a:solidFill>
              </a:rPr>
              <a:t> in advertisement Services, hoarding etc. documents can be furnished.</a:t>
            </a:r>
          </a:p>
          <a:p>
            <a:pPr marL="342900" indent="-342900" algn="just">
              <a:buFont typeface="Arial" panose="020B0604020202020204" pitchFamily="34" charset="0"/>
              <a:buChar char="•"/>
            </a:pPr>
            <a:endParaRPr lang="en-US" sz="2400" dirty="0">
              <a:solidFill>
                <a:schemeClr val="accent2">
                  <a:lumMod val="75000"/>
                </a:schemeClr>
              </a:solidFill>
            </a:endParaRPr>
          </a:p>
          <a:p>
            <a:pPr marL="342900" indent="-342900" algn="just">
              <a:buFont typeface="Arial" panose="020B0604020202020204" pitchFamily="34" charset="0"/>
              <a:buChar char="•"/>
            </a:pPr>
            <a:r>
              <a:rPr lang="en-US" sz="2400" dirty="0">
                <a:solidFill>
                  <a:schemeClr val="accent2">
                    <a:lumMod val="75000"/>
                  </a:schemeClr>
                </a:solidFill>
              </a:rPr>
              <a:t>Statements can be cross verified . Statements made under duress can be retracted within reasonable time of Receipt of copy. Statement made, can be retracted but within a reasonable time as held in VINOD SOLANKI (SC)(Civil Appeal FEMA matter)- SC says Statement retracted are relevant but becomes weak and need corroborative Evidences)</a:t>
            </a:r>
          </a:p>
          <a:p>
            <a:pPr marL="342900" indent="-342900" algn="just">
              <a:buFont typeface="Arial" panose="020B0604020202020204" pitchFamily="34" charset="0"/>
              <a:buChar char="•"/>
            </a:pPr>
            <a:endParaRPr lang="en-US" sz="2400" dirty="0">
              <a:solidFill>
                <a:schemeClr val="accent2">
                  <a:lumMod val="75000"/>
                </a:schemeClr>
              </a:solidFill>
            </a:endParaRPr>
          </a:p>
          <a:p>
            <a:pPr marL="342900" indent="-342900" algn="just">
              <a:buFont typeface="Arial" panose="020B0604020202020204" pitchFamily="34" charset="0"/>
              <a:buChar char="•"/>
            </a:pPr>
            <a:r>
              <a:rPr lang="en-US" sz="2400" dirty="0">
                <a:solidFill>
                  <a:schemeClr val="accent2">
                    <a:lumMod val="75000"/>
                  </a:schemeClr>
                </a:solidFill>
              </a:rPr>
              <a:t>If person alleges that Statement is made under coercion/ duress then it will not be presumed but he needs to establish.</a:t>
            </a:r>
          </a:p>
          <a:p>
            <a:pPr marL="342900" indent="-342900" algn="just">
              <a:buFont typeface="Arial" panose="020B0604020202020204" pitchFamily="34" charset="0"/>
              <a:buChar char="•"/>
            </a:pPr>
            <a:endParaRPr lang="en-US" sz="2400" dirty="0">
              <a:solidFill>
                <a:schemeClr val="accent2">
                  <a:lumMod val="75000"/>
                </a:schemeClr>
              </a:solidFill>
            </a:endParaRPr>
          </a:p>
          <a:p>
            <a:pPr marL="342900" indent="-342900" algn="just">
              <a:buFont typeface="Arial" panose="020B0604020202020204" pitchFamily="34" charset="0"/>
              <a:buChar char="•"/>
            </a:pPr>
            <a:r>
              <a:rPr lang="en-US" sz="2400" dirty="0">
                <a:solidFill>
                  <a:schemeClr val="accent2">
                    <a:lumMod val="75000"/>
                  </a:schemeClr>
                </a:solidFill>
              </a:rPr>
              <a:t>It is not mandatory for a person to make statement appearing for the summon. One has a Right of Silence during Summon proceedings. Article 20 of Constitution acts as a Protective Bar . No person can be compelled to give evidence against himself. Sec 108 of </a:t>
            </a:r>
            <a:r>
              <a:rPr lang="en-US" sz="2400" dirty="0" err="1">
                <a:solidFill>
                  <a:schemeClr val="accent2">
                    <a:lumMod val="75000"/>
                  </a:schemeClr>
                </a:solidFill>
              </a:rPr>
              <a:t>Custome</a:t>
            </a:r>
            <a:r>
              <a:rPr lang="en-US" sz="2400" dirty="0">
                <a:solidFill>
                  <a:schemeClr val="accent2">
                    <a:lumMod val="75000"/>
                  </a:schemeClr>
                </a:solidFill>
              </a:rPr>
              <a:t> is </a:t>
            </a:r>
            <a:r>
              <a:rPr lang="en-US" sz="2400" dirty="0" err="1">
                <a:solidFill>
                  <a:schemeClr val="accent2">
                    <a:lumMod val="75000"/>
                  </a:schemeClr>
                </a:solidFill>
              </a:rPr>
              <a:t>pari</a:t>
            </a:r>
            <a:r>
              <a:rPr lang="en-US" sz="2400" dirty="0">
                <a:solidFill>
                  <a:schemeClr val="accent2">
                    <a:lumMod val="75000"/>
                  </a:schemeClr>
                </a:solidFill>
              </a:rPr>
              <a:t> </a:t>
            </a:r>
            <a:r>
              <a:rPr lang="en-US" sz="2400" dirty="0" err="1">
                <a:solidFill>
                  <a:schemeClr val="accent2">
                    <a:lumMod val="75000"/>
                  </a:schemeClr>
                </a:solidFill>
              </a:rPr>
              <a:t>materia</a:t>
            </a:r>
            <a:r>
              <a:rPr lang="en-US" sz="2400" dirty="0">
                <a:solidFill>
                  <a:schemeClr val="accent2">
                    <a:lumMod val="75000"/>
                  </a:schemeClr>
                </a:solidFill>
              </a:rPr>
              <a:t> as to Section 70 of GST. </a:t>
            </a:r>
          </a:p>
          <a:p>
            <a:pPr marL="342900" indent="-342900" algn="just">
              <a:buFont typeface="Arial" panose="020B0604020202020204" pitchFamily="34" charset="0"/>
              <a:buChar char="•"/>
            </a:pPr>
            <a:endParaRPr lang="en-US" sz="2000" i="1" dirty="0">
              <a:solidFill>
                <a:schemeClr val="accent2">
                  <a:lumMod val="75000"/>
                </a:schemeClr>
              </a:solidFill>
            </a:endParaRPr>
          </a:p>
          <a:p>
            <a:pPr algn="just"/>
            <a:endParaRPr lang="pa-IN" sz="2000" dirty="0">
              <a:solidFill>
                <a:schemeClr val="accent2">
                  <a:lumMod val="75000"/>
                </a:schemeClr>
              </a:solidFill>
            </a:endParaRPr>
          </a:p>
        </p:txBody>
      </p:sp>
    </p:spTree>
    <p:extLst>
      <p:ext uri="{BB962C8B-B14F-4D97-AF65-F5344CB8AC3E}">
        <p14:creationId xmlns:p14="http://schemas.microsoft.com/office/powerpoint/2010/main" val="31147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8ED15-F916-4BB6-98FB-E8CBF35EA1F5}"/>
              </a:ext>
            </a:extLst>
          </p:cNvPr>
          <p:cNvSpPr/>
          <p:nvPr/>
        </p:nvSpPr>
        <p:spPr>
          <a:xfrm>
            <a:off x="3139440" y="0"/>
            <a:ext cx="565912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Fake Invoicing</a:t>
            </a:r>
            <a:endParaRPr lang="pa-IN" b="1" dirty="0"/>
          </a:p>
        </p:txBody>
      </p:sp>
      <p:sp>
        <p:nvSpPr>
          <p:cNvPr id="3" name="Rectangle: Rounded Corners 2">
            <a:extLst>
              <a:ext uri="{FF2B5EF4-FFF2-40B4-BE49-F238E27FC236}">
                <a16:creationId xmlns:a16="http://schemas.microsoft.com/office/drawing/2014/main" id="{AE2D1868-94F8-4332-9D56-1E77D18C5A26}"/>
              </a:ext>
            </a:extLst>
          </p:cNvPr>
          <p:cNvSpPr/>
          <p:nvPr/>
        </p:nvSpPr>
        <p:spPr>
          <a:xfrm>
            <a:off x="0" y="548640"/>
            <a:ext cx="12100560" cy="6309360"/>
          </a:xfrm>
          <a:prstGeom prst="roundRect">
            <a:avLst/>
          </a:prstGeom>
          <a:solidFill>
            <a:srgbClr val="FDF3ED"/>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400" b="1" dirty="0">
                <a:solidFill>
                  <a:schemeClr val="tx1">
                    <a:lumMod val="75000"/>
                    <a:lumOff val="25000"/>
                  </a:schemeClr>
                </a:solidFill>
              </a:rPr>
              <a:t> </a:t>
            </a:r>
            <a:r>
              <a:rPr lang="en-US" sz="2400" i="1" dirty="0">
                <a:solidFill>
                  <a:schemeClr val="accent2">
                    <a:lumMod val="75000"/>
                  </a:schemeClr>
                </a:solidFill>
              </a:rPr>
              <a:t>Presence of Tax Professional during Statement –There are contradictory views available in this regard in various judgements . In few custom and other  cases, it allowed Visible Distance but not Hearing Distance. </a:t>
            </a:r>
            <a:endParaRPr lang="en-US" sz="2400" i="1" dirty="0">
              <a:solidFill>
                <a:srgbClr val="FF0000"/>
              </a:solidFill>
            </a:endParaRPr>
          </a:p>
          <a:p>
            <a:pPr marL="342900" indent="-342900" algn="just">
              <a:buFont typeface="Arial" panose="020B0604020202020204" pitchFamily="34" charset="0"/>
              <a:buChar char="•"/>
            </a:pPr>
            <a:endParaRPr lang="en-US" sz="2400" dirty="0">
              <a:solidFill>
                <a:schemeClr val="accent2">
                  <a:lumMod val="75000"/>
                </a:schemeClr>
              </a:solidFill>
            </a:endParaRPr>
          </a:p>
          <a:p>
            <a:pPr algn="just"/>
            <a:r>
              <a:rPr lang="en-US" sz="2400" b="1" dirty="0">
                <a:solidFill>
                  <a:schemeClr val="tx1">
                    <a:lumMod val="75000"/>
                    <a:lumOff val="25000"/>
                  </a:schemeClr>
                </a:solidFill>
              </a:rPr>
              <a:t>               </a:t>
            </a:r>
          </a:p>
          <a:p>
            <a:pPr marL="342900" indent="-342900" algn="just">
              <a:buFont typeface="Arial" panose="020B0604020202020204" pitchFamily="34" charset="0"/>
              <a:buChar char="•"/>
            </a:pPr>
            <a:r>
              <a:rPr lang="en-US" sz="2400" i="1" dirty="0">
                <a:solidFill>
                  <a:schemeClr val="accent2">
                    <a:lumMod val="75000"/>
                  </a:schemeClr>
                </a:solidFill>
              </a:rPr>
              <a:t>Burden of proof is on Department to prove Fake Invoicing. If assessee furnishes documents , the officer cannot ignore the submissions, against principle of Natural Justice.</a:t>
            </a:r>
          </a:p>
          <a:p>
            <a:pPr marL="342900" indent="-342900" algn="just">
              <a:buFont typeface="Arial" panose="020B0604020202020204" pitchFamily="34" charset="0"/>
              <a:buChar char="•"/>
            </a:pPr>
            <a:endParaRPr lang="en-US" sz="2400" i="1" dirty="0">
              <a:solidFill>
                <a:schemeClr val="accent2">
                  <a:lumMod val="75000"/>
                </a:schemeClr>
              </a:solidFill>
            </a:endParaRPr>
          </a:p>
          <a:p>
            <a:pPr marL="342900" indent="-342900" algn="just">
              <a:buFont typeface="Arial" panose="020B0604020202020204" pitchFamily="34" charset="0"/>
              <a:buChar char="•"/>
            </a:pPr>
            <a:r>
              <a:rPr lang="en-US" sz="2400" i="1" dirty="0">
                <a:solidFill>
                  <a:schemeClr val="accent2">
                    <a:lumMod val="75000"/>
                  </a:schemeClr>
                </a:solidFill>
              </a:rPr>
              <a:t> You have to evaluate arrest provisions- whether these are applicable or not. Decision as to Anticipatory Bail is to be carefully examined. Its very difficult to get anticipatory bail in Economic Offences involving high stakes.</a:t>
            </a:r>
          </a:p>
          <a:p>
            <a:pPr algn="just"/>
            <a:endParaRPr lang="en-US" sz="2400" i="1" dirty="0">
              <a:solidFill>
                <a:schemeClr val="accent2">
                  <a:lumMod val="75000"/>
                </a:schemeClr>
              </a:solidFill>
            </a:endParaRPr>
          </a:p>
          <a:p>
            <a:pPr marL="342900" indent="-342900" algn="just">
              <a:buFont typeface="Arial" panose="020B0604020202020204" pitchFamily="34" charset="0"/>
              <a:buChar char="•"/>
            </a:pPr>
            <a:r>
              <a:rPr lang="en-US" sz="2400" i="1" dirty="0">
                <a:solidFill>
                  <a:schemeClr val="accent2">
                    <a:lumMod val="75000"/>
                  </a:schemeClr>
                </a:solidFill>
              </a:rPr>
              <a:t>Check that Principle of Natural Justice is followed  and adherence  to norms concerning Ladies. Can refer to Human Right Commission. </a:t>
            </a:r>
          </a:p>
          <a:p>
            <a:pPr marL="342900" indent="-342900" algn="just">
              <a:buFont typeface="Arial" panose="020B0604020202020204" pitchFamily="34" charset="0"/>
              <a:buChar char="•"/>
            </a:pPr>
            <a:endParaRPr lang="en-US" sz="2000" dirty="0">
              <a:solidFill>
                <a:schemeClr val="accent2">
                  <a:lumMod val="75000"/>
                </a:schemeClr>
              </a:solidFill>
            </a:endParaRPr>
          </a:p>
          <a:p>
            <a:pPr algn="just"/>
            <a:endParaRPr lang="pa-IN" sz="2000" dirty="0">
              <a:solidFill>
                <a:schemeClr val="accent2">
                  <a:lumMod val="75000"/>
                </a:schemeClr>
              </a:solidFill>
            </a:endParaRPr>
          </a:p>
        </p:txBody>
      </p:sp>
    </p:spTree>
    <p:extLst>
      <p:ext uri="{BB962C8B-B14F-4D97-AF65-F5344CB8AC3E}">
        <p14:creationId xmlns:p14="http://schemas.microsoft.com/office/powerpoint/2010/main" val="48059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0A1176-9338-4D3B-9044-D651FBF5CA51}"/>
              </a:ext>
            </a:extLst>
          </p:cNvPr>
          <p:cNvSpPr/>
          <p:nvPr/>
        </p:nvSpPr>
        <p:spPr>
          <a:xfrm>
            <a:off x="2804160" y="-87590"/>
            <a:ext cx="5659120" cy="4127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Other Points</a:t>
            </a:r>
            <a:endParaRPr lang="pa-IN" b="1" dirty="0"/>
          </a:p>
        </p:txBody>
      </p:sp>
      <p:sp>
        <p:nvSpPr>
          <p:cNvPr id="3" name="Rectangle: Rounded Corners 2">
            <a:extLst>
              <a:ext uri="{FF2B5EF4-FFF2-40B4-BE49-F238E27FC236}">
                <a16:creationId xmlns:a16="http://schemas.microsoft.com/office/drawing/2014/main" id="{751FD214-27EA-4F6C-B190-2A2E9F45E8E5}"/>
              </a:ext>
            </a:extLst>
          </p:cNvPr>
          <p:cNvSpPr/>
          <p:nvPr/>
        </p:nvSpPr>
        <p:spPr>
          <a:xfrm>
            <a:off x="228600" y="415330"/>
            <a:ext cx="11734800" cy="2510750"/>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1. </a:t>
            </a:r>
            <a:r>
              <a:rPr lang="en-US" sz="2000" dirty="0">
                <a:solidFill>
                  <a:schemeClr val="tx1">
                    <a:lumMod val="75000"/>
                    <a:lumOff val="25000"/>
                  </a:schemeClr>
                </a:solidFill>
              </a:rPr>
              <a:t>Simultaneous Investigation by Center and State GST Authorities for same period is not allowed. A person cannot be put to adjudication under both. </a:t>
            </a:r>
          </a:p>
          <a:p>
            <a:pPr algn="just"/>
            <a:r>
              <a:rPr lang="en-US" sz="2400" b="1" dirty="0" err="1">
                <a:solidFill>
                  <a:schemeClr val="tx1">
                    <a:lumMod val="75000"/>
                    <a:lumOff val="25000"/>
                  </a:schemeClr>
                </a:solidFill>
              </a:rPr>
              <a:t>Eg.</a:t>
            </a:r>
            <a:r>
              <a:rPr lang="en-US" sz="2400" b="1" dirty="0">
                <a:solidFill>
                  <a:schemeClr val="tx1">
                    <a:lumMod val="75000"/>
                    <a:lumOff val="25000"/>
                  </a:schemeClr>
                </a:solidFill>
              </a:rPr>
              <a:t> </a:t>
            </a:r>
            <a:r>
              <a:rPr lang="en-US" sz="2000" dirty="0">
                <a:solidFill>
                  <a:schemeClr val="tx1">
                    <a:lumMod val="75000"/>
                    <a:lumOff val="25000"/>
                  </a:schemeClr>
                </a:solidFill>
              </a:rPr>
              <a:t>If person has state jurisdiction then center cannot assess. It can be challenged as violation of Article 14 (Equality Before Law) </a:t>
            </a:r>
          </a:p>
          <a:p>
            <a:pPr algn="just"/>
            <a:r>
              <a:rPr lang="en-US" sz="2000" b="1" i="1" dirty="0">
                <a:solidFill>
                  <a:srgbClr val="000000"/>
                </a:solidFill>
                <a:effectLst/>
                <a:latin typeface="Times New Roman" panose="02020603050405020304" pitchFamily="18" charset="0"/>
              </a:rPr>
              <a:t>Sri Balaji Rice Mill, vs The State Of Andhra Pradesh (</a:t>
            </a:r>
            <a:r>
              <a:rPr lang="pa-IN" altLang="pa-IN" sz="2000" b="1" i="1" dirty="0">
                <a:solidFill>
                  <a:srgbClr val="000000"/>
                </a:solidFill>
                <a:latin typeface="Times New Roman" panose="02020603050405020304" pitchFamily="18" charset="0"/>
              </a:rPr>
              <a:t>WRIT PETITION No.20786 of 2020 </a:t>
            </a:r>
            <a:r>
              <a:rPr lang="en-US" altLang="pa-IN" sz="2000" b="1" i="1" dirty="0">
                <a:solidFill>
                  <a:srgbClr val="000000"/>
                </a:solidFill>
                <a:latin typeface="Times New Roman" panose="02020603050405020304" pitchFamily="18" charset="0"/>
              </a:rPr>
              <a:t>)</a:t>
            </a:r>
          </a:p>
          <a:p>
            <a:pPr algn="just"/>
            <a:r>
              <a:rPr lang="en-US" altLang="pa-IN" sz="2000" b="1" i="1" dirty="0">
                <a:solidFill>
                  <a:srgbClr val="000000"/>
                </a:solidFill>
                <a:latin typeface="Times New Roman" panose="02020603050405020304" pitchFamily="18" charset="0"/>
              </a:rPr>
              <a:t>Krishna </a:t>
            </a:r>
            <a:r>
              <a:rPr lang="en-US" altLang="pa-IN" sz="2000" b="1" i="1" dirty="0" err="1">
                <a:solidFill>
                  <a:srgbClr val="000000"/>
                </a:solidFill>
                <a:latin typeface="Times New Roman" panose="02020603050405020304" pitchFamily="18" charset="0"/>
              </a:rPr>
              <a:t>ShivRam</a:t>
            </a:r>
            <a:r>
              <a:rPr lang="en-US" altLang="pa-IN" sz="2000" b="1" i="1" dirty="0">
                <a:solidFill>
                  <a:srgbClr val="000000"/>
                </a:solidFill>
                <a:latin typeface="Times New Roman" panose="02020603050405020304" pitchFamily="18" charset="0"/>
              </a:rPr>
              <a:t> Hegde – Kerala High Court</a:t>
            </a:r>
          </a:p>
          <a:p>
            <a:pPr algn="just"/>
            <a:r>
              <a:rPr lang="en-US" sz="2000" b="1" i="1" dirty="0">
                <a:solidFill>
                  <a:srgbClr val="000000"/>
                </a:solidFill>
                <a:latin typeface="Times New Roman" panose="02020603050405020304" pitchFamily="18" charset="0"/>
              </a:rPr>
              <a:t>Raj Metal Industries &amp; </a:t>
            </a:r>
            <a:r>
              <a:rPr lang="en-US" sz="2000" b="1" i="1" dirty="0" err="1">
                <a:solidFill>
                  <a:srgbClr val="000000"/>
                </a:solidFill>
                <a:latin typeface="Times New Roman" panose="02020603050405020304" pitchFamily="18" charset="0"/>
              </a:rPr>
              <a:t>Anr</a:t>
            </a:r>
            <a:r>
              <a:rPr lang="en-US" sz="2000" b="1" i="1" dirty="0">
                <a:solidFill>
                  <a:srgbClr val="000000"/>
                </a:solidFill>
                <a:latin typeface="Times New Roman" panose="02020603050405020304" pitchFamily="18" charset="0"/>
              </a:rPr>
              <a:t>. Vs. Union of India &amp; </a:t>
            </a:r>
            <a:r>
              <a:rPr lang="en-US" sz="2000" b="1" i="1" dirty="0" err="1">
                <a:solidFill>
                  <a:srgbClr val="000000"/>
                </a:solidFill>
                <a:latin typeface="Times New Roman" panose="02020603050405020304" pitchFamily="18" charset="0"/>
              </a:rPr>
              <a:t>Ors</a:t>
            </a:r>
            <a:r>
              <a:rPr lang="en-US" sz="2000" b="1" i="1" dirty="0">
                <a:solidFill>
                  <a:srgbClr val="000000"/>
                </a:solidFill>
                <a:latin typeface="Times New Roman" panose="02020603050405020304" pitchFamily="18" charset="0"/>
              </a:rPr>
              <a:t> (W.P.A. 1629 OF 2021)</a:t>
            </a:r>
          </a:p>
          <a:p>
            <a:pPr algn="just"/>
            <a:r>
              <a:rPr lang="en-US" sz="2000" b="1" i="1" dirty="0">
                <a:solidFill>
                  <a:srgbClr val="000000"/>
                </a:solidFill>
                <a:latin typeface="Times New Roman" panose="02020603050405020304" pitchFamily="18" charset="0"/>
              </a:rPr>
              <a:t>Anurag Suri Vs. DGGSIT (WP (c ) no. 158 of 2020)</a:t>
            </a:r>
            <a:endParaRPr lang="pa-IN" sz="2000" dirty="0">
              <a:solidFill>
                <a:schemeClr val="accent2">
                  <a:lumMod val="75000"/>
                </a:schemeClr>
              </a:solidFill>
            </a:endParaRPr>
          </a:p>
        </p:txBody>
      </p:sp>
      <p:sp>
        <p:nvSpPr>
          <p:cNvPr id="5" name="Rectangle: Rounded Corners 4">
            <a:extLst>
              <a:ext uri="{FF2B5EF4-FFF2-40B4-BE49-F238E27FC236}">
                <a16:creationId xmlns:a16="http://schemas.microsoft.com/office/drawing/2014/main" id="{42A5F766-AEB7-4C69-8C92-D8FF8CDBE741}"/>
              </a:ext>
            </a:extLst>
          </p:cNvPr>
          <p:cNvSpPr/>
          <p:nvPr/>
        </p:nvSpPr>
        <p:spPr>
          <a:xfrm>
            <a:off x="228600" y="3135590"/>
            <a:ext cx="11734800" cy="501530"/>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2. </a:t>
            </a:r>
            <a:r>
              <a:rPr lang="en-US" sz="2000" dirty="0">
                <a:solidFill>
                  <a:schemeClr val="tx1">
                    <a:lumMod val="75000"/>
                    <a:lumOff val="25000"/>
                  </a:schemeClr>
                </a:solidFill>
              </a:rPr>
              <a:t>Maximum detention under section 167 CRPC is 60 days </a:t>
            </a:r>
            <a:endParaRPr lang="pa-IN" sz="2000" dirty="0">
              <a:solidFill>
                <a:schemeClr val="tx1">
                  <a:lumMod val="75000"/>
                  <a:lumOff val="25000"/>
                </a:schemeClr>
              </a:solidFill>
            </a:endParaRPr>
          </a:p>
        </p:txBody>
      </p:sp>
      <p:sp>
        <p:nvSpPr>
          <p:cNvPr id="6" name="Rectangle: Rounded Corners 5">
            <a:extLst>
              <a:ext uri="{FF2B5EF4-FFF2-40B4-BE49-F238E27FC236}">
                <a16:creationId xmlns:a16="http://schemas.microsoft.com/office/drawing/2014/main" id="{DDD07F04-C34F-440F-96CA-2B90143A4D69}"/>
              </a:ext>
            </a:extLst>
          </p:cNvPr>
          <p:cNvSpPr/>
          <p:nvPr/>
        </p:nvSpPr>
        <p:spPr>
          <a:xfrm>
            <a:off x="228600" y="3775937"/>
            <a:ext cx="11734800" cy="1867515"/>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3. </a:t>
            </a:r>
            <a:r>
              <a:rPr lang="en-US" sz="2000" dirty="0">
                <a:solidFill>
                  <a:schemeClr val="tx1"/>
                </a:solidFill>
              </a:rPr>
              <a:t>Bail is the rule, not the jail, if a person cooperates even if </a:t>
            </a:r>
            <a:r>
              <a:rPr lang="en-IN" sz="2000" b="0" i="0" dirty="0">
                <a:solidFill>
                  <a:schemeClr val="tx1"/>
                </a:solidFill>
                <a:effectLst/>
                <a:latin typeface="arial" panose="020B0604020202020204" pitchFamily="34" charset="0"/>
              </a:rPr>
              <a:t>Cognizable + Non Bailable -&gt; No Need to arrest, held in case of </a:t>
            </a:r>
            <a:r>
              <a:rPr lang="en-IN" sz="2000" b="1" i="1" dirty="0">
                <a:solidFill>
                  <a:schemeClr val="tx1"/>
                </a:solidFill>
                <a:latin typeface="Times New Roman" panose="02020603050405020304" pitchFamily="18" charset="0"/>
              </a:rPr>
              <a:t>Naresh Kumar </a:t>
            </a:r>
            <a:r>
              <a:rPr lang="en-IN" sz="2000" b="1" i="1" dirty="0" err="1">
                <a:solidFill>
                  <a:schemeClr val="tx1"/>
                </a:solidFill>
                <a:latin typeface="Times New Roman" panose="02020603050405020304" pitchFamily="18" charset="0"/>
              </a:rPr>
              <a:t>Mangla</a:t>
            </a:r>
            <a:r>
              <a:rPr lang="en-IN" sz="2000" b="1" i="1" dirty="0">
                <a:solidFill>
                  <a:schemeClr val="tx1"/>
                </a:solidFill>
                <a:latin typeface="Times New Roman" panose="02020603050405020304" pitchFamily="18" charset="0"/>
              </a:rPr>
              <a:t>–SC. In  Vimal </a:t>
            </a:r>
            <a:r>
              <a:rPr lang="en-IN" sz="2000" b="1" i="1" dirty="0" err="1">
                <a:solidFill>
                  <a:schemeClr val="tx1"/>
                </a:solidFill>
                <a:latin typeface="Times New Roman" panose="02020603050405020304" pitchFamily="18" charset="0"/>
              </a:rPr>
              <a:t>Yashwantgiri</a:t>
            </a:r>
            <a:r>
              <a:rPr lang="en-IN" sz="2000" b="1" i="1" dirty="0">
                <a:solidFill>
                  <a:schemeClr val="tx1"/>
                </a:solidFill>
                <a:latin typeface="Times New Roman" panose="02020603050405020304" pitchFamily="18" charset="0"/>
              </a:rPr>
              <a:t> Goswami vs. State Of Gujarat (GHC) </a:t>
            </a:r>
            <a:r>
              <a:rPr lang="en-IN" sz="2000" dirty="0">
                <a:solidFill>
                  <a:schemeClr val="tx1"/>
                </a:solidFill>
              </a:rPr>
              <a:t>-</a:t>
            </a:r>
            <a:r>
              <a:rPr lang="en-US" sz="2000" dirty="0">
                <a:solidFill>
                  <a:schemeClr val="tx1"/>
                </a:solidFill>
              </a:rPr>
              <a:t>The powers of arrest under section 69 are to be exercised with lot of care and circumspection. Prosecution should normally be launched only after the adjudication is completed. To put it in other words, there must be in the first place a determination that a person is liable to a penalty. Till that point of time, the entire case proceeds on the basis that there must be an apprehended evasion of tax by the assessee.</a:t>
            </a:r>
            <a:endParaRPr lang="pa-IN" sz="2000" b="1" i="1" dirty="0">
              <a:solidFill>
                <a:schemeClr val="tx1"/>
              </a:solidFill>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2CE11902-4A38-4FF9-BDF2-43EA51C3A8D5}"/>
              </a:ext>
            </a:extLst>
          </p:cNvPr>
          <p:cNvSpPr/>
          <p:nvPr/>
        </p:nvSpPr>
        <p:spPr>
          <a:xfrm>
            <a:off x="228600" y="5782270"/>
            <a:ext cx="11734800" cy="1005840"/>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75000"/>
                    <a:lumOff val="25000"/>
                  </a:schemeClr>
                </a:solidFill>
              </a:rPr>
              <a:t>4. </a:t>
            </a:r>
            <a:r>
              <a:rPr lang="en-US" sz="2000" dirty="0">
                <a:solidFill>
                  <a:schemeClr val="tx1">
                    <a:lumMod val="75000"/>
                    <a:lumOff val="25000"/>
                  </a:schemeClr>
                </a:solidFill>
              </a:rPr>
              <a:t>Any professional filing Returns cannot be arrested directly, unless found involved and  defending client in Fake Invoice cases as a counsel is not challengeable, as ones job is to defend.</a:t>
            </a:r>
          </a:p>
          <a:p>
            <a:pPr algn="just"/>
            <a:r>
              <a:rPr lang="en-IN" sz="2000" b="1" i="1" dirty="0">
                <a:solidFill>
                  <a:srgbClr val="000000"/>
                </a:solidFill>
                <a:latin typeface="Times New Roman" panose="02020603050405020304" pitchFamily="18" charset="0"/>
              </a:rPr>
              <a:t>Canon India (P.) Ltd. v. Commissioner of Customs [2021] 125 taxmann.com 188 (SC)[09-03-2021]</a:t>
            </a:r>
            <a:r>
              <a:rPr lang="en-US" sz="2000" b="1" i="1"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2522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981200" y="185058"/>
            <a:ext cx="6248400" cy="27214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INSTRUCTION NO. 1/2022-GST dated 07.01.2022</a:t>
            </a:r>
            <a:r>
              <a:rPr lang="en-US" dirty="0"/>
              <a:t> </a:t>
            </a:r>
          </a:p>
        </p:txBody>
      </p:sp>
      <p:sp>
        <p:nvSpPr>
          <p:cNvPr id="5" name="Horizontal Scroll 4"/>
          <p:cNvSpPr/>
          <p:nvPr/>
        </p:nvSpPr>
        <p:spPr>
          <a:xfrm>
            <a:off x="3352800" y="762000"/>
            <a:ext cx="5257800" cy="9144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rPr>
              <a:t>RECOVERY OF TAX</a:t>
            </a:r>
          </a:p>
        </p:txBody>
      </p:sp>
      <p:sp>
        <p:nvSpPr>
          <p:cNvPr id="10" name="Rounded Rectangle 9"/>
          <p:cNvSpPr/>
          <p:nvPr/>
        </p:nvSpPr>
        <p:spPr>
          <a:xfrm>
            <a:off x="533400" y="1643742"/>
            <a:ext cx="11059885" cy="5029200"/>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a:t>Sub-section </a:t>
            </a:r>
            <a:r>
              <a:rPr lang="en-US" sz="2400" dirty="0">
                <a:highlight>
                  <a:srgbClr val="00FFFF"/>
                </a:highlight>
              </a:rPr>
              <a:t>(12) of section 75 </a:t>
            </a:r>
            <a:r>
              <a:rPr lang="en-US" sz="2400" dirty="0"/>
              <a:t>of the CGST Act, 2017 (hereinafter referred to as "the Act") provides that </a:t>
            </a:r>
            <a:r>
              <a:rPr lang="en-US" sz="2400" b="1" u="sng" dirty="0">
                <a:solidFill>
                  <a:srgbClr val="FF0000"/>
                </a:solidFill>
              </a:rPr>
              <a:t>notwithstanding anything contained in section 73 or section 74 of the Act, where any amount of self-assessed tax</a:t>
            </a:r>
            <a:r>
              <a:rPr lang="en-US" sz="2400" dirty="0"/>
              <a:t> </a:t>
            </a:r>
            <a:r>
              <a:rPr lang="en-US" sz="2400" dirty="0">
                <a:highlight>
                  <a:srgbClr val="00FFFF"/>
                </a:highlight>
              </a:rPr>
              <a:t>in accordance with the return furnished under section 39 remains unpaid</a:t>
            </a:r>
            <a:r>
              <a:rPr lang="en-US" sz="2400" dirty="0"/>
              <a:t>, either wholly or partly, or any amount of interest payable on such tax remains unpaid, the same shall be recovered under the provisions of section 79. </a:t>
            </a:r>
          </a:p>
          <a:p>
            <a:pPr algn="just">
              <a:buFont typeface="Arial" pitchFamily="34" charset="0"/>
              <a:buChar char="•"/>
            </a:pPr>
            <a:endParaRPr lang="en-US" sz="2400" dirty="0"/>
          </a:p>
          <a:p>
            <a:pPr algn="just">
              <a:buFont typeface="Arial" pitchFamily="34" charset="0"/>
              <a:buChar char="•"/>
            </a:pPr>
            <a:r>
              <a:rPr lang="en-US" sz="2400" dirty="0"/>
              <a:t>An explanation has been added to sub-section (12) of section 75</a:t>
            </a:r>
            <a:r>
              <a:rPr lang="en-US" sz="2400" i="1" dirty="0"/>
              <a:t> vide </a:t>
            </a:r>
            <a:r>
              <a:rPr lang="en-US" sz="2400" dirty="0"/>
              <a:t>section 114 of the Finance Act, 2021 with effect from 1-1-2022 to clarify that "self-assessed tax" shall include the tax payable in respect of outward supplies, the details of which have been furnished under section 37, but not included in the return furnished under section 39.</a:t>
            </a:r>
          </a:p>
          <a:p>
            <a:pPr algn="ctr">
              <a:buFont typeface="Arial" pitchFamily="34" charset="0"/>
              <a:buChar char="•"/>
            </a:pPr>
            <a:endParaRPr lang="en-US" dirty="0"/>
          </a:p>
          <a:p>
            <a:endParaRPr lang="en-US" dirty="0"/>
          </a:p>
        </p:txBody>
      </p:sp>
      <p:sp>
        <p:nvSpPr>
          <p:cNvPr id="2" name="Rectangle: Rounded Corners 1">
            <a:extLst>
              <a:ext uri="{FF2B5EF4-FFF2-40B4-BE49-F238E27FC236}">
                <a16:creationId xmlns:a16="http://schemas.microsoft.com/office/drawing/2014/main" id="{EF9EF9AD-2686-4683-947B-E868819B4C7A}"/>
              </a:ext>
            </a:extLst>
          </p:cNvPr>
          <p:cNvSpPr/>
          <p:nvPr/>
        </p:nvSpPr>
        <p:spPr>
          <a:xfrm>
            <a:off x="5638800" y="5791200"/>
            <a:ext cx="4343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GSTR 1 Tax &gt; GSTR 3B Tax</a:t>
            </a:r>
          </a:p>
        </p:txBody>
      </p:sp>
    </p:spTree>
    <p:extLst>
      <p:ext uri="{BB962C8B-B14F-4D97-AF65-F5344CB8AC3E}">
        <p14:creationId xmlns:p14="http://schemas.microsoft.com/office/powerpoint/2010/main" val="13181277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8970" y="413658"/>
            <a:ext cx="10853057" cy="6183084"/>
          </a:xfrm>
          <a:prstGeom prst="roundRect">
            <a:avLst>
              <a:gd name="adj"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endParaRPr>
          </a:p>
          <a:p>
            <a:r>
              <a:rPr lang="en-US" sz="3200" b="1" dirty="0">
                <a:solidFill>
                  <a:schemeClr val="tx1"/>
                </a:solidFill>
              </a:rPr>
              <a:t>3.1</a:t>
            </a:r>
            <a:r>
              <a:rPr lang="en-US" sz="2000" dirty="0">
                <a:solidFill>
                  <a:schemeClr val="tx1"/>
                </a:solidFill>
              </a:rPr>
              <a:t> </a:t>
            </a:r>
            <a:r>
              <a:rPr lang="en-US" sz="2000" u="sng" dirty="0">
                <a:solidFill>
                  <a:schemeClr val="tx1"/>
                </a:solidFill>
              </a:rPr>
              <a:t>Sub-section (12) of section 75 of the Act is reproduced hereunder for reference</a:t>
            </a:r>
            <a:r>
              <a:rPr lang="en-US" sz="2000" dirty="0">
                <a:solidFill>
                  <a:schemeClr val="tx1"/>
                </a:solidFill>
              </a:rPr>
              <a:t>:</a:t>
            </a:r>
          </a:p>
          <a:p>
            <a:endParaRPr lang="en-US" sz="2000" dirty="0">
              <a:solidFill>
                <a:schemeClr val="tx1"/>
              </a:solidFill>
            </a:endParaRPr>
          </a:p>
          <a:p>
            <a:pPr algn="just"/>
            <a:r>
              <a:rPr lang="en-US" sz="2000" dirty="0">
                <a:solidFill>
                  <a:schemeClr val="tx1"/>
                </a:solidFill>
              </a:rPr>
              <a:t>"(12) Notwithstanding anything contained in section 73 or section 74, where any amount of </a:t>
            </a:r>
            <a:r>
              <a:rPr lang="en-US" sz="2000" b="1" u="sng" dirty="0">
                <a:solidFill>
                  <a:srgbClr val="FF0000"/>
                </a:solidFill>
              </a:rPr>
              <a:t>self-assessed tax</a:t>
            </a:r>
            <a:r>
              <a:rPr lang="en-US" sz="2000" dirty="0">
                <a:solidFill>
                  <a:schemeClr val="tx1"/>
                </a:solidFill>
              </a:rPr>
              <a:t> in accordance with a return furnished under section 39 remains unpaid</a:t>
            </a:r>
            <a:r>
              <a:rPr lang="en-US" sz="2000" b="1" dirty="0">
                <a:solidFill>
                  <a:srgbClr val="00B0F0"/>
                </a:solidFill>
              </a:rPr>
              <a:t>, </a:t>
            </a:r>
            <a:r>
              <a:rPr lang="en-US" sz="2000" b="1" u="sng" dirty="0">
                <a:solidFill>
                  <a:srgbClr val="00B0F0"/>
                </a:solidFill>
              </a:rPr>
              <a:t>either wholly or partly</a:t>
            </a:r>
            <a:r>
              <a:rPr lang="en-US" sz="2000" b="1" u="sng" dirty="0">
                <a:solidFill>
                  <a:schemeClr val="accent5">
                    <a:lumMod val="50000"/>
                  </a:schemeClr>
                </a:solidFill>
              </a:rPr>
              <a:t>, </a:t>
            </a:r>
            <a:r>
              <a:rPr lang="en-US" sz="2000" b="1" u="sng" dirty="0">
                <a:solidFill>
                  <a:srgbClr val="00B0F0"/>
                </a:solidFill>
              </a:rPr>
              <a:t>or any amount of interest payable </a:t>
            </a:r>
            <a:r>
              <a:rPr lang="en-US" sz="2000" dirty="0">
                <a:solidFill>
                  <a:schemeClr val="tx1"/>
                </a:solidFill>
              </a:rPr>
              <a:t>on such tax remains unpaid, the same shall be recovered under the provisions of section 79.</a:t>
            </a:r>
          </a:p>
          <a:p>
            <a:pPr algn="just"/>
            <a:endParaRPr lang="en-US" sz="2000" dirty="0">
              <a:solidFill>
                <a:schemeClr val="tx1"/>
              </a:solidFill>
            </a:endParaRPr>
          </a:p>
          <a:p>
            <a:pPr algn="just"/>
            <a:r>
              <a:rPr lang="en-US" sz="2000" b="1" u="sng" dirty="0">
                <a:solidFill>
                  <a:srgbClr val="FF0000"/>
                </a:solidFill>
              </a:rPr>
              <a:t>Explanation</a:t>
            </a:r>
            <a:r>
              <a:rPr lang="en-US" sz="2000" dirty="0">
                <a:solidFill>
                  <a:schemeClr val="tx1"/>
                </a:solidFill>
              </a:rPr>
              <a:t>. - For the purposes of this sub-section, the expression "</a:t>
            </a:r>
            <a:r>
              <a:rPr lang="en-US" sz="2000" b="1" u="sng" dirty="0">
                <a:solidFill>
                  <a:srgbClr val="FF0000"/>
                </a:solidFill>
              </a:rPr>
              <a:t>self-assessed tax</a:t>
            </a:r>
            <a:r>
              <a:rPr lang="en-US" sz="2000" b="1" dirty="0">
                <a:solidFill>
                  <a:srgbClr val="FF0000"/>
                </a:solidFill>
              </a:rPr>
              <a:t>" </a:t>
            </a:r>
            <a:r>
              <a:rPr lang="en-US" sz="2000" dirty="0">
                <a:solidFill>
                  <a:schemeClr val="tx1"/>
                </a:solidFill>
              </a:rPr>
              <a:t>shall include the tax payable in respect of details of outward supplies furnished under section 37, </a:t>
            </a:r>
            <a:r>
              <a:rPr lang="en-US" sz="2000" b="1" u="sng" dirty="0">
                <a:solidFill>
                  <a:srgbClr val="FF0000"/>
                </a:solidFill>
              </a:rPr>
              <a:t>but not </a:t>
            </a:r>
            <a:r>
              <a:rPr lang="en-US" sz="2000" dirty="0">
                <a:solidFill>
                  <a:schemeClr val="tx1"/>
                </a:solidFill>
              </a:rPr>
              <a:t>included in the return furnished under section 39. “</a:t>
            </a:r>
          </a:p>
          <a:p>
            <a:pPr algn="just"/>
            <a:endParaRPr lang="en-US" sz="2000" dirty="0">
              <a:solidFill>
                <a:schemeClr val="tx1"/>
              </a:solidFill>
            </a:endParaRPr>
          </a:p>
          <a:p>
            <a:pPr algn="just"/>
            <a:r>
              <a:rPr lang="en-US" sz="2000" dirty="0">
                <a:solidFill>
                  <a:schemeClr val="tx1"/>
                </a:solidFill>
              </a:rPr>
              <a:t>From the perusal of the above provision, it is clear that where the tax payable in respect of details of outward supplies furnished by the registered person in GSTR-1, has not been paid through GSTR-3B return</a:t>
            </a:r>
            <a:r>
              <a:rPr lang="en-US" sz="2000" b="1" u="sng" dirty="0">
                <a:solidFill>
                  <a:srgbClr val="00B0F0"/>
                </a:solidFill>
              </a:rPr>
              <a:t>, either wholly or partly</a:t>
            </a:r>
            <a:r>
              <a:rPr lang="en-US" sz="2000" dirty="0">
                <a:solidFill>
                  <a:schemeClr val="tx1"/>
                </a:solidFill>
              </a:rPr>
              <a:t>, or any amount </a:t>
            </a:r>
            <a:r>
              <a:rPr lang="en-US" sz="2000" b="1" u="sng" dirty="0">
                <a:solidFill>
                  <a:srgbClr val="00B0F0"/>
                </a:solidFill>
              </a:rPr>
              <a:t>of interest payable </a:t>
            </a:r>
            <a:r>
              <a:rPr lang="en-US" sz="2000" dirty="0">
                <a:solidFill>
                  <a:schemeClr val="tx1"/>
                </a:solidFill>
              </a:rPr>
              <a:t>on such tax remains unpaid, then in such cases, the tax short paid on such self-assessed </a:t>
            </a:r>
            <a:r>
              <a:rPr lang="en-US" sz="2000" b="1" u="sng" dirty="0">
                <a:solidFill>
                  <a:srgbClr val="00B050"/>
                </a:solidFill>
              </a:rPr>
              <a:t>and thus self-admitted liability, </a:t>
            </a:r>
            <a:r>
              <a:rPr lang="en-US" sz="2000" dirty="0">
                <a:solidFill>
                  <a:schemeClr val="tx1"/>
                </a:solidFill>
              </a:rPr>
              <a:t>and the interest thereon, are liable to be recovered under the provisions of section 79.</a:t>
            </a:r>
          </a:p>
          <a:p>
            <a:br>
              <a:rPr lang="en-US" sz="2000" dirty="0">
                <a:solidFill>
                  <a:schemeClr val="tx1"/>
                </a:solidFill>
              </a:rPr>
            </a:br>
            <a:endParaRPr lang="en-US" sz="2000"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7809229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1629" y="304800"/>
            <a:ext cx="11201400" cy="6248400"/>
          </a:xfrm>
          <a:prstGeom prst="roundRect">
            <a:avLst/>
          </a:prstGeom>
          <a:solidFill>
            <a:schemeClr val="bg1"/>
          </a:solid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3.2</a:t>
            </a:r>
            <a:r>
              <a:rPr lang="en-US" sz="2000" dirty="0">
                <a:solidFill>
                  <a:schemeClr val="tx1"/>
                </a:solidFill>
              </a:rPr>
              <a:t> </a:t>
            </a:r>
            <a:r>
              <a:rPr lang="en-US" dirty="0">
                <a:solidFill>
                  <a:schemeClr val="tx1"/>
                </a:solidFill>
              </a:rPr>
              <a:t>There may, however, be some cases where there may be </a:t>
            </a:r>
            <a:r>
              <a:rPr lang="en-US" b="1" u="sng" dirty="0">
                <a:solidFill>
                  <a:srgbClr val="FF0000"/>
                </a:solidFill>
                <a:highlight>
                  <a:srgbClr val="FFFF00"/>
                </a:highlight>
              </a:rPr>
              <a:t>a genuine reason </a:t>
            </a:r>
            <a:r>
              <a:rPr lang="en-US" dirty="0">
                <a:solidFill>
                  <a:schemeClr val="tx1"/>
                </a:solidFill>
              </a:rPr>
              <a:t>for difference between the details of outward supplies declared in GSTR-1 and those declared in GSTR-3B. For example, the person may have made a</a:t>
            </a:r>
          </a:p>
          <a:p>
            <a:endParaRPr lang="en-US" dirty="0">
              <a:solidFill>
                <a:schemeClr val="tx1"/>
              </a:solidFill>
            </a:endParaRPr>
          </a:p>
          <a:p>
            <a:pPr>
              <a:buFont typeface="Arial" pitchFamily="34" charset="0"/>
              <a:buChar char="•"/>
            </a:pPr>
            <a:r>
              <a:rPr lang="en-US" b="1" u="sng" dirty="0">
                <a:solidFill>
                  <a:srgbClr val="FF0000"/>
                </a:solidFill>
              </a:rPr>
              <a:t>  Typographical error </a:t>
            </a:r>
            <a:r>
              <a:rPr lang="en-US" dirty="0">
                <a:solidFill>
                  <a:schemeClr val="tx1"/>
                </a:solidFill>
              </a:rPr>
              <a:t>or </a:t>
            </a:r>
            <a:r>
              <a:rPr lang="en-US" b="1" u="sng" dirty="0">
                <a:solidFill>
                  <a:srgbClr val="FF0000"/>
                </a:solidFill>
              </a:rPr>
              <a:t>may have wrongly reported any </a:t>
            </a:r>
            <a:r>
              <a:rPr lang="en-US" dirty="0">
                <a:solidFill>
                  <a:schemeClr val="tx1"/>
                </a:solidFill>
              </a:rPr>
              <a:t>detail in GSTR-1 or GSTR-3B.</a:t>
            </a:r>
          </a:p>
          <a:p>
            <a:pPr>
              <a:buFont typeface="Arial" pitchFamily="34" charset="0"/>
              <a:buChar char="•"/>
            </a:pPr>
            <a:endParaRPr lang="en-US" dirty="0">
              <a:solidFill>
                <a:schemeClr val="tx1"/>
              </a:solidFill>
            </a:endParaRPr>
          </a:p>
          <a:p>
            <a:pPr>
              <a:buFont typeface="Arial" pitchFamily="34" charset="0"/>
              <a:buChar char="•"/>
            </a:pPr>
            <a:r>
              <a:rPr lang="en-US" dirty="0">
                <a:solidFill>
                  <a:schemeClr val="tx1"/>
                </a:solidFill>
              </a:rPr>
              <a:t> Such errors or </a:t>
            </a:r>
            <a:r>
              <a:rPr lang="en-US" b="1" u="sng" dirty="0">
                <a:solidFill>
                  <a:srgbClr val="FF0000"/>
                </a:solidFill>
              </a:rPr>
              <a:t>omissions can be rectified by the said person in a subsequent GSTR-1/GSTR-3B as per the provisions </a:t>
            </a:r>
            <a:r>
              <a:rPr lang="en-US" dirty="0">
                <a:solidFill>
                  <a:schemeClr val="tx1"/>
                </a:solidFill>
              </a:rPr>
              <a:t>of sub-section (3) of section 37 or the provisions of sub-section (9) of section 39, as the case may be.</a:t>
            </a:r>
          </a:p>
          <a:p>
            <a:pPr>
              <a:buFont typeface="Arial" pitchFamily="34" charset="0"/>
              <a:buChar char="•"/>
            </a:pPr>
            <a:endParaRPr lang="en-US" dirty="0">
              <a:solidFill>
                <a:schemeClr val="tx1"/>
              </a:solidFill>
            </a:endParaRPr>
          </a:p>
          <a:p>
            <a:pPr>
              <a:buFont typeface="Arial" pitchFamily="34" charset="0"/>
              <a:buChar char="•"/>
            </a:pPr>
            <a:r>
              <a:rPr lang="en-US" dirty="0">
                <a:solidFill>
                  <a:schemeClr val="tx1"/>
                </a:solidFill>
              </a:rPr>
              <a:t> There may also be cases, where a </a:t>
            </a:r>
            <a:r>
              <a:rPr lang="en-US" b="1" u="sng" dirty="0">
                <a:solidFill>
                  <a:srgbClr val="00B0F0"/>
                </a:solidFill>
              </a:rPr>
              <a:t>supply could not be declared by the registered person in GSTR-1 of an </a:t>
            </a:r>
            <a:r>
              <a:rPr lang="en-US" b="1" u="sng" dirty="0">
                <a:solidFill>
                  <a:schemeClr val="accent6">
                    <a:lumMod val="75000"/>
                  </a:schemeClr>
                </a:solidFill>
              </a:rPr>
              <a:t>earlier tax period,</a:t>
            </a:r>
            <a:r>
              <a:rPr lang="en-US" b="1" u="sng" dirty="0">
                <a:solidFill>
                  <a:srgbClr val="00B0F0"/>
                </a:solidFill>
              </a:rPr>
              <a:t> though the tax on the same was paid by correctly reporting the said supply in GSTR-3B.</a:t>
            </a:r>
          </a:p>
          <a:p>
            <a:pPr>
              <a:buFont typeface="Arial" pitchFamily="34" charset="0"/>
              <a:buChar char="•"/>
            </a:pPr>
            <a:endParaRPr lang="en-US" dirty="0">
              <a:solidFill>
                <a:schemeClr val="tx1"/>
              </a:solidFill>
            </a:endParaRPr>
          </a:p>
          <a:p>
            <a:pPr>
              <a:buFont typeface="Arial" pitchFamily="34" charset="0"/>
              <a:buChar char="•"/>
            </a:pPr>
            <a:r>
              <a:rPr lang="en-US" dirty="0">
                <a:solidFill>
                  <a:schemeClr val="tx1"/>
                </a:solidFill>
              </a:rPr>
              <a:t> The details of such supply may now be reported by the registered person in the GSTR-1 of the current tax period. In such cases, there could be a </a:t>
            </a:r>
            <a:r>
              <a:rPr lang="en-US" dirty="0" err="1">
                <a:solidFill>
                  <a:schemeClr val="tx1"/>
                </a:solidFill>
              </a:rPr>
              <a:t>mis</a:t>
            </a:r>
            <a:r>
              <a:rPr lang="en-US" dirty="0">
                <a:solidFill>
                  <a:schemeClr val="tx1"/>
                </a:solidFill>
              </a:rPr>
              <a:t>-match between GSTR-1 and GSTR-3B (liability reported in GSTR-1 &gt; tax paid in GSTR-3B) in the current tax period. Therefore, in all such cases, an </a:t>
            </a:r>
            <a:r>
              <a:rPr lang="en-US" b="1" u="sng" dirty="0">
                <a:solidFill>
                  <a:srgbClr val="FF0000"/>
                </a:solidFill>
                <a:highlight>
                  <a:srgbClr val="FFFF00"/>
                </a:highlight>
              </a:rPr>
              <a:t>opportunity needs to be provided </a:t>
            </a:r>
            <a:r>
              <a:rPr lang="en-US" dirty="0">
                <a:solidFill>
                  <a:schemeClr val="tx1"/>
                </a:solidFill>
              </a:rPr>
              <a:t>to the concerned registered person to explain the differences between GSTR-1 and GSTR-3B, if any, and for short payment or non-payment of the amount of self-assessed tax liability, and interest thereon, </a:t>
            </a:r>
            <a:r>
              <a:rPr lang="en-US" b="1" u="sng" dirty="0">
                <a:solidFill>
                  <a:srgbClr val="00B0F0"/>
                </a:solidFill>
                <a:highlight>
                  <a:srgbClr val="FFFF00"/>
                </a:highlight>
              </a:rPr>
              <a:t>before any action</a:t>
            </a:r>
            <a:r>
              <a:rPr lang="en-US" b="1" u="sng" dirty="0">
                <a:solidFill>
                  <a:srgbClr val="00B0F0"/>
                </a:solidFill>
              </a:rPr>
              <a:t> </a:t>
            </a:r>
            <a:r>
              <a:rPr lang="en-US" dirty="0">
                <a:solidFill>
                  <a:schemeClr val="tx1"/>
                </a:solidFill>
              </a:rPr>
              <a:t>under section 79 of the Act is taken for recovery of the said amount.</a:t>
            </a:r>
          </a:p>
        </p:txBody>
      </p:sp>
    </p:spTree>
    <p:extLst>
      <p:ext uri="{BB962C8B-B14F-4D97-AF65-F5344CB8AC3E}">
        <p14:creationId xmlns:p14="http://schemas.microsoft.com/office/powerpoint/2010/main" val="3154111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228600"/>
            <a:ext cx="10972800" cy="600891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3.3</a:t>
            </a:r>
            <a:r>
              <a:rPr lang="en-US" sz="3200" dirty="0">
                <a:solidFill>
                  <a:schemeClr val="tx1"/>
                </a:solidFill>
              </a:rPr>
              <a:t> </a:t>
            </a:r>
            <a:r>
              <a:rPr lang="en-US" sz="2400" dirty="0">
                <a:solidFill>
                  <a:schemeClr val="tx1"/>
                </a:solidFill>
              </a:rPr>
              <a:t>Accordingly, where ever any such amount of tax, self-assessed by the registered person in his outward supply statement GSTR-1 is found to be short paid or not paid by the said person through his GSTR-3B return in terms of the provisions of sub-section (12) of section 75 of the Act</a:t>
            </a:r>
            <a:r>
              <a:rPr lang="en-US" sz="2400" b="1" u="sng" dirty="0">
                <a:solidFill>
                  <a:srgbClr val="FF0000"/>
                </a:solidFill>
                <a:highlight>
                  <a:srgbClr val="FFFF00"/>
                </a:highlight>
              </a:rPr>
              <a:t>, the proper officer may send a communication</a:t>
            </a:r>
            <a:r>
              <a:rPr lang="en-US" sz="2400" b="1" u="sng" dirty="0">
                <a:solidFill>
                  <a:srgbClr val="FF0000"/>
                </a:solidFill>
              </a:rPr>
              <a:t> </a:t>
            </a:r>
            <a:r>
              <a:rPr lang="en-US" sz="2400" dirty="0">
                <a:solidFill>
                  <a:schemeClr val="tx1"/>
                </a:solidFill>
              </a:rPr>
              <a:t>(with DIN, in terms of guidelines issued</a:t>
            </a:r>
            <a:r>
              <a:rPr lang="en-US" sz="2400" i="1" dirty="0">
                <a:solidFill>
                  <a:schemeClr val="tx1"/>
                </a:solidFill>
              </a:rPr>
              <a:t> vide </a:t>
            </a:r>
            <a:r>
              <a:rPr lang="en-US" sz="2400" dirty="0">
                <a:solidFill>
                  <a:schemeClr val="tx1"/>
                </a:solidFill>
              </a:rPr>
              <a:t>Circular No. 122/41/2019-GST dated 5th November 2019</a:t>
            </a:r>
            <a:r>
              <a:rPr lang="en-US" sz="2400" b="1" u="sng" dirty="0">
                <a:solidFill>
                  <a:srgbClr val="FF0000"/>
                </a:solidFill>
              </a:rPr>
              <a:t>) </a:t>
            </a:r>
            <a:r>
              <a:rPr lang="en-US" sz="2400" b="1" u="sng" dirty="0">
                <a:solidFill>
                  <a:srgbClr val="FF0000"/>
                </a:solidFill>
                <a:highlight>
                  <a:srgbClr val="FFFF00"/>
                </a:highlight>
              </a:rPr>
              <a:t>to the registered person to pay the amount short paid or not paid, or to explain the reasons</a:t>
            </a:r>
            <a:r>
              <a:rPr lang="en-US" sz="2400" dirty="0">
                <a:solidFill>
                  <a:schemeClr val="tx1"/>
                </a:solidFill>
              </a:rPr>
              <a:t> for such short payment or non-payment of self-assessed tax, within a reasonable time, as prescribed in the communication. If, the concerned person is able to justify the differences between GSTR-1 and GSTR-3B, or is able to explain the reasons of such short-payment or non-payment of tax, to </a:t>
            </a:r>
            <a:r>
              <a:rPr lang="en-US" sz="2400" b="1" u="sng" dirty="0">
                <a:solidFill>
                  <a:srgbClr val="00B0F0"/>
                </a:solidFill>
              </a:rPr>
              <a:t>the satisfaction of the proper officer,</a:t>
            </a:r>
            <a:r>
              <a:rPr lang="en-US" sz="2400" dirty="0">
                <a:solidFill>
                  <a:schemeClr val="tx1"/>
                </a:solidFill>
              </a:rPr>
              <a:t> or pays the amount such short paid or not paid, then there may not be any requirement to initiate proceedings for recovery under section 79.</a:t>
            </a:r>
          </a:p>
          <a:p>
            <a:pPr algn="just"/>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29464102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3257" y="533399"/>
            <a:ext cx="10199914" cy="5747657"/>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3.4</a:t>
            </a:r>
            <a:r>
              <a:rPr lang="en-US" sz="3200" dirty="0">
                <a:solidFill>
                  <a:schemeClr val="tx1"/>
                </a:solidFill>
              </a:rPr>
              <a:t> </a:t>
            </a:r>
            <a:r>
              <a:rPr lang="en-US" sz="2400" dirty="0">
                <a:solidFill>
                  <a:schemeClr val="tx1"/>
                </a:solidFill>
              </a:rPr>
              <a:t>However, if the said registered person either fails to reply to the proper officer, or fails to make the payment of such amount short paid or not paid, within the time prescribed in the communication or such further period as may be permitted by the proper officer, then the proceedings for recovery of the said amount as per provisions of section 79 may be initiated by the proper officer. Further, where the said registered person fails to explain the reasons for such difference/short payment of tax to the satisfaction of the proper officer, then the proper officer may proceed for recovery of the said amount as per provisions of section 79.</a:t>
            </a:r>
          </a:p>
          <a:p>
            <a:pPr algn="just"/>
            <a:endParaRPr lang="en-US" sz="2400" dirty="0">
              <a:solidFill>
                <a:schemeClr val="tx1"/>
              </a:solidFill>
            </a:endParaRPr>
          </a:p>
          <a:p>
            <a:pPr algn="just"/>
            <a:r>
              <a:rPr lang="en-US" sz="2400" b="1" dirty="0">
                <a:solidFill>
                  <a:schemeClr val="tx1"/>
                </a:solidFill>
              </a:rPr>
              <a:t>4.</a:t>
            </a:r>
            <a:r>
              <a:rPr lang="en-US" sz="2400" dirty="0">
                <a:solidFill>
                  <a:schemeClr val="tx1"/>
                </a:solidFill>
              </a:rPr>
              <a:t> Difficulty, if any, in implementation of the above guidelines may please be brought to the notice of the Board. Hindi version would follow.</a:t>
            </a:r>
          </a:p>
        </p:txBody>
      </p:sp>
    </p:spTree>
    <p:extLst>
      <p:ext uri="{BB962C8B-B14F-4D97-AF65-F5344CB8AC3E}">
        <p14:creationId xmlns:p14="http://schemas.microsoft.com/office/powerpoint/2010/main" val="3581988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20486" y="413657"/>
            <a:ext cx="10842171" cy="584562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9600" b="1" dirty="0">
                <a:solidFill>
                  <a:schemeClr val="tx1"/>
                </a:solidFill>
              </a:rPr>
              <a:t>GALLOPING GST </a:t>
            </a:r>
          </a:p>
          <a:p>
            <a:pPr algn="ctr"/>
            <a:r>
              <a:rPr lang="en-IN" sz="5400" b="1" dirty="0">
                <a:solidFill>
                  <a:schemeClr val="tx1"/>
                </a:solidFill>
              </a:rPr>
              <a:t>         </a:t>
            </a:r>
            <a:r>
              <a:rPr lang="en-IN" sz="2800" b="1" dirty="0">
                <a:solidFill>
                  <a:schemeClr val="tx1"/>
                </a:solidFill>
              </a:rPr>
              <a:t>FROM COMPLIANCE PATHWAY TO LITIGATION RUNWAY</a:t>
            </a:r>
            <a:endParaRPr lang="en-US" b="1" dirty="0"/>
          </a:p>
        </p:txBody>
      </p:sp>
      <p:sp>
        <p:nvSpPr>
          <p:cNvPr id="3" name="Slide Number Placeholder 2">
            <a:extLst>
              <a:ext uri="{FF2B5EF4-FFF2-40B4-BE49-F238E27FC236}">
                <a16:creationId xmlns:a16="http://schemas.microsoft.com/office/drawing/2014/main" id="{3F341D11-3061-4E08-B84D-53512857C101}"/>
              </a:ext>
            </a:extLst>
          </p:cNvPr>
          <p:cNvSpPr>
            <a:spLocks noGrp="1"/>
          </p:cNvSpPr>
          <p:nvPr>
            <p:ph type="sldNum" sz="quarter" idx="12"/>
          </p:nvPr>
        </p:nvSpPr>
        <p:spPr/>
        <p:txBody>
          <a:bodyPr/>
          <a:lstStyle/>
          <a:p>
            <a:fld id="{56FCA643-ADDA-4CE8-B4FF-7AA2A8ED4A7D}" type="slidenum">
              <a:rPr lang="en-IN" altLang="en-US" smtClean="0"/>
              <a:pPr/>
              <a:t>109</a:t>
            </a:fld>
            <a:endParaRPr lang="en-IN" altLang="en-US"/>
          </a:p>
        </p:txBody>
      </p:sp>
    </p:spTree>
    <p:extLst>
      <p:ext uri="{BB962C8B-B14F-4D97-AF65-F5344CB8AC3E}">
        <p14:creationId xmlns:p14="http://schemas.microsoft.com/office/powerpoint/2010/main" val="364836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751114" y="304801"/>
            <a:ext cx="11201400" cy="794657"/>
          </a:xfrm>
          <a:prstGeom prst="doubleWav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en-US" b="1" dirty="0"/>
              <a:t>Commissioner Or officer authorized</a:t>
            </a:r>
            <a:r>
              <a:rPr lang="en-US" dirty="0"/>
              <a:t> undertake audit of Reg. person (</a:t>
            </a:r>
            <a:r>
              <a:rPr lang="en-US" b="1" dirty="0"/>
              <a:t>Period, frequency manner-</a:t>
            </a:r>
            <a:r>
              <a:rPr lang="en-US" dirty="0"/>
              <a:t>prescribed IN Rule 101 as F. Y. or multiple Financial Years.</a:t>
            </a:r>
            <a:endParaRPr lang="en-IN" b="1" dirty="0"/>
          </a:p>
        </p:txBody>
      </p:sp>
      <p:cxnSp>
        <p:nvCxnSpPr>
          <p:cNvPr id="4" name="Straight Arrow Connector 3"/>
          <p:cNvCxnSpPr>
            <a:cxnSpLocks/>
            <a:stCxn id="2" idx="2"/>
          </p:cNvCxnSpPr>
          <p:nvPr/>
        </p:nvCxnSpPr>
        <p:spPr>
          <a:xfrm flipH="1">
            <a:off x="3951514" y="1049792"/>
            <a:ext cx="2400300" cy="593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a:stCxn id="2" idx="2"/>
            <a:endCxn id="61" idx="0"/>
          </p:cNvCxnSpPr>
          <p:nvPr/>
        </p:nvCxnSpPr>
        <p:spPr>
          <a:xfrm>
            <a:off x="6351814" y="1049792"/>
            <a:ext cx="2245179" cy="62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86742" y="1643744"/>
            <a:ext cx="2351315" cy="30480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buFont typeface="Arial" pitchFamily="34" charset="0"/>
              <a:buChar char="•"/>
            </a:pPr>
            <a:r>
              <a:rPr lang="en-US" b="1" dirty="0"/>
              <a:t>Place of business</a:t>
            </a:r>
            <a:r>
              <a:rPr lang="en-US" dirty="0"/>
              <a:t> or</a:t>
            </a:r>
          </a:p>
          <a:p>
            <a:endParaRPr lang="en-IN" b="1" dirty="0"/>
          </a:p>
        </p:txBody>
      </p:sp>
      <p:sp>
        <p:nvSpPr>
          <p:cNvPr id="16" name="Oval 15"/>
          <p:cNvSpPr/>
          <p:nvPr/>
        </p:nvSpPr>
        <p:spPr>
          <a:xfrm>
            <a:off x="5181600" y="1099458"/>
            <a:ext cx="2275114" cy="40277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Audit can be conducted at </a:t>
            </a:r>
          </a:p>
        </p:txBody>
      </p:sp>
      <p:sp>
        <p:nvSpPr>
          <p:cNvPr id="61" name="Rectangle 60"/>
          <p:cNvSpPr/>
          <p:nvPr/>
        </p:nvSpPr>
        <p:spPr>
          <a:xfrm>
            <a:off x="7421335" y="1670959"/>
            <a:ext cx="2351315" cy="3265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dirty="0"/>
              <a:t>In department office</a:t>
            </a:r>
            <a:endParaRPr lang="en-IN" b="1" dirty="0"/>
          </a:p>
        </p:txBody>
      </p:sp>
      <p:pic>
        <p:nvPicPr>
          <p:cNvPr id="62" name="Picture 61">
            <a:extLst>
              <a:ext uri="{FF2B5EF4-FFF2-40B4-BE49-F238E27FC236}">
                <a16:creationId xmlns:a16="http://schemas.microsoft.com/office/drawing/2014/main" id="{635A0D8A-EF69-48F0-8200-ECD95936AA70}"/>
              </a:ext>
            </a:extLst>
          </p:cNvPr>
          <p:cNvPicPr>
            <a:picLocks noChangeAspect="1"/>
          </p:cNvPicPr>
          <p:nvPr/>
        </p:nvPicPr>
        <p:blipFill>
          <a:blip r:embed="rId2"/>
          <a:stretch>
            <a:fillRect/>
          </a:stretch>
        </p:blipFill>
        <p:spPr>
          <a:xfrm>
            <a:off x="1110870" y="2492830"/>
            <a:ext cx="1479117" cy="1055078"/>
          </a:xfrm>
          <a:prstGeom prst="rect">
            <a:avLst/>
          </a:prstGeom>
          <a:ln>
            <a:noFill/>
          </a:ln>
          <a:effectLst>
            <a:outerShdw blurRad="292100" dist="139700" dir="2700000" algn="tl" rotWithShape="0">
              <a:srgbClr val="333333">
                <a:alpha val="65000"/>
              </a:srgbClr>
            </a:outerShdw>
          </a:effectLst>
        </p:spPr>
      </p:pic>
      <p:pic>
        <p:nvPicPr>
          <p:cNvPr id="63" name="Picture 62">
            <a:extLst>
              <a:ext uri="{FF2B5EF4-FFF2-40B4-BE49-F238E27FC236}">
                <a16:creationId xmlns:a16="http://schemas.microsoft.com/office/drawing/2014/main" id="{EFFADDCE-4922-4A9A-8A49-B9722B274BC9}"/>
              </a:ext>
            </a:extLst>
          </p:cNvPr>
          <p:cNvPicPr>
            <a:picLocks noChangeAspect="1"/>
          </p:cNvPicPr>
          <p:nvPr/>
        </p:nvPicPr>
        <p:blipFill>
          <a:blip r:embed="rId3"/>
          <a:stretch>
            <a:fillRect/>
          </a:stretch>
        </p:blipFill>
        <p:spPr>
          <a:xfrm>
            <a:off x="8686370" y="2338086"/>
            <a:ext cx="1197858" cy="1364566"/>
          </a:xfrm>
          <a:prstGeom prst="rect">
            <a:avLst/>
          </a:prstGeom>
        </p:spPr>
      </p:pic>
      <p:sp>
        <p:nvSpPr>
          <p:cNvPr id="19" name="Rectangle 18"/>
          <p:cNvSpPr/>
          <p:nvPr/>
        </p:nvSpPr>
        <p:spPr>
          <a:xfrm>
            <a:off x="1110870" y="3559629"/>
            <a:ext cx="1479117" cy="35922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1600" dirty="0"/>
              <a:t>Proper Officer</a:t>
            </a:r>
          </a:p>
        </p:txBody>
      </p:sp>
      <p:sp>
        <p:nvSpPr>
          <p:cNvPr id="64" name="Rectangle 63"/>
          <p:cNvSpPr/>
          <p:nvPr/>
        </p:nvSpPr>
        <p:spPr>
          <a:xfrm>
            <a:off x="8596992" y="3674602"/>
            <a:ext cx="1570265" cy="35922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dirty="0"/>
              <a:t>Registered person</a:t>
            </a:r>
          </a:p>
        </p:txBody>
      </p:sp>
      <p:sp>
        <p:nvSpPr>
          <p:cNvPr id="20" name="Curved Down Arrow 19"/>
          <p:cNvSpPr/>
          <p:nvPr/>
        </p:nvSpPr>
        <p:spPr>
          <a:xfrm>
            <a:off x="2589987" y="2338086"/>
            <a:ext cx="6194784" cy="535743"/>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solidFill>
                  <a:schemeClr val="tx1"/>
                </a:solidFill>
              </a:rPr>
              <a:t>Inform to </a:t>
            </a:r>
            <a:r>
              <a:rPr lang="en-US" b="1" dirty="0" err="1">
                <a:solidFill>
                  <a:schemeClr val="tx1"/>
                </a:solidFill>
              </a:rPr>
              <a:t>Regd</a:t>
            </a:r>
            <a:r>
              <a:rPr lang="en-US" b="1" dirty="0">
                <a:solidFill>
                  <a:schemeClr val="tx1"/>
                </a:solidFill>
              </a:rPr>
              <a:t> person 15 days prior to conduct of audit – </a:t>
            </a:r>
            <a:r>
              <a:rPr lang="en-US" dirty="0">
                <a:solidFill>
                  <a:schemeClr val="tx1"/>
                </a:solidFill>
              </a:rPr>
              <a:t>in manner prescribed</a:t>
            </a:r>
            <a:endParaRPr lang="en-IN" dirty="0">
              <a:solidFill>
                <a:schemeClr val="tx1"/>
              </a:solidFill>
            </a:endParaRPr>
          </a:p>
        </p:txBody>
      </p:sp>
      <p:sp>
        <p:nvSpPr>
          <p:cNvPr id="21" name="Double Wave 20"/>
          <p:cNvSpPr/>
          <p:nvPr/>
        </p:nvSpPr>
        <p:spPr>
          <a:xfrm>
            <a:off x="489857" y="3810001"/>
            <a:ext cx="2862943" cy="794657"/>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b="1" dirty="0"/>
              <a:t>Audit Completed within 3 months(Extend by 6 M)</a:t>
            </a:r>
            <a:r>
              <a:rPr lang="en-US" sz="1600" dirty="0"/>
              <a:t> from </a:t>
            </a:r>
            <a:r>
              <a:rPr lang="en-US" sz="1600" b="1" u="sng" dirty="0">
                <a:solidFill>
                  <a:srgbClr val="00B0F0"/>
                </a:solidFill>
              </a:rPr>
              <a:t>date of commencement</a:t>
            </a:r>
            <a:endParaRPr lang="en-IN" sz="1600" b="1" u="sng" dirty="0">
              <a:solidFill>
                <a:srgbClr val="00B0F0"/>
              </a:solidFill>
            </a:endParaRPr>
          </a:p>
        </p:txBody>
      </p:sp>
      <p:cxnSp>
        <p:nvCxnSpPr>
          <p:cNvPr id="24" name="Straight Arrow Connector 23"/>
          <p:cNvCxnSpPr/>
          <p:nvPr/>
        </p:nvCxnSpPr>
        <p:spPr>
          <a:xfrm flipH="1">
            <a:off x="1208314" y="4288972"/>
            <a:ext cx="1741714"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13657" y="4876801"/>
            <a:ext cx="1382486" cy="664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b="1" dirty="0"/>
              <a:t>Date Of Making available             record</a:t>
            </a:r>
            <a:endParaRPr lang="en-US" sz="1400" dirty="0"/>
          </a:p>
        </p:txBody>
      </p:sp>
      <p:sp>
        <p:nvSpPr>
          <p:cNvPr id="66" name="Rectangle 65"/>
          <p:cNvSpPr/>
          <p:nvPr/>
        </p:nvSpPr>
        <p:spPr>
          <a:xfrm>
            <a:off x="2589987" y="4914900"/>
            <a:ext cx="1492156" cy="66402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sz="1400" b="1" dirty="0"/>
              <a:t>Actual conduct of audit  </a:t>
            </a:r>
            <a:r>
              <a:rPr lang="en-US" sz="1400" dirty="0"/>
              <a:t>at place of business </a:t>
            </a:r>
          </a:p>
        </p:txBody>
      </p:sp>
      <p:cxnSp>
        <p:nvCxnSpPr>
          <p:cNvPr id="68" name="Straight Arrow Connector 67"/>
          <p:cNvCxnSpPr>
            <a:endCxn id="66" idx="0"/>
          </p:cNvCxnSpPr>
          <p:nvPr/>
        </p:nvCxnSpPr>
        <p:spPr>
          <a:xfrm>
            <a:off x="2950028" y="4288972"/>
            <a:ext cx="386037" cy="62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904999" y="5018315"/>
            <a:ext cx="555171" cy="33745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or</a:t>
            </a:r>
          </a:p>
        </p:txBody>
      </p:sp>
      <p:sp>
        <p:nvSpPr>
          <p:cNvPr id="70" name="Rectangle 69"/>
          <p:cNvSpPr/>
          <p:nvPr/>
        </p:nvSpPr>
        <p:spPr>
          <a:xfrm>
            <a:off x="1208314" y="5660571"/>
            <a:ext cx="2225195" cy="4571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 </a:t>
            </a:r>
            <a:r>
              <a:rPr lang="en-US" b="1"/>
              <a:t>w.i. later</a:t>
            </a:r>
            <a:endParaRPr lang="en-US"/>
          </a:p>
        </p:txBody>
      </p:sp>
      <p:sp>
        <p:nvSpPr>
          <p:cNvPr id="71" name="Curved Left Arrow 70"/>
          <p:cNvSpPr/>
          <p:nvPr/>
        </p:nvSpPr>
        <p:spPr>
          <a:xfrm rot="5400000">
            <a:off x="5475107" y="322286"/>
            <a:ext cx="424543" cy="6137227"/>
          </a:xfrm>
          <a:prstGeom prst="curvedLeftArrow">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just"/>
            <a:r>
              <a:rPr lang="en-US" sz="1600" b="1" dirty="0"/>
              <a:t>Necessary facility – </a:t>
            </a:r>
            <a:r>
              <a:rPr lang="en-US" sz="1600" dirty="0"/>
              <a:t>To verify account/ document </a:t>
            </a:r>
          </a:p>
          <a:p>
            <a:pPr algn="just"/>
            <a:r>
              <a:rPr lang="en-US" sz="1600" b="1" dirty="0"/>
              <a:t>Furnish information required &amp; assistance </a:t>
            </a:r>
            <a:r>
              <a:rPr lang="en-US" sz="1600" dirty="0"/>
              <a:t>– for timely completion of audit </a:t>
            </a:r>
            <a:endParaRPr lang="en-US" sz="1600" b="1" dirty="0"/>
          </a:p>
        </p:txBody>
      </p:sp>
      <p:sp>
        <p:nvSpPr>
          <p:cNvPr id="72" name="Double Wave 71"/>
          <p:cNvSpPr/>
          <p:nvPr/>
        </p:nvSpPr>
        <p:spPr>
          <a:xfrm>
            <a:off x="4484100" y="4217379"/>
            <a:ext cx="7566386" cy="521168"/>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PO informs finding of audit within 30 days from conclusion of audit</a:t>
            </a:r>
          </a:p>
        </p:txBody>
      </p:sp>
      <p:sp>
        <p:nvSpPr>
          <p:cNvPr id="73" name="Double Wave 72"/>
          <p:cNvSpPr/>
          <p:nvPr/>
        </p:nvSpPr>
        <p:spPr>
          <a:xfrm>
            <a:off x="4484100" y="4834604"/>
            <a:ext cx="7566386" cy="521168"/>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Tax not paid/short paid or ITC wrongly availed or utilized – </a:t>
            </a:r>
            <a:r>
              <a:rPr lang="en-US" b="1" dirty="0"/>
              <a:t>Action in 73/74</a:t>
            </a:r>
            <a:endParaRPr lang="en-IN" dirty="0"/>
          </a:p>
        </p:txBody>
      </p:sp>
      <p:sp>
        <p:nvSpPr>
          <p:cNvPr id="3" name="Footer Placeholder 2">
            <a:extLst>
              <a:ext uri="{FF2B5EF4-FFF2-40B4-BE49-F238E27FC236}">
                <a16:creationId xmlns:a16="http://schemas.microsoft.com/office/drawing/2014/main" id="{E11593D7-742D-4BEF-9BA9-0A7FCAE454C2}"/>
              </a:ext>
            </a:extLst>
          </p:cNvPr>
          <p:cNvSpPr>
            <a:spLocks noGrp="1"/>
          </p:cNvSpPr>
          <p:nvPr>
            <p:ph type="ftr" sz="quarter" idx="11"/>
          </p:nvPr>
        </p:nvSpPr>
        <p:spPr/>
        <p:txBody>
          <a:bodyPr/>
          <a:lstStyle/>
          <a:p>
            <a:r>
              <a:rPr lang="en-IN"/>
              <a:t>CA AANCHAL KAPOOR 9988692699</a:t>
            </a:r>
          </a:p>
        </p:txBody>
      </p:sp>
      <p:sp>
        <p:nvSpPr>
          <p:cNvPr id="5" name="Slide Number Placeholder 4">
            <a:extLst>
              <a:ext uri="{FF2B5EF4-FFF2-40B4-BE49-F238E27FC236}">
                <a16:creationId xmlns:a16="http://schemas.microsoft.com/office/drawing/2014/main" id="{3C281DF9-F3F2-4ABD-8963-32E048954800}"/>
              </a:ext>
            </a:extLst>
          </p:cNvPr>
          <p:cNvSpPr>
            <a:spLocks noGrp="1"/>
          </p:cNvSpPr>
          <p:nvPr>
            <p:ph type="sldNum" sz="quarter" idx="12"/>
          </p:nvPr>
        </p:nvSpPr>
        <p:spPr/>
        <p:txBody>
          <a:bodyPr/>
          <a:lstStyle/>
          <a:p>
            <a:fld id="{2C4C6DAB-D00D-4A57-9F27-CB36B1FCB0AC}" type="slidenum">
              <a:rPr lang="en-IN" smtClean="0"/>
              <a:pPr/>
              <a:t>11</a:t>
            </a:fld>
            <a:endParaRPr lang="en-IN"/>
          </a:p>
        </p:txBody>
      </p:sp>
    </p:spTree>
    <p:extLst>
      <p:ext uri="{BB962C8B-B14F-4D97-AF65-F5344CB8AC3E}">
        <p14:creationId xmlns:p14="http://schemas.microsoft.com/office/powerpoint/2010/main" val="1818456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290" y="152400"/>
            <a:ext cx="8458200" cy="762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t>                                          </a:t>
            </a:r>
            <a:r>
              <a:rPr lang="en-IN" sz="2400" b="1" dirty="0">
                <a:solidFill>
                  <a:schemeClr val="tx1"/>
                </a:solidFill>
              </a:rPr>
              <a:t>GALLOPING GST </a:t>
            </a:r>
          </a:p>
          <a:p>
            <a:r>
              <a:rPr lang="en-IN" sz="2400" b="1" dirty="0">
                <a:solidFill>
                  <a:schemeClr val="tx1"/>
                </a:solidFill>
              </a:rPr>
              <a:t>         FROM COMPLIANCE PATHWAY TO LITIGATION RUNWAY</a:t>
            </a:r>
          </a:p>
        </p:txBody>
      </p:sp>
      <p:sp>
        <p:nvSpPr>
          <p:cNvPr id="5" name="Rounded Rectangle 4"/>
          <p:cNvSpPr/>
          <p:nvPr/>
        </p:nvSpPr>
        <p:spPr>
          <a:xfrm>
            <a:off x="1905000" y="1017639"/>
            <a:ext cx="1752600" cy="533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EXORDIUM:</a:t>
            </a:r>
          </a:p>
        </p:txBody>
      </p:sp>
      <p:sp>
        <p:nvSpPr>
          <p:cNvPr id="6" name="Round Single Corner Rectangle 5"/>
          <p:cNvSpPr/>
          <p:nvPr/>
        </p:nvSpPr>
        <p:spPr>
          <a:xfrm>
            <a:off x="751114" y="1676400"/>
            <a:ext cx="10972800" cy="49530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solidFill>
                <a:schemeClr val="tx1"/>
              </a:solidFill>
            </a:endParaRPr>
          </a:p>
          <a:p>
            <a:endParaRPr lang="en-IN" b="1" dirty="0">
              <a:solidFill>
                <a:schemeClr val="tx1"/>
              </a:solidFill>
            </a:endParaRPr>
          </a:p>
          <a:p>
            <a:endParaRPr lang="en-IN" b="1" dirty="0">
              <a:solidFill>
                <a:schemeClr val="tx1"/>
              </a:solidFill>
            </a:endParaRPr>
          </a:p>
          <a:p>
            <a:pPr algn="just"/>
            <a:r>
              <a:rPr lang="en-IN" b="1" dirty="0">
                <a:solidFill>
                  <a:schemeClr val="tx1"/>
                </a:solidFill>
              </a:rPr>
              <a:t>W</a:t>
            </a:r>
            <a:r>
              <a:rPr lang="en-IN" dirty="0">
                <a:solidFill>
                  <a:schemeClr val="tx1"/>
                </a:solidFill>
              </a:rPr>
              <a:t>hile presenting the budget 2020 and introducing </a:t>
            </a:r>
            <a:r>
              <a:rPr lang="en-IN" i="1" dirty="0">
                <a:solidFill>
                  <a:schemeClr val="tx1"/>
                </a:solidFill>
              </a:rPr>
              <a:t>"taxpayer charter"</a:t>
            </a:r>
            <a:r>
              <a:rPr lang="en-IN" dirty="0">
                <a:solidFill>
                  <a:schemeClr val="tx1"/>
                </a:solidFill>
              </a:rPr>
              <a:t> in the statute, the </a:t>
            </a:r>
            <a:r>
              <a:rPr lang="en-IN" dirty="0" err="1">
                <a:solidFill>
                  <a:schemeClr val="tx1"/>
                </a:solidFill>
              </a:rPr>
              <a:t>Hon'ble</a:t>
            </a:r>
            <a:r>
              <a:rPr lang="en-IN" dirty="0">
                <a:solidFill>
                  <a:schemeClr val="tx1"/>
                </a:solidFill>
              </a:rPr>
              <a:t> Finance Minister has said the following;</a:t>
            </a:r>
          </a:p>
          <a:p>
            <a:pPr algn="just"/>
            <a:endParaRPr lang="en-IN" dirty="0">
              <a:solidFill>
                <a:schemeClr val="tx1"/>
              </a:solidFill>
            </a:endParaRPr>
          </a:p>
          <a:p>
            <a:pPr algn="just"/>
            <a:r>
              <a:rPr lang="en-IN" i="1" dirty="0">
                <a:solidFill>
                  <a:schemeClr val="tx1"/>
                </a:solidFill>
              </a:rPr>
              <a:t>Our government would like to reassure taxpayers that we remain committed to taking measures so that </a:t>
            </a:r>
            <a:r>
              <a:rPr lang="en-IN" b="1" i="1" dirty="0">
                <a:solidFill>
                  <a:schemeClr val="tx1"/>
                </a:solidFill>
              </a:rPr>
              <a:t>our citizens are free from harassment of any kind</a:t>
            </a:r>
            <a:r>
              <a:rPr lang="en-IN" i="1" dirty="0">
                <a:solidFill>
                  <a:schemeClr val="tx1"/>
                </a:solidFill>
              </a:rPr>
              <a:t>.</a:t>
            </a:r>
          </a:p>
          <a:p>
            <a:pPr algn="just"/>
            <a:endParaRPr lang="en-IN" i="1" dirty="0">
              <a:solidFill>
                <a:schemeClr val="tx1"/>
              </a:solidFill>
            </a:endParaRPr>
          </a:p>
          <a:p>
            <a:pPr algn="just"/>
            <a:r>
              <a:rPr lang="en-IN" b="1" i="1" u="sng" dirty="0">
                <a:solidFill>
                  <a:schemeClr val="tx1"/>
                </a:solidFill>
              </a:rPr>
              <a:t>Has this statement been implemented in true spirit, based upon comportment and mechanisms adopted during Inspection/Search ?????</a:t>
            </a:r>
          </a:p>
          <a:p>
            <a:pPr algn="just"/>
            <a:endParaRPr lang="en-IN" b="1" i="1" u="sng" dirty="0">
              <a:solidFill>
                <a:schemeClr val="tx1"/>
              </a:solidFill>
            </a:endParaRPr>
          </a:p>
          <a:p>
            <a:pPr algn="just"/>
            <a:r>
              <a:rPr lang="en-IN" dirty="0">
                <a:solidFill>
                  <a:schemeClr val="tx1"/>
                </a:solidFill>
              </a:rPr>
              <a:t>Goods and Services Tax (GST) with so many other advantages, it has made everything online – may it be registration, payment of tax, filing of returns and other compliances. Not only this, GST has enabled the tax administration to detect </a:t>
            </a:r>
            <a:r>
              <a:rPr lang="en-IN" dirty="0">
                <a:solidFill>
                  <a:schemeClr val="tx1"/>
                </a:solidFill>
                <a:highlight>
                  <a:srgbClr val="FFFF00"/>
                </a:highlight>
              </a:rPr>
              <a:t>tax evasion, fake transactions, mismatches and fraudulent practices through the use of high-level technologies like Artificial Intelligence, Data Mining, Fast Tag Linkages and Data Analytics</a:t>
            </a:r>
            <a:r>
              <a:rPr lang="en-IN" dirty="0">
                <a:solidFill>
                  <a:schemeClr val="tx1"/>
                </a:solidFill>
              </a:rPr>
              <a:t>.</a:t>
            </a:r>
          </a:p>
          <a:p>
            <a:pPr algn="just"/>
            <a:endParaRPr lang="en-IN" dirty="0">
              <a:solidFill>
                <a:schemeClr val="tx1"/>
              </a:solidFill>
            </a:endParaRPr>
          </a:p>
          <a:p>
            <a:pPr algn="just"/>
            <a:r>
              <a:rPr lang="en-IN" dirty="0">
                <a:solidFill>
                  <a:schemeClr val="tx1"/>
                </a:solidFill>
                <a:highlight>
                  <a:srgbClr val="FFFF00"/>
                </a:highlight>
              </a:rPr>
              <a:t>GST is in budding phase but the powers of inspection, search, seizure, confiscation, arrest vested with tax officers are extreme and further the vested police powers and somehow, their misuse are encroaching upon the personal liberty of tax payers, which is like icing on the cake</a:t>
            </a:r>
          </a:p>
          <a:p>
            <a:pPr algn="just"/>
            <a:endParaRPr lang="en-IN" dirty="0">
              <a:solidFill>
                <a:schemeClr val="tx1"/>
              </a:solidFill>
            </a:endParaRPr>
          </a:p>
          <a:p>
            <a:pPr algn="just"/>
            <a:endParaRPr lang="en-IN" i="1" dirty="0">
              <a:solidFill>
                <a:schemeClr val="tx1"/>
              </a:solidFill>
            </a:endParaRPr>
          </a:p>
          <a:p>
            <a:endParaRPr lang="en-IN" dirty="0">
              <a:solidFill>
                <a:schemeClr val="tx1"/>
              </a:solidFill>
            </a:endParaRPr>
          </a:p>
          <a:p>
            <a:endParaRPr lang="en-IN" dirty="0">
              <a:solidFill>
                <a:schemeClr val="tx1"/>
              </a:solidFill>
            </a:endParaRPr>
          </a:p>
        </p:txBody>
      </p:sp>
    </p:spTree>
    <p:extLst>
      <p:ext uri="{BB962C8B-B14F-4D97-AF65-F5344CB8AC3E}">
        <p14:creationId xmlns:p14="http://schemas.microsoft.com/office/powerpoint/2010/main" val="36631299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a:off x="685800" y="174172"/>
            <a:ext cx="9736394" cy="1676399"/>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N" b="1" u="sng" dirty="0">
              <a:solidFill>
                <a:schemeClr val="tx1"/>
              </a:solidFill>
            </a:endParaRPr>
          </a:p>
          <a:p>
            <a:pPr algn="just"/>
            <a:r>
              <a:rPr lang="en-IN" sz="2000" b="1" u="sng" dirty="0">
                <a:solidFill>
                  <a:schemeClr val="tx1"/>
                </a:solidFill>
              </a:rPr>
              <a:t>This presentation is a modest endeavour intended to </a:t>
            </a:r>
            <a:r>
              <a:rPr lang="en-IN" sz="2000" b="1" u="sng" dirty="0" err="1">
                <a:solidFill>
                  <a:schemeClr val="tx1"/>
                </a:solidFill>
              </a:rPr>
              <a:t>analyze</a:t>
            </a:r>
            <a:r>
              <a:rPr lang="en-IN" sz="2000" b="1" u="sng" dirty="0">
                <a:solidFill>
                  <a:schemeClr val="tx1"/>
                </a:solidFill>
              </a:rPr>
              <a:t> the issue wise legal position under GST law relating to inspection, search and seizure based upon legal provisions, past and emerging jurisprudence along with lucid explanation on the statutory provisions.</a:t>
            </a:r>
            <a:endParaRPr lang="en-IN" sz="2000" dirty="0">
              <a:solidFill>
                <a:schemeClr val="tx1"/>
              </a:solidFill>
            </a:endParaRPr>
          </a:p>
        </p:txBody>
      </p:sp>
      <p:sp>
        <p:nvSpPr>
          <p:cNvPr id="13" name="Rounded Rectangle 12"/>
          <p:cNvSpPr/>
          <p:nvPr/>
        </p:nvSpPr>
        <p:spPr>
          <a:xfrm>
            <a:off x="685800" y="2895600"/>
            <a:ext cx="1752600" cy="533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u="sng" dirty="0">
                <a:solidFill>
                  <a:schemeClr val="tx1"/>
                </a:solidFill>
              </a:rPr>
              <a:t>Chapter XIV</a:t>
            </a:r>
            <a:r>
              <a:rPr lang="en-IN" sz="2000" dirty="0">
                <a:solidFill>
                  <a:schemeClr val="tx1"/>
                </a:solidFill>
              </a:rPr>
              <a:t>- </a:t>
            </a:r>
            <a:endParaRPr lang="en-IN" sz="2000" b="1" dirty="0">
              <a:solidFill>
                <a:schemeClr val="tx1"/>
              </a:solidFill>
            </a:endParaRPr>
          </a:p>
        </p:txBody>
      </p:sp>
      <p:sp>
        <p:nvSpPr>
          <p:cNvPr id="14" name="Round Single Corner Rectangle 13"/>
          <p:cNvSpPr/>
          <p:nvPr/>
        </p:nvSpPr>
        <p:spPr>
          <a:xfrm>
            <a:off x="598714" y="3679371"/>
            <a:ext cx="10907486" cy="21336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dirty="0">
                <a:solidFill>
                  <a:schemeClr val="tx1"/>
                </a:solidFill>
              </a:rPr>
              <a:t>Inspection, Search, Seizure and Arrest </a:t>
            </a:r>
            <a:r>
              <a:rPr lang="en-IN" sz="2000" b="1" dirty="0">
                <a:solidFill>
                  <a:schemeClr val="tx1"/>
                </a:solidFill>
              </a:rPr>
              <a:t>(Section 67 to 72) </a:t>
            </a:r>
            <a:r>
              <a:rPr lang="en-IN" sz="2000" dirty="0">
                <a:solidFill>
                  <a:schemeClr val="tx1"/>
                </a:solidFill>
              </a:rPr>
              <a:t>of the CGST Act along with </a:t>
            </a:r>
            <a:r>
              <a:rPr lang="en-IN" sz="2000" b="1" u="sng" dirty="0">
                <a:solidFill>
                  <a:schemeClr val="tx1"/>
                </a:solidFill>
              </a:rPr>
              <a:t>Rules 139 to 141</a:t>
            </a:r>
            <a:r>
              <a:rPr lang="en-IN" sz="2000" b="1" dirty="0">
                <a:solidFill>
                  <a:schemeClr val="tx1"/>
                </a:solidFill>
              </a:rPr>
              <a:t> </a:t>
            </a:r>
            <a:r>
              <a:rPr lang="en-IN" sz="2000" dirty="0">
                <a:solidFill>
                  <a:schemeClr val="tx1"/>
                </a:solidFill>
              </a:rPr>
              <a:t>(</a:t>
            </a:r>
            <a:r>
              <a:rPr lang="en-IN" sz="2000" b="1" u="sng" dirty="0">
                <a:solidFill>
                  <a:schemeClr val="tx1"/>
                </a:solidFill>
              </a:rPr>
              <a:t>Form Nos. GST INS-1</a:t>
            </a:r>
            <a:r>
              <a:rPr lang="en-IN" sz="2000" b="1" dirty="0">
                <a:solidFill>
                  <a:schemeClr val="tx1"/>
                </a:solidFill>
              </a:rPr>
              <a:t> to </a:t>
            </a:r>
            <a:r>
              <a:rPr lang="en-IN" sz="2000" b="1" u="sng" dirty="0">
                <a:solidFill>
                  <a:schemeClr val="tx1"/>
                </a:solidFill>
              </a:rPr>
              <a:t>GST INS-5</a:t>
            </a:r>
            <a:r>
              <a:rPr lang="en-IN" sz="2000" b="1" dirty="0">
                <a:solidFill>
                  <a:schemeClr val="tx1"/>
                </a:solidFill>
              </a:rPr>
              <a:t> </a:t>
            </a:r>
            <a:r>
              <a:rPr lang="en-IN" sz="2000" dirty="0">
                <a:solidFill>
                  <a:schemeClr val="tx1"/>
                </a:solidFill>
              </a:rPr>
              <a:t>) of the CGST Rules, 2017 deals with the provisions relating to Inspection, Search, Seizure and Arrest. State GST laws also prescribe identical provisions in relation to these. Provisions of Inspection, Search, Seizure and Arrest under CGST Act have also been made applicable to IGST Act vide section 20 of the IGST Act.</a:t>
            </a:r>
          </a:p>
        </p:txBody>
      </p:sp>
    </p:spTree>
    <p:extLst>
      <p:ext uri="{BB962C8B-B14F-4D97-AF65-F5344CB8AC3E}">
        <p14:creationId xmlns:p14="http://schemas.microsoft.com/office/powerpoint/2010/main" val="30228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855904" y="778329"/>
            <a:ext cx="3888954" cy="533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u="sng" dirty="0">
                <a:solidFill>
                  <a:schemeClr val="tx1"/>
                </a:solidFill>
              </a:rPr>
              <a:t>Section 67</a:t>
            </a:r>
            <a:endParaRPr lang="en-IN" sz="4000" b="1" dirty="0">
              <a:solidFill>
                <a:schemeClr val="tx1"/>
              </a:solidFill>
            </a:endParaRPr>
          </a:p>
        </p:txBody>
      </p:sp>
      <p:cxnSp>
        <p:nvCxnSpPr>
          <p:cNvPr id="3" name="Straight Arrow Connector 2">
            <a:extLst>
              <a:ext uri="{FF2B5EF4-FFF2-40B4-BE49-F238E27FC236}">
                <a16:creationId xmlns:a16="http://schemas.microsoft.com/office/drawing/2014/main" id="{64ACBDE9-87FA-4FC9-B3C4-8A8A7E05E615}"/>
              </a:ext>
            </a:extLst>
          </p:cNvPr>
          <p:cNvCxnSpPr>
            <a:cxnSpLocks/>
            <a:stCxn id="13" idx="2"/>
          </p:cNvCxnSpPr>
          <p:nvPr/>
        </p:nvCxnSpPr>
        <p:spPr>
          <a:xfrm flipH="1">
            <a:off x="3150824" y="1311729"/>
            <a:ext cx="2649557" cy="682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680F872-170A-4D02-81BF-86B24FB725EA}"/>
              </a:ext>
            </a:extLst>
          </p:cNvPr>
          <p:cNvCxnSpPr>
            <a:cxnSpLocks/>
          </p:cNvCxnSpPr>
          <p:nvPr/>
        </p:nvCxnSpPr>
        <p:spPr>
          <a:xfrm>
            <a:off x="5957830" y="1303794"/>
            <a:ext cx="2427842" cy="690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C552977-85B2-4A62-A5C8-ECA0D3FB68E7}"/>
              </a:ext>
            </a:extLst>
          </p:cNvPr>
          <p:cNvSpPr/>
          <p:nvPr/>
        </p:nvSpPr>
        <p:spPr>
          <a:xfrm>
            <a:off x="1255922" y="2239178"/>
            <a:ext cx="3349128" cy="1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INSPECTION</a:t>
            </a:r>
            <a:endParaRPr lang="en-IN" sz="3600" dirty="0"/>
          </a:p>
        </p:txBody>
      </p:sp>
      <p:sp>
        <p:nvSpPr>
          <p:cNvPr id="10" name="Rectangle: Rounded Corners 9">
            <a:extLst>
              <a:ext uri="{FF2B5EF4-FFF2-40B4-BE49-F238E27FC236}">
                <a16:creationId xmlns:a16="http://schemas.microsoft.com/office/drawing/2014/main" id="{11B8E885-66B1-4FE3-906C-D4946CFEB808}"/>
              </a:ext>
            </a:extLst>
          </p:cNvPr>
          <p:cNvSpPr/>
          <p:nvPr/>
        </p:nvSpPr>
        <p:spPr>
          <a:xfrm>
            <a:off x="6753340" y="2239178"/>
            <a:ext cx="4549965" cy="1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t>SEARCH AND SEIZURE </a:t>
            </a:r>
          </a:p>
        </p:txBody>
      </p:sp>
    </p:spTree>
    <p:extLst>
      <p:ext uri="{BB962C8B-B14F-4D97-AF65-F5344CB8AC3E}">
        <p14:creationId xmlns:p14="http://schemas.microsoft.com/office/powerpoint/2010/main" val="34062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a:off x="1868129" y="1547655"/>
            <a:ext cx="8455742" cy="76998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The term ‘Inspection’ is not defined under GST Act. It is relatively a new provision under GST Law.</a:t>
            </a:r>
          </a:p>
        </p:txBody>
      </p:sp>
      <p:sp>
        <p:nvSpPr>
          <p:cNvPr id="8" name="Rounded Rectangle 7"/>
          <p:cNvSpPr/>
          <p:nvPr/>
        </p:nvSpPr>
        <p:spPr>
          <a:xfrm>
            <a:off x="1885335" y="86032"/>
            <a:ext cx="8630265" cy="533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1	Inspection under GST</a:t>
            </a:r>
            <a:endParaRPr lang="en-IN" sz="2400" dirty="0">
              <a:solidFill>
                <a:schemeClr val="tx1"/>
              </a:solidFill>
            </a:endParaRPr>
          </a:p>
        </p:txBody>
      </p:sp>
      <p:sp>
        <p:nvSpPr>
          <p:cNvPr id="9" name="Rounded Rectangle 8"/>
          <p:cNvSpPr/>
          <p:nvPr/>
        </p:nvSpPr>
        <p:spPr>
          <a:xfrm>
            <a:off x="1885335" y="760771"/>
            <a:ext cx="2893142" cy="533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1.1	DEFINITION</a:t>
            </a:r>
            <a:endParaRPr lang="en-IN" sz="2400" dirty="0">
              <a:solidFill>
                <a:schemeClr val="tx1"/>
              </a:solidFill>
            </a:endParaRPr>
          </a:p>
        </p:txBody>
      </p:sp>
      <p:sp>
        <p:nvSpPr>
          <p:cNvPr id="11" name="Snip Diagonal Corner Rectangle 10"/>
          <p:cNvSpPr/>
          <p:nvPr/>
        </p:nvSpPr>
        <p:spPr>
          <a:xfrm>
            <a:off x="1868129" y="2552700"/>
            <a:ext cx="5257800" cy="533400"/>
          </a:xfrm>
          <a:prstGeom prst="snip2DiagRect">
            <a:avLst/>
          </a:prstGeom>
          <a:solidFill>
            <a:srgbClr val="AFE7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IN" b="1" u="sng" dirty="0">
              <a:solidFill>
                <a:schemeClr val="tx1"/>
              </a:solidFill>
            </a:endParaRPr>
          </a:p>
          <a:p>
            <a:pPr marL="285750" indent="-285750">
              <a:buFont typeface="Arial" pitchFamily="34" charset="0"/>
              <a:buChar char="•"/>
            </a:pPr>
            <a:r>
              <a:rPr lang="en-IN" b="1" u="sng" dirty="0">
                <a:solidFill>
                  <a:schemeClr val="tx1"/>
                </a:solidFill>
              </a:rPr>
              <a:t>As per Black’s Law Dictionary 11th edition </a:t>
            </a:r>
            <a:endParaRPr lang="en-IN" dirty="0">
              <a:solidFill>
                <a:schemeClr val="tx1"/>
              </a:solidFill>
            </a:endParaRPr>
          </a:p>
          <a:p>
            <a:endParaRPr lang="en-IN" dirty="0"/>
          </a:p>
        </p:txBody>
      </p:sp>
      <p:sp>
        <p:nvSpPr>
          <p:cNvPr id="12" name="Flowchart: Punched Tape 11"/>
          <p:cNvSpPr/>
          <p:nvPr/>
        </p:nvSpPr>
        <p:spPr>
          <a:xfrm>
            <a:off x="1868129" y="3200400"/>
            <a:ext cx="8455742" cy="1143000"/>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INSPECTION. A critical examination, close or careful scrutiny, a strict or prying examination, or an investigation. </a:t>
            </a:r>
          </a:p>
        </p:txBody>
      </p:sp>
      <p:sp>
        <p:nvSpPr>
          <p:cNvPr id="13" name="Snip Diagonal Corner Rectangle 12"/>
          <p:cNvSpPr/>
          <p:nvPr/>
        </p:nvSpPr>
        <p:spPr>
          <a:xfrm>
            <a:off x="1868129" y="4538816"/>
            <a:ext cx="5257800" cy="533400"/>
          </a:xfrm>
          <a:prstGeom prst="snip2DiagRect">
            <a:avLst/>
          </a:prstGeom>
          <a:solidFill>
            <a:srgbClr val="AFE7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IN" b="1" u="sng" dirty="0">
                <a:solidFill>
                  <a:schemeClr val="tx1"/>
                </a:solidFill>
              </a:rPr>
              <a:t>As per FAQ 2 issued by CBIC</a:t>
            </a:r>
            <a:endParaRPr lang="en-IN" dirty="0">
              <a:solidFill>
                <a:schemeClr val="tx1"/>
              </a:solidFill>
            </a:endParaRPr>
          </a:p>
        </p:txBody>
      </p:sp>
      <p:sp>
        <p:nvSpPr>
          <p:cNvPr id="14" name="Flowchart: Punched Tape 13"/>
          <p:cNvSpPr/>
          <p:nvPr/>
        </p:nvSpPr>
        <p:spPr>
          <a:xfrm>
            <a:off x="1882879" y="5181600"/>
            <a:ext cx="8440993" cy="1524000"/>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It is a </a:t>
            </a:r>
            <a:r>
              <a:rPr lang="en-IN" b="1" dirty="0">
                <a:solidFill>
                  <a:schemeClr val="tx1"/>
                </a:solidFill>
                <a:highlight>
                  <a:srgbClr val="FFFF00"/>
                </a:highlight>
              </a:rPr>
              <a:t>softer provision than search </a:t>
            </a:r>
            <a:r>
              <a:rPr lang="en-IN" dirty="0">
                <a:solidFill>
                  <a:schemeClr val="tx1"/>
                </a:solidFill>
              </a:rPr>
              <a:t>to enable officers to access any place of business of a taxable person and also any place of business of a person engaged in transporting goods or who is an owner or an operator of a warehouse or </a:t>
            </a:r>
            <a:r>
              <a:rPr lang="en-IN" dirty="0" err="1">
                <a:solidFill>
                  <a:schemeClr val="tx1"/>
                </a:solidFill>
              </a:rPr>
              <a:t>godown</a:t>
            </a:r>
            <a:endParaRPr lang="en-IN" dirty="0">
              <a:solidFill>
                <a:schemeClr val="tx1"/>
              </a:solidFill>
            </a:endParaRPr>
          </a:p>
        </p:txBody>
      </p:sp>
    </p:spTree>
    <p:extLst>
      <p:ext uri="{BB962C8B-B14F-4D97-AF65-F5344CB8AC3E}">
        <p14:creationId xmlns:p14="http://schemas.microsoft.com/office/powerpoint/2010/main" val="34687488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2601" y="320777"/>
            <a:ext cx="8534399" cy="533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 </a:t>
            </a:r>
            <a:r>
              <a:rPr lang="en-IN" sz="2400" b="1" u="sng" dirty="0">
                <a:solidFill>
                  <a:schemeClr val="tx1"/>
                </a:solidFill>
              </a:rPr>
              <a:t>1.2	Statutory Provisions relating to Inspection:</a:t>
            </a:r>
            <a:endParaRPr lang="en-IN" sz="2400" dirty="0">
              <a:solidFill>
                <a:schemeClr val="tx1"/>
              </a:solidFill>
            </a:endParaRPr>
          </a:p>
        </p:txBody>
      </p:sp>
      <p:sp>
        <p:nvSpPr>
          <p:cNvPr id="5" name="Round Single Corner Rectangle 4"/>
          <p:cNvSpPr/>
          <p:nvPr/>
        </p:nvSpPr>
        <p:spPr>
          <a:xfrm>
            <a:off x="653143" y="1066800"/>
            <a:ext cx="10776857" cy="10668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As per </a:t>
            </a:r>
            <a:r>
              <a:rPr lang="en-IN" u="sng" dirty="0">
                <a:solidFill>
                  <a:schemeClr val="tx1"/>
                </a:solidFill>
              </a:rPr>
              <a:t>Section 67 (1)</a:t>
            </a:r>
            <a:r>
              <a:rPr lang="en-IN" dirty="0">
                <a:solidFill>
                  <a:schemeClr val="tx1"/>
                </a:solidFill>
              </a:rPr>
              <a:t> of CGST Act, the </a:t>
            </a:r>
            <a:r>
              <a:rPr lang="en-IN" b="1" u="sng" dirty="0">
                <a:solidFill>
                  <a:schemeClr val="tx1"/>
                </a:solidFill>
                <a:highlight>
                  <a:srgbClr val="FFFF00"/>
                </a:highlight>
              </a:rPr>
              <a:t>Proper Officer, not below the rank of Joint Commissioner</a:t>
            </a:r>
            <a:r>
              <a:rPr lang="en-IN" dirty="0">
                <a:solidFill>
                  <a:schemeClr val="tx1"/>
                </a:solidFill>
                <a:highlight>
                  <a:srgbClr val="FFFF00"/>
                </a:highlight>
              </a:rPr>
              <a:t> </a:t>
            </a:r>
            <a:r>
              <a:rPr lang="en-IN" dirty="0">
                <a:solidFill>
                  <a:schemeClr val="tx1"/>
                </a:solidFill>
              </a:rPr>
              <a:t>can </a:t>
            </a:r>
            <a:r>
              <a:rPr lang="en-IN" dirty="0">
                <a:solidFill>
                  <a:schemeClr val="tx1"/>
                </a:solidFill>
                <a:highlight>
                  <a:srgbClr val="FFFF00"/>
                </a:highlight>
              </a:rPr>
              <a:t>authorize in writing in </a:t>
            </a:r>
            <a:r>
              <a:rPr lang="en-IN" u="sng" dirty="0">
                <a:solidFill>
                  <a:schemeClr val="tx1"/>
                </a:solidFill>
                <a:highlight>
                  <a:srgbClr val="FFFF00"/>
                </a:highlight>
              </a:rPr>
              <a:t>Form GST INS-01</a:t>
            </a:r>
            <a:r>
              <a:rPr lang="en-IN" dirty="0">
                <a:solidFill>
                  <a:schemeClr val="tx1"/>
                </a:solidFill>
              </a:rPr>
              <a:t> any other officer of central tax to inspect if he has </a:t>
            </a:r>
            <a:r>
              <a:rPr lang="en-IN" b="1" u="sng" dirty="0">
                <a:solidFill>
                  <a:schemeClr val="tx1"/>
                </a:solidFill>
                <a:highlight>
                  <a:srgbClr val="FFFF00"/>
                </a:highlight>
              </a:rPr>
              <a:t>reasons to believe</a:t>
            </a:r>
            <a:r>
              <a:rPr lang="en-IN" dirty="0">
                <a:solidFill>
                  <a:schemeClr val="tx1"/>
                </a:solidFill>
                <a:highlight>
                  <a:srgbClr val="FFFF00"/>
                </a:highlight>
              </a:rPr>
              <a:t> </a:t>
            </a:r>
            <a:r>
              <a:rPr lang="en-IN" dirty="0">
                <a:solidFill>
                  <a:schemeClr val="tx1"/>
                </a:solidFill>
              </a:rPr>
              <a:t>that – </a:t>
            </a:r>
          </a:p>
        </p:txBody>
      </p:sp>
      <p:sp>
        <p:nvSpPr>
          <p:cNvPr id="6" name="Flowchart: Punched Tape 5"/>
          <p:cNvSpPr/>
          <p:nvPr/>
        </p:nvSpPr>
        <p:spPr>
          <a:xfrm>
            <a:off x="1772265" y="2286000"/>
            <a:ext cx="3581401" cy="766916"/>
          </a:xfrm>
          <a:prstGeom prst="flowChartPunchedTape">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u="sng" dirty="0">
                <a:solidFill>
                  <a:schemeClr val="tx1"/>
                </a:solidFill>
              </a:rPr>
              <a:t>a)</a:t>
            </a:r>
            <a:r>
              <a:rPr lang="en-IN" sz="2000" b="1" dirty="0">
                <a:solidFill>
                  <a:schemeClr val="tx1"/>
                </a:solidFill>
              </a:rPr>
              <a:t> A taxable person has </a:t>
            </a:r>
          </a:p>
        </p:txBody>
      </p:sp>
      <p:sp>
        <p:nvSpPr>
          <p:cNvPr id="7" name="Oval 6"/>
          <p:cNvSpPr/>
          <p:nvPr/>
        </p:nvSpPr>
        <p:spPr>
          <a:xfrm>
            <a:off x="865414" y="2933701"/>
            <a:ext cx="10461171" cy="35814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AutoNum type="romanLcPeriod"/>
            </a:pPr>
            <a:endParaRPr lang="en-IN" b="1" u="sng" dirty="0">
              <a:solidFill>
                <a:schemeClr val="tx1"/>
              </a:solidFill>
            </a:endParaRPr>
          </a:p>
          <a:p>
            <a:pPr marL="400050" indent="-400050">
              <a:buAutoNum type="romanLcPeriod"/>
            </a:pPr>
            <a:endParaRPr lang="en-IN" b="1" u="sng" dirty="0">
              <a:solidFill>
                <a:schemeClr val="tx1"/>
              </a:solidFill>
            </a:endParaRPr>
          </a:p>
          <a:p>
            <a:pPr marL="400050" indent="-400050">
              <a:buAutoNum type="romanLcPeriod"/>
            </a:pPr>
            <a:endParaRPr lang="en-IN" b="1" u="sng" dirty="0">
              <a:solidFill>
                <a:schemeClr val="tx1"/>
              </a:solidFill>
            </a:endParaRPr>
          </a:p>
          <a:p>
            <a:pPr marL="400050" indent="-400050">
              <a:buAutoNum type="romanLcPeriod"/>
            </a:pPr>
            <a:r>
              <a:rPr lang="en-IN" b="1" u="sng" dirty="0">
                <a:solidFill>
                  <a:schemeClr val="tx1"/>
                </a:solidFill>
              </a:rPr>
              <a:t>Suppressed any transaction relating to supply</a:t>
            </a:r>
            <a:r>
              <a:rPr lang="en-IN" dirty="0">
                <a:solidFill>
                  <a:schemeClr val="tx1"/>
                </a:solidFill>
              </a:rPr>
              <a:t> of goods or services or both; or</a:t>
            </a:r>
          </a:p>
          <a:p>
            <a:pPr marL="400050" indent="-400050">
              <a:buFontTx/>
              <a:buAutoNum type="romanLcPeriod"/>
            </a:pPr>
            <a:r>
              <a:rPr lang="en-IN" dirty="0">
                <a:solidFill>
                  <a:schemeClr val="tx1"/>
                </a:solidFill>
              </a:rPr>
              <a:t>Suppressed the </a:t>
            </a:r>
            <a:r>
              <a:rPr lang="en-IN" b="1" u="sng" dirty="0">
                <a:solidFill>
                  <a:schemeClr val="tx1"/>
                </a:solidFill>
              </a:rPr>
              <a:t>stock of goods in hand</a:t>
            </a:r>
            <a:r>
              <a:rPr lang="en-IN" dirty="0">
                <a:solidFill>
                  <a:schemeClr val="tx1"/>
                </a:solidFill>
              </a:rPr>
              <a:t>; or</a:t>
            </a:r>
          </a:p>
          <a:p>
            <a:pPr marL="400050" indent="-400050">
              <a:buFontTx/>
              <a:buAutoNum type="romanLcPeriod"/>
            </a:pPr>
            <a:r>
              <a:rPr lang="en-IN" b="1" u="sng" dirty="0">
                <a:solidFill>
                  <a:schemeClr val="tx1"/>
                </a:solidFill>
              </a:rPr>
              <a:t>Claimed input tax credit</a:t>
            </a:r>
            <a:r>
              <a:rPr lang="en-IN" dirty="0">
                <a:solidFill>
                  <a:schemeClr val="tx1"/>
                </a:solidFill>
              </a:rPr>
              <a:t> in excess of his entitlement under this Act: or</a:t>
            </a:r>
          </a:p>
          <a:p>
            <a:pPr marL="400050" indent="-400050">
              <a:buFontTx/>
              <a:buAutoNum type="romanLcPeriod"/>
            </a:pPr>
            <a:r>
              <a:rPr lang="en-IN" dirty="0">
                <a:solidFill>
                  <a:schemeClr val="tx1"/>
                </a:solidFill>
              </a:rPr>
              <a:t>Indulged in </a:t>
            </a:r>
            <a:r>
              <a:rPr lang="en-IN" b="1" u="sng" dirty="0">
                <a:solidFill>
                  <a:schemeClr val="tx1"/>
                </a:solidFill>
              </a:rPr>
              <a:t>contravention of any of the provisions</a:t>
            </a:r>
            <a:r>
              <a:rPr lang="en-IN" dirty="0">
                <a:solidFill>
                  <a:schemeClr val="tx1"/>
                </a:solidFill>
              </a:rPr>
              <a:t> of this Act or rules made there under to evade tax. </a:t>
            </a:r>
          </a:p>
          <a:p>
            <a:endParaRPr lang="en-IN" dirty="0">
              <a:solidFill>
                <a:schemeClr val="tx1"/>
              </a:solidFill>
            </a:endParaRPr>
          </a:p>
          <a:p>
            <a:pPr algn="ctr"/>
            <a:r>
              <a:rPr lang="en-IN" b="1" u="sng" dirty="0">
                <a:solidFill>
                  <a:schemeClr val="tx1"/>
                </a:solidFill>
              </a:rPr>
              <a:t>Inspect:</a:t>
            </a:r>
            <a:r>
              <a:rPr lang="en-IN" dirty="0">
                <a:solidFill>
                  <a:schemeClr val="tx1"/>
                </a:solidFill>
              </a:rPr>
              <a:t> any places of business of the taxable person </a:t>
            </a:r>
          </a:p>
          <a:p>
            <a:pPr algn="ctr"/>
            <a:endParaRPr lang="en-IN" dirty="0">
              <a:solidFill>
                <a:schemeClr val="tx1"/>
              </a:solidFill>
            </a:endParaRPr>
          </a:p>
          <a:p>
            <a:pPr marL="400050" indent="-400050">
              <a:buAutoNum type="romanLcPeriod"/>
            </a:pPr>
            <a:endParaRPr lang="en-IN" dirty="0"/>
          </a:p>
        </p:txBody>
      </p:sp>
    </p:spTree>
    <p:extLst>
      <p:ext uri="{BB962C8B-B14F-4D97-AF65-F5344CB8AC3E}">
        <p14:creationId xmlns:p14="http://schemas.microsoft.com/office/powerpoint/2010/main" val="41091950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729343" y="109032"/>
            <a:ext cx="10559143" cy="1970139"/>
          </a:xfrm>
          <a:prstGeom prst="flowChartPunchedTape">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u="sng" dirty="0">
                <a:solidFill>
                  <a:schemeClr val="tx1"/>
                </a:solidFill>
              </a:rPr>
              <a:t>b) </a:t>
            </a:r>
            <a:r>
              <a:rPr lang="en-IN" sz="2000" u="sng" dirty="0" err="1">
                <a:solidFill>
                  <a:schemeClr val="tx1"/>
                </a:solidFill>
              </a:rPr>
              <a:t>i</a:t>
            </a:r>
            <a:r>
              <a:rPr lang="en-IN" sz="2000" u="sng" dirty="0">
                <a:solidFill>
                  <a:schemeClr val="tx1"/>
                </a:solidFill>
              </a:rPr>
              <a:t>.</a:t>
            </a:r>
            <a:r>
              <a:rPr lang="en-IN" sz="2000" dirty="0">
                <a:solidFill>
                  <a:schemeClr val="tx1"/>
                </a:solidFill>
              </a:rPr>
              <a:t> Any person engaged in the Any person engaged in the </a:t>
            </a:r>
            <a:r>
              <a:rPr lang="en-IN" sz="2000" b="1" u="sng" dirty="0">
                <a:solidFill>
                  <a:schemeClr val="tx1"/>
                </a:solidFill>
              </a:rPr>
              <a:t>business of transporting goods</a:t>
            </a:r>
            <a:r>
              <a:rPr lang="en-IN" sz="2000" dirty="0">
                <a:solidFill>
                  <a:schemeClr val="tx1"/>
                </a:solidFill>
              </a:rPr>
              <a:t> which have escaped payment of tax </a:t>
            </a:r>
            <a:r>
              <a:rPr lang="en-IN" sz="2000" b="1" dirty="0">
                <a:solidFill>
                  <a:schemeClr val="tx1"/>
                </a:solidFill>
              </a:rPr>
              <a:t>or</a:t>
            </a:r>
            <a:r>
              <a:rPr lang="en-IN" sz="2000" dirty="0">
                <a:solidFill>
                  <a:schemeClr val="tx1"/>
                </a:solidFill>
              </a:rPr>
              <a:t> has kept his accounts or goods in such a manner as is likely to cause evasion of tax payable under this Act, or</a:t>
            </a:r>
          </a:p>
          <a:p>
            <a:r>
              <a:rPr lang="en-IN" sz="2000" dirty="0">
                <a:solidFill>
                  <a:schemeClr val="tx1"/>
                </a:solidFill>
              </a:rPr>
              <a:t> </a:t>
            </a:r>
            <a:endParaRPr lang="en-IN" sz="2000" b="1" dirty="0">
              <a:solidFill>
                <a:schemeClr val="tx1"/>
              </a:solidFill>
            </a:endParaRPr>
          </a:p>
        </p:txBody>
      </p:sp>
      <p:sp>
        <p:nvSpPr>
          <p:cNvPr id="7" name="Oval 6"/>
          <p:cNvSpPr/>
          <p:nvPr/>
        </p:nvSpPr>
        <p:spPr>
          <a:xfrm>
            <a:off x="1828801" y="4249889"/>
            <a:ext cx="8534398" cy="1970139"/>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u="sng" dirty="0">
              <a:solidFill>
                <a:schemeClr val="tx1"/>
              </a:solidFill>
            </a:endParaRPr>
          </a:p>
          <a:p>
            <a:endParaRPr lang="en-IN" dirty="0">
              <a:solidFill>
                <a:schemeClr val="tx1"/>
              </a:solidFill>
            </a:endParaRPr>
          </a:p>
          <a:p>
            <a:pPr algn="just"/>
            <a:r>
              <a:rPr lang="en-IN" b="1" u="sng" dirty="0">
                <a:solidFill>
                  <a:schemeClr val="tx1"/>
                </a:solidFill>
              </a:rPr>
              <a:t>Inspect:</a:t>
            </a:r>
            <a:r>
              <a:rPr lang="en-IN" dirty="0">
                <a:solidFill>
                  <a:schemeClr val="tx1"/>
                </a:solidFill>
              </a:rPr>
              <a:t> any places of business of the persons engaged in the business of transporting goods or the owner or the operator of warehouse or </a:t>
            </a:r>
            <a:r>
              <a:rPr lang="en-IN" dirty="0" err="1">
                <a:solidFill>
                  <a:schemeClr val="tx1"/>
                </a:solidFill>
              </a:rPr>
              <a:t>godown</a:t>
            </a:r>
            <a:r>
              <a:rPr lang="en-IN" dirty="0">
                <a:solidFill>
                  <a:schemeClr val="tx1"/>
                </a:solidFill>
              </a:rPr>
              <a:t> or any other place.</a:t>
            </a:r>
          </a:p>
          <a:p>
            <a:pPr algn="just"/>
            <a:endParaRPr lang="en-IN" dirty="0">
              <a:solidFill>
                <a:schemeClr val="tx1"/>
              </a:solidFill>
            </a:endParaRPr>
          </a:p>
          <a:p>
            <a:pPr marL="400050" indent="-400050">
              <a:buAutoNum type="romanLcPeriod"/>
            </a:pPr>
            <a:endParaRPr lang="en-IN" b="1" dirty="0"/>
          </a:p>
        </p:txBody>
      </p:sp>
      <p:sp>
        <p:nvSpPr>
          <p:cNvPr id="5" name="Flowchart: Punched Tape 4">
            <a:extLst>
              <a:ext uri="{FF2B5EF4-FFF2-40B4-BE49-F238E27FC236}">
                <a16:creationId xmlns:a16="http://schemas.microsoft.com/office/drawing/2014/main" id="{9307FA2D-AC8A-4761-8B15-259F61A51D03}"/>
              </a:ext>
            </a:extLst>
          </p:cNvPr>
          <p:cNvSpPr/>
          <p:nvPr/>
        </p:nvSpPr>
        <p:spPr>
          <a:xfrm>
            <a:off x="631372" y="1905177"/>
            <a:ext cx="10559143" cy="1970139"/>
          </a:xfrm>
          <a:prstGeom prst="flowChartPunchedTape">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u="sng" dirty="0">
                <a:solidFill>
                  <a:schemeClr val="tx1"/>
                </a:solidFill>
              </a:rPr>
              <a:t>b) ii.</a:t>
            </a:r>
            <a:r>
              <a:rPr lang="en-IN" sz="2000" dirty="0">
                <a:solidFill>
                  <a:schemeClr val="tx1"/>
                </a:solidFill>
              </a:rPr>
              <a:t> </a:t>
            </a:r>
            <a:r>
              <a:rPr lang="en-IN" sz="2000" b="1" u="sng" dirty="0">
                <a:solidFill>
                  <a:schemeClr val="tx1"/>
                </a:solidFill>
              </a:rPr>
              <a:t>An owner or operator of a warehouse or a godown or any other place</a:t>
            </a:r>
            <a:r>
              <a:rPr lang="en-IN" sz="2000" dirty="0">
                <a:solidFill>
                  <a:schemeClr val="tx1"/>
                </a:solidFill>
              </a:rPr>
              <a:t> is keeping goods which have escaped payment of tax </a:t>
            </a:r>
            <a:r>
              <a:rPr lang="en-IN" sz="2000" b="1" dirty="0">
                <a:solidFill>
                  <a:schemeClr val="tx1"/>
                </a:solidFill>
              </a:rPr>
              <a:t>or</a:t>
            </a:r>
            <a:r>
              <a:rPr lang="en-IN" sz="2000" dirty="0">
                <a:solidFill>
                  <a:schemeClr val="tx1"/>
                </a:solidFill>
              </a:rPr>
              <a:t> has kept his accounts or goods in such a manner as is likely to cause evasion of tax payable under this Act</a:t>
            </a:r>
          </a:p>
        </p:txBody>
      </p:sp>
    </p:spTree>
    <p:extLst>
      <p:ext uri="{BB962C8B-B14F-4D97-AF65-F5344CB8AC3E}">
        <p14:creationId xmlns:p14="http://schemas.microsoft.com/office/powerpoint/2010/main" val="19198879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2600" y="304800"/>
            <a:ext cx="8686800" cy="533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IN" sz="2400" b="1" u="sng" dirty="0">
                <a:solidFill>
                  <a:schemeClr val="tx1"/>
                </a:solidFill>
              </a:rPr>
              <a:t>1.3  Anatomy of Specific Provisions relating to Inspection:</a:t>
            </a:r>
            <a:endParaRPr lang="en-IN" sz="2400" dirty="0">
              <a:solidFill>
                <a:schemeClr val="tx1"/>
              </a:solidFill>
            </a:endParaRPr>
          </a:p>
        </p:txBody>
      </p:sp>
      <p:sp>
        <p:nvSpPr>
          <p:cNvPr id="6" name="Round Single Corner Rectangle 5"/>
          <p:cNvSpPr/>
          <p:nvPr/>
        </p:nvSpPr>
        <p:spPr>
          <a:xfrm>
            <a:off x="793214" y="1066800"/>
            <a:ext cx="10763480" cy="12192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N" b="1" u="sng" dirty="0">
              <a:solidFill>
                <a:schemeClr val="tx1"/>
              </a:solidFill>
            </a:endParaRPr>
          </a:p>
          <a:p>
            <a:pPr marL="285750" indent="-285750">
              <a:buFont typeface="Wingdings" pitchFamily="2" charset="2"/>
              <a:buChar char="q"/>
            </a:pPr>
            <a:r>
              <a:rPr lang="en-IN" sz="2000" b="1" u="sng" dirty="0">
                <a:solidFill>
                  <a:schemeClr val="tx1"/>
                </a:solidFill>
              </a:rPr>
              <a:t>WHOSE INSPECTION BY WHOM for WHICH ACTIVITIES:</a:t>
            </a:r>
            <a:endParaRPr lang="en-IN" sz="2000" dirty="0">
              <a:solidFill>
                <a:schemeClr val="tx1"/>
              </a:solidFill>
            </a:endParaRPr>
          </a:p>
          <a:p>
            <a:pPr algn="just"/>
            <a:r>
              <a:rPr lang="en-IN" sz="2000" dirty="0">
                <a:solidFill>
                  <a:schemeClr val="tx1"/>
                </a:solidFill>
              </a:rPr>
              <a:t>Sec 67(1) empowers Officers </a:t>
            </a:r>
            <a:r>
              <a:rPr lang="en-IN" sz="2000" b="1" u="sng" dirty="0">
                <a:solidFill>
                  <a:schemeClr val="tx1"/>
                </a:solidFill>
                <a:highlight>
                  <a:srgbClr val="FFFF00"/>
                </a:highlight>
              </a:rPr>
              <a:t>of and above the rank of Joint Commissioner</a:t>
            </a:r>
            <a:r>
              <a:rPr lang="en-IN" sz="2000" dirty="0">
                <a:solidFill>
                  <a:schemeClr val="tx1"/>
                </a:solidFill>
                <a:highlight>
                  <a:srgbClr val="FFFF00"/>
                </a:highlight>
              </a:rPr>
              <a:t> </a:t>
            </a:r>
            <a:r>
              <a:rPr lang="en-IN" sz="2000" dirty="0">
                <a:solidFill>
                  <a:schemeClr val="tx1"/>
                </a:solidFill>
              </a:rPr>
              <a:t>to authorize any CGST officer in writing in </a:t>
            </a:r>
            <a:r>
              <a:rPr lang="en-IN" sz="2000" u="sng" dirty="0">
                <a:solidFill>
                  <a:schemeClr val="tx1"/>
                </a:solidFill>
              </a:rPr>
              <a:t>GST INS 01</a:t>
            </a:r>
            <a:r>
              <a:rPr lang="en-IN" sz="2000" dirty="0">
                <a:solidFill>
                  <a:schemeClr val="tx1"/>
                </a:solidFill>
              </a:rPr>
              <a:t> to inspect place of business of:</a:t>
            </a:r>
          </a:p>
          <a:p>
            <a:endParaRPr lang="en-IN" dirty="0">
              <a:solidFill>
                <a:schemeClr val="tx1"/>
              </a:solidFill>
            </a:endParaRPr>
          </a:p>
        </p:txBody>
      </p:sp>
      <p:sp>
        <p:nvSpPr>
          <p:cNvPr id="7" name="Flowchart: Punched Tape 6"/>
          <p:cNvSpPr/>
          <p:nvPr/>
        </p:nvSpPr>
        <p:spPr>
          <a:xfrm>
            <a:off x="1777182" y="2432255"/>
            <a:ext cx="2059857" cy="685800"/>
          </a:xfrm>
          <a:prstGeom prst="flowChartPunchedTape">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u="sng" dirty="0">
                <a:solidFill>
                  <a:schemeClr val="tx1"/>
                </a:solidFill>
              </a:rPr>
              <a:t>Taxable Person</a:t>
            </a:r>
            <a:endParaRPr lang="en-IN" sz="2000" dirty="0">
              <a:solidFill>
                <a:schemeClr val="tx1"/>
              </a:solidFill>
            </a:endParaRPr>
          </a:p>
        </p:txBody>
      </p:sp>
      <p:sp>
        <p:nvSpPr>
          <p:cNvPr id="10" name="Snip Diagonal Corner Rectangle 9"/>
          <p:cNvSpPr/>
          <p:nvPr/>
        </p:nvSpPr>
        <p:spPr>
          <a:xfrm>
            <a:off x="561860" y="3429000"/>
            <a:ext cx="11116020" cy="3200400"/>
          </a:xfrm>
          <a:prstGeom prst="snip2Diag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b="1" u="sng" dirty="0">
                <a:solidFill>
                  <a:schemeClr val="tx1"/>
                </a:solidFill>
              </a:rPr>
              <a:t>As per Section 2(107)</a:t>
            </a:r>
          </a:p>
          <a:p>
            <a:pPr algn="just"/>
            <a:r>
              <a:rPr lang="en-IN" sz="2000" b="1" u="sng" dirty="0">
                <a:solidFill>
                  <a:schemeClr val="tx1"/>
                </a:solidFill>
              </a:rPr>
              <a:t>"taxable person</a:t>
            </a:r>
            <a:r>
              <a:rPr lang="en-IN" sz="2000" dirty="0">
                <a:solidFill>
                  <a:schemeClr val="tx1"/>
                </a:solidFill>
              </a:rPr>
              <a:t>" means a person who is registered or liable to be registered   under section 22 or section 24;</a:t>
            </a:r>
          </a:p>
          <a:p>
            <a:pPr algn="just"/>
            <a:endParaRPr lang="en-IN" sz="2000" b="1" dirty="0">
              <a:solidFill>
                <a:schemeClr val="tx1"/>
              </a:solidFill>
            </a:endParaRPr>
          </a:p>
          <a:p>
            <a:pPr algn="just"/>
            <a:r>
              <a:rPr lang="en-IN" sz="2000" dirty="0">
                <a:solidFill>
                  <a:schemeClr val="tx1"/>
                </a:solidFill>
              </a:rPr>
              <a:t>Thus, the provisions cover a person who is registered and also the person who has not taken the registration, but the department entertains a view that the activity undertaken by such person is liable to tax and he is liable to take registration then even in absence of registration, premises of such person can be inspected. </a:t>
            </a:r>
          </a:p>
          <a:p>
            <a:endParaRPr lang="en-IN" dirty="0"/>
          </a:p>
        </p:txBody>
      </p:sp>
    </p:spTree>
    <p:extLst>
      <p:ext uri="{BB962C8B-B14F-4D97-AF65-F5344CB8AC3E}">
        <p14:creationId xmlns:p14="http://schemas.microsoft.com/office/powerpoint/2010/main" val="13149340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572877" y="304800"/>
            <a:ext cx="11193137" cy="3657600"/>
          </a:xfrm>
          <a:prstGeom prst="snip2Diag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dirty="0">
                <a:solidFill>
                  <a:schemeClr val="tx1"/>
                </a:solidFill>
              </a:rPr>
              <a:t>The reading of clause relating to inspection reveals that when there is suppression of taxable supply, wrong </a:t>
            </a:r>
            <a:r>
              <a:rPr lang="en-IN" sz="2400" dirty="0" err="1">
                <a:solidFill>
                  <a:schemeClr val="tx1"/>
                </a:solidFill>
              </a:rPr>
              <a:t>availment</a:t>
            </a:r>
            <a:r>
              <a:rPr lang="en-IN" sz="2400" dirty="0">
                <a:solidFill>
                  <a:schemeClr val="tx1"/>
                </a:solidFill>
              </a:rPr>
              <a:t> of ITC, storage of goods without tax payment, non-maintenance of records or any other contravention of act or rules with intent to evade taxes like supply of invoices without goods/services, non-registration when liable to register, falsification of books of accounts with </a:t>
            </a:r>
            <a:r>
              <a:rPr lang="en-IN" sz="2400" b="1" u="sng" dirty="0">
                <a:solidFill>
                  <a:schemeClr val="tx1"/>
                </a:solidFill>
              </a:rPr>
              <a:t>wide stretch </a:t>
            </a:r>
            <a:r>
              <a:rPr lang="en-IN" sz="2400" dirty="0">
                <a:solidFill>
                  <a:schemeClr val="tx1"/>
                </a:solidFill>
              </a:rPr>
              <a:t>gets covered by the provision. The usage of words </a:t>
            </a:r>
            <a:r>
              <a:rPr lang="en-IN" sz="2400" b="1" dirty="0">
                <a:solidFill>
                  <a:schemeClr val="tx1"/>
                </a:solidFill>
              </a:rPr>
              <a:t>“indulged”</a:t>
            </a:r>
            <a:r>
              <a:rPr lang="en-IN" sz="2400" dirty="0">
                <a:solidFill>
                  <a:schemeClr val="tx1"/>
                </a:solidFill>
              </a:rPr>
              <a:t> along with the </a:t>
            </a:r>
            <a:r>
              <a:rPr lang="en-IN" sz="2400" b="1" dirty="0">
                <a:solidFill>
                  <a:schemeClr val="tx1"/>
                </a:solidFill>
              </a:rPr>
              <a:t>“to evade tax”, “escaped payment of tax “, “likely to cause evasion”</a:t>
            </a:r>
            <a:r>
              <a:rPr lang="en-IN" sz="2400" dirty="0">
                <a:solidFill>
                  <a:schemeClr val="tx1"/>
                </a:solidFill>
              </a:rPr>
              <a:t> covers deliberate attempt to contravene the legal provisions either at the part of Taxable person or the transporter, an owner or operator of a warehouse or a </a:t>
            </a:r>
            <a:r>
              <a:rPr lang="en-IN" sz="2400" dirty="0" err="1">
                <a:solidFill>
                  <a:schemeClr val="tx1"/>
                </a:solidFill>
              </a:rPr>
              <a:t>godown</a:t>
            </a:r>
            <a:r>
              <a:rPr lang="en-IN" sz="2400" dirty="0">
                <a:solidFill>
                  <a:schemeClr val="tx1"/>
                </a:solidFill>
              </a:rPr>
              <a:t> or any other place.</a:t>
            </a:r>
          </a:p>
        </p:txBody>
      </p:sp>
      <p:sp>
        <p:nvSpPr>
          <p:cNvPr id="7" name="Round Single Corner Rectangle 6"/>
          <p:cNvSpPr/>
          <p:nvPr/>
        </p:nvSpPr>
        <p:spPr>
          <a:xfrm>
            <a:off x="947450" y="4488456"/>
            <a:ext cx="10818564" cy="2064744"/>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q"/>
            </a:pPr>
            <a:r>
              <a:rPr lang="en-IN" sz="2400" u="sng" dirty="0">
                <a:solidFill>
                  <a:schemeClr val="tx1"/>
                </a:solidFill>
              </a:rPr>
              <a:t>PLACES TO INSPECT</a:t>
            </a:r>
          </a:p>
          <a:p>
            <a:pPr algn="just"/>
            <a:r>
              <a:rPr lang="en-IN" sz="2400" u="sng" dirty="0">
                <a:solidFill>
                  <a:schemeClr val="tx1"/>
                </a:solidFill>
              </a:rPr>
              <a:t>Section 67(1)</a:t>
            </a:r>
            <a:r>
              <a:rPr lang="en-IN" sz="2400" dirty="0">
                <a:solidFill>
                  <a:schemeClr val="tx1"/>
                </a:solidFill>
              </a:rPr>
              <a:t> authorizes inspection of </a:t>
            </a:r>
            <a:r>
              <a:rPr lang="en-IN" sz="2400" b="1" u="sng" dirty="0">
                <a:solidFill>
                  <a:schemeClr val="tx1"/>
                </a:solidFill>
              </a:rPr>
              <a:t>any places of business of the taxable person</a:t>
            </a:r>
            <a:r>
              <a:rPr lang="en-IN" sz="2400" dirty="0">
                <a:solidFill>
                  <a:schemeClr val="tx1"/>
                </a:solidFill>
              </a:rPr>
              <a:t>, inspection of business premises of transporter, owner or operator of warehouse or </a:t>
            </a:r>
            <a:r>
              <a:rPr lang="en-IN" sz="2400" dirty="0" err="1">
                <a:solidFill>
                  <a:schemeClr val="tx1"/>
                </a:solidFill>
              </a:rPr>
              <a:t>godown</a:t>
            </a:r>
            <a:r>
              <a:rPr lang="en-IN" sz="2400" dirty="0">
                <a:solidFill>
                  <a:schemeClr val="tx1"/>
                </a:solidFill>
              </a:rPr>
              <a:t> or any other place. </a:t>
            </a:r>
          </a:p>
          <a:p>
            <a:pPr lvl="0"/>
            <a:endParaRPr lang="en-IN" dirty="0">
              <a:solidFill>
                <a:schemeClr val="tx1"/>
              </a:solidFill>
            </a:endParaRPr>
          </a:p>
        </p:txBody>
      </p:sp>
    </p:spTree>
    <p:extLst>
      <p:ext uri="{BB962C8B-B14F-4D97-AF65-F5344CB8AC3E}">
        <p14:creationId xmlns:p14="http://schemas.microsoft.com/office/powerpoint/2010/main" val="37075009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05471934"/>
              </p:ext>
            </p:extLst>
          </p:nvPr>
        </p:nvGraphicFramePr>
        <p:xfrm>
          <a:off x="506776" y="952500"/>
          <a:ext cx="10999424" cy="1879600"/>
        </p:xfrm>
        <a:graphic>
          <a:graphicData uri="http://schemas.openxmlformats.org/drawingml/2006/table">
            <a:tbl>
              <a:tblPr firstRow="1" bandRow="1">
                <a:tableStyleId>{073A0DAA-6AF3-43AB-8588-CEC1D06C72B9}</a:tableStyleId>
              </a:tblPr>
              <a:tblGrid>
                <a:gridCol w="831376">
                  <a:extLst>
                    <a:ext uri="{9D8B030D-6E8A-4147-A177-3AD203B41FA5}">
                      <a16:colId xmlns:a16="http://schemas.microsoft.com/office/drawing/2014/main" val="20000"/>
                    </a:ext>
                  </a:extLst>
                </a:gridCol>
                <a:gridCol w="10168048">
                  <a:extLst>
                    <a:ext uri="{9D8B030D-6E8A-4147-A177-3AD203B41FA5}">
                      <a16:colId xmlns:a16="http://schemas.microsoft.com/office/drawing/2014/main" val="20001"/>
                    </a:ext>
                  </a:extLst>
                </a:gridCol>
              </a:tblGrid>
              <a:tr h="830521">
                <a:tc>
                  <a:txBody>
                    <a:bodyPr/>
                    <a:lstStyle/>
                    <a:p>
                      <a:r>
                        <a:rPr lang="en-IN" sz="2000" b="1" kern="1200" dirty="0">
                          <a:solidFill>
                            <a:schemeClr val="tx1"/>
                          </a:solidFill>
                          <a:effectLst/>
                          <a:latin typeface="+mn-lt"/>
                          <a:ea typeface="+mn-ea"/>
                          <a:cs typeface="+mn-cs"/>
                        </a:rPr>
                        <a:t>(</a:t>
                      </a:r>
                      <a:r>
                        <a:rPr lang="en-IN" sz="2000" b="1" i="1" kern="1200" dirty="0">
                          <a:solidFill>
                            <a:schemeClr val="tx1"/>
                          </a:solidFill>
                          <a:effectLst/>
                          <a:latin typeface="+mn-lt"/>
                          <a:ea typeface="+mn-ea"/>
                          <a:cs typeface="+mn-cs"/>
                        </a:rPr>
                        <a:t>a</a:t>
                      </a:r>
                      <a:r>
                        <a:rPr lang="en-IN" sz="2000" b="1" kern="1200" dirty="0">
                          <a:solidFill>
                            <a:schemeClr val="tx1"/>
                          </a:solidFill>
                          <a:effectLst/>
                          <a:latin typeface="+mn-lt"/>
                          <a:ea typeface="+mn-ea"/>
                          <a:cs typeface="+mn-cs"/>
                        </a:rPr>
                        <a:t>)</a:t>
                      </a:r>
                      <a:endParaRPr lang="en-I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800" b="0" kern="1200" dirty="0">
                          <a:solidFill>
                            <a:schemeClr val="tx1"/>
                          </a:solidFill>
                          <a:effectLst/>
                          <a:latin typeface="+mn-lt"/>
                          <a:ea typeface="+mn-ea"/>
                          <a:cs typeface="+mn-cs"/>
                        </a:rPr>
                        <a:t>a place from where the business is ordinarily carried on, and includes a warehouse, a </a:t>
                      </a:r>
                      <a:r>
                        <a:rPr lang="en-IN" sz="1800" b="0" kern="1200" dirty="0" err="1">
                          <a:solidFill>
                            <a:schemeClr val="tx1"/>
                          </a:solidFill>
                          <a:effectLst/>
                          <a:latin typeface="+mn-lt"/>
                          <a:ea typeface="+mn-ea"/>
                          <a:cs typeface="+mn-cs"/>
                        </a:rPr>
                        <a:t>godown</a:t>
                      </a:r>
                      <a:r>
                        <a:rPr lang="en-IN" sz="1800" b="0" kern="1200" dirty="0">
                          <a:solidFill>
                            <a:schemeClr val="tx1"/>
                          </a:solidFill>
                          <a:effectLst/>
                          <a:latin typeface="+mn-lt"/>
                          <a:ea typeface="+mn-ea"/>
                          <a:cs typeface="+mn-cs"/>
                        </a:rPr>
                        <a:t> or any other place where a taxable person stores his goods, supplies or receives goods or services or both; or</a:t>
                      </a:r>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8044">
                <a:tc>
                  <a:txBody>
                    <a:bodyPr/>
                    <a:lstStyle/>
                    <a:p>
                      <a:r>
                        <a:rPr lang="en-IN" sz="2000" b="1" kern="1200" dirty="0">
                          <a:solidFill>
                            <a:schemeClr val="dk1"/>
                          </a:solidFill>
                          <a:effectLst/>
                          <a:latin typeface="+mn-lt"/>
                          <a:ea typeface="+mn-ea"/>
                          <a:cs typeface="+mn-cs"/>
                        </a:rPr>
                        <a:t>(</a:t>
                      </a:r>
                      <a:r>
                        <a:rPr lang="en-IN" sz="2000" b="1" i="1" kern="1200" dirty="0">
                          <a:solidFill>
                            <a:schemeClr val="dk1"/>
                          </a:solidFill>
                          <a:effectLst/>
                          <a:latin typeface="+mn-lt"/>
                          <a:ea typeface="+mn-ea"/>
                          <a:cs typeface="+mn-cs"/>
                        </a:rPr>
                        <a:t>b</a:t>
                      </a:r>
                      <a:r>
                        <a:rPr lang="en-IN" sz="2000" b="1" kern="1200" dirty="0">
                          <a:solidFill>
                            <a:schemeClr val="dk1"/>
                          </a:solidFill>
                          <a:effectLst/>
                          <a:latin typeface="+mn-lt"/>
                          <a:ea typeface="+mn-ea"/>
                          <a:cs typeface="+mn-cs"/>
                        </a:rPr>
                        <a:t>)</a:t>
                      </a: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800" kern="1200" dirty="0">
                          <a:solidFill>
                            <a:schemeClr val="dk1"/>
                          </a:solidFill>
                          <a:effectLst/>
                          <a:latin typeface="+mn-lt"/>
                          <a:ea typeface="+mn-ea"/>
                          <a:cs typeface="+mn-cs"/>
                        </a:rPr>
                        <a:t>a place where a taxable person </a:t>
                      </a:r>
                      <a:r>
                        <a:rPr lang="en-IN" sz="1800" kern="1200" dirty="0">
                          <a:solidFill>
                            <a:schemeClr val="dk1"/>
                          </a:solidFill>
                          <a:effectLst/>
                          <a:highlight>
                            <a:srgbClr val="FFFF00"/>
                          </a:highlight>
                          <a:latin typeface="+mn-lt"/>
                          <a:ea typeface="+mn-ea"/>
                          <a:cs typeface="+mn-cs"/>
                        </a:rPr>
                        <a:t>maintains his books of account</a:t>
                      </a:r>
                      <a:r>
                        <a:rPr lang="en-IN" sz="1800" kern="1200" dirty="0">
                          <a:solidFill>
                            <a:schemeClr val="dk1"/>
                          </a:solidFill>
                          <a:effectLst/>
                          <a:latin typeface="+mn-lt"/>
                          <a:ea typeface="+mn-ea"/>
                          <a:cs typeface="+mn-cs"/>
                        </a:rPr>
                        <a:t>; 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1035">
                <a:tc>
                  <a:txBody>
                    <a:bodyPr/>
                    <a:lstStyle/>
                    <a:p>
                      <a:pPr algn="l">
                        <a:lnSpc>
                          <a:spcPct val="107000"/>
                        </a:lnSpc>
                        <a:spcAft>
                          <a:spcPts val="0"/>
                        </a:spcAft>
                      </a:pPr>
                      <a:r>
                        <a:rPr lang="en-IN" sz="2000" b="1" i="0" u="none" dirty="0">
                          <a:solidFill>
                            <a:schemeClr val="tx1"/>
                          </a:solidFill>
                          <a:effectLst/>
                          <a:latin typeface="Times New Roman"/>
                          <a:ea typeface="Times New Roman"/>
                          <a:cs typeface="Times New Roman"/>
                        </a:rPr>
                        <a:t> (c)</a:t>
                      </a:r>
                      <a:endParaRPr lang="en-IN" sz="2000" b="1" i="0" u="none" dirty="0">
                        <a:solidFill>
                          <a:schemeClr val="tx1"/>
                        </a:solidFill>
                        <a:effectLst/>
                        <a:latin typeface="Calibri"/>
                        <a:ea typeface="Calibri"/>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IN" sz="1200" dirty="0">
                          <a:solidFill>
                            <a:srgbClr val="212529"/>
                          </a:solidFill>
                          <a:effectLst/>
                          <a:latin typeface="Times New Roman"/>
                          <a:ea typeface="Times New Roman"/>
                          <a:cs typeface="Times New Roman"/>
                        </a:rPr>
                        <a:t> </a:t>
                      </a:r>
                      <a:r>
                        <a:rPr lang="en-IN" sz="1800" kern="1200" dirty="0">
                          <a:solidFill>
                            <a:schemeClr val="dk1"/>
                          </a:solidFill>
                          <a:effectLst/>
                          <a:latin typeface="+mn-lt"/>
                          <a:ea typeface="+mn-ea"/>
                          <a:cs typeface="+mn-cs"/>
                        </a:rPr>
                        <a:t>a place where a taxable person is engaged in business through an agent, by whatever name called;</a:t>
                      </a:r>
                      <a:endParaRPr lang="en-IN" sz="1100" dirty="0">
                        <a:effectLst/>
                        <a:latin typeface="Calibri"/>
                        <a:ea typeface="Calibri"/>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Rectangle 6"/>
          <p:cNvSpPr/>
          <p:nvPr/>
        </p:nvSpPr>
        <p:spPr>
          <a:xfrm>
            <a:off x="1752600" y="114300"/>
            <a:ext cx="3962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"place of business" includes</a:t>
            </a:r>
          </a:p>
        </p:txBody>
      </p:sp>
      <p:sp>
        <p:nvSpPr>
          <p:cNvPr id="10" name="Snip Same Side Corner Rectangle 9"/>
          <p:cNvSpPr/>
          <p:nvPr/>
        </p:nvSpPr>
        <p:spPr>
          <a:xfrm>
            <a:off x="638978" y="2971800"/>
            <a:ext cx="9876622" cy="1447800"/>
          </a:xfrm>
          <a:prstGeom prst="snip2Same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b="1" u="sng" dirty="0">
                <a:solidFill>
                  <a:schemeClr val="tx1"/>
                </a:solidFill>
                <a:highlight>
                  <a:srgbClr val="FFFF00"/>
                </a:highlight>
              </a:rPr>
              <a:t>Accordingly, if books of accounts are being maintained or kept at residence of director or any other key managerial person or at the office of tax professional, the same may be treated as place of business and inspection can be carried out there as well</a:t>
            </a:r>
            <a:r>
              <a:rPr lang="en-IN" sz="2000" b="1" u="sng" dirty="0">
                <a:solidFill>
                  <a:schemeClr val="tx1"/>
                </a:solidFill>
              </a:rPr>
              <a:t>.</a:t>
            </a:r>
            <a:endParaRPr lang="en-IN" sz="2000" dirty="0">
              <a:solidFill>
                <a:schemeClr val="tx1"/>
              </a:solidFill>
            </a:endParaRPr>
          </a:p>
        </p:txBody>
      </p:sp>
      <p:sp>
        <p:nvSpPr>
          <p:cNvPr id="11" name="Round Single Corner Rectangle 10"/>
          <p:cNvSpPr/>
          <p:nvPr/>
        </p:nvSpPr>
        <p:spPr>
          <a:xfrm>
            <a:off x="1671483" y="4648200"/>
            <a:ext cx="9620805" cy="19812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endParaRPr lang="en-IN" b="1" u="sng" dirty="0">
              <a:solidFill>
                <a:schemeClr val="tx1"/>
              </a:solidFill>
            </a:endParaRPr>
          </a:p>
          <a:p>
            <a:pPr marL="285750" indent="-285750">
              <a:buFont typeface="Wingdings" pitchFamily="2" charset="2"/>
              <a:buChar char="q"/>
            </a:pPr>
            <a:r>
              <a:rPr lang="en-IN" b="1" u="sng" dirty="0">
                <a:solidFill>
                  <a:schemeClr val="tx1"/>
                </a:solidFill>
              </a:rPr>
              <a:t>SUPPRESSION</a:t>
            </a:r>
            <a:endParaRPr lang="en-IN" dirty="0">
              <a:solidFill>
                <a:schemeClr val="tx1"/>
              </a:solidFill>
            </a:endParaRPr>
          </a:p>
          <a:p>
            <a:pPr algn="just"/>
            <a:r>
              <a:rPr lang="en-IN" u="sng" dirty="0">
                <a:solidFill>
                  <a:schemeClr val="tx1"/>
                </a:solidFill>
              </a:rPr>
              <a:t>As per Explanation 2 to Section 74</a:t>
            </a:r>
            <a:endParaRPr lang="en-IN" dirty="0">
              <a:solidFill>
                <a:schemeClr val="tx1"/>
              </a:solidFill>
            </a:endParaRPr>
          </a:p>
          <a:p>
            <a:pPr algn="just"/>
            <a:r>
              <a:rPr lang="en-IN" dirty="0">
                <a:solidFill>
                  <a:schemeClr val="tx1"/>
                </a:solidFill>
              </a:rPr>
              <a:t>For the purposes of this Act, the expression “suppression” shall mean non-declaration of facts or information which a taxable person is required to declare in the return, statement, report or any other document furnished under this Act or the rules made thereunder </a:t>
            </a:r>
            <a:r>
              <a:rPr lang="en-US" dirty="0">
                <a:solidFill>
                  <a:schemeClr val="tx1"/>
                </a:solidFill>
              </a:rPr>
              <a:t>or failure to furnish any information on being asked for, in writing, by the proper officer.</a:t>
            </a:r>
            <a:endParaRPr lang="en-IN" dirty="0">
              <a:solidFill>
                <a:schemeClr val="tx1"/>
              </a:solidFill>
            </a:endParaRPr>
          </a:p>
          <a:p>
            <a:pPr lvl="0"/>
            <a:endParaRPr lang="en-IN" dirty="0">
              <a:solidFill>
                <a:schemeClr val="tx1"/>
              </a:solidFill>
            </a:endParaRPr>
          </a:p>
        </p:txBody>
      </p:sp>
      <p:sp>
        <p:nvSpPr>
          <p:cNvPr id="6" name="Flowchart: Punched Tape 5">
            <a:extLst>
              <a:ext uri="{FF2B5EF4-FFF2-40B4-BE49-F238E27FC236}">
                <a16:creationId xmlns:a16="http://schemas.microsoft.com/office/drawing/2014/main" id="{E0744D16-A365-4E05-8943-DC68C20D68DF}"/>
              </a:ext>
            </a:extLst>
          </p:cNvPr>
          <p:cNvSpPr/>
          <p:nvPr/>
        </p:nvSpPr>
        <p:spPr>
          <a:xfrm>
            <a:off x="6324600" y="38100"/>
            <a:ext cx="5181600" cy="685800"/>
          </a:xfrm>
          <a:prstGeom prst="flowChartPunchedTape">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 </a:t>
            </a:r>
            <a:r>
              <a:rPr lang="en-IN" sz="2000" b="1" dirty="0">
                <a:solidFill>
                  <a:schemeClr val="tx1"/>
                </a:solidFill>
              </a:rPr>
              <a:t>As per </a:t>
            </a:r>
            <a:r>
              <a:rPr lang="en-IN" sz="2000" b="1" u="sng" dirty="0">
                <a:solidFill>
                  <a:schemeClr val="tx1"/>
                </a:solidFill>
              </a:rPr>
              <a:t>Section 2(85)</a:t>
            </a:r>
            <a:r>
              <a:rPr lang="en-IN" sz="2000" b="1" dirty="0">
                <a:solidFill>
                  <a:schemeClr val="tx1"/>
                </a:solidFill>
              </a:rPr>
              <a:t> of CGST Act, 2017</a:t>
            </a:r>
          </a:p>
        </p:txBody>
      </p:sp>
    </p:spTree>
    <p:extLst>
      <p:ext uri="{BB962C8B-B14F-4D97-AF65-F5344CB8AC3E}">
        <p14:creationId xmlns:p14="http://schemas.microsoft.com/office/powerpoint/2010/main" val="25962824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2601" y="238432"/>
            <a:ext cx="8723671" cy="5334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2	SEARCH and SEIZURE under GST</a:t>
            </a:r>
            <a:endParaRPr lang="en-IN" sz="2400" dirty="0">
              <a:solidFill>
                <a:schemeClr val="tx1"/>
              </a:solidFill>
            </a:endParaRPr>
          </a:p>
        </p:txBody>
      </p:sp>
      <p:sp>
        <p:nvSpPr>
          <p:cNvPr id="5" name="Rounded Rectangle 4"/>
          <p:cNvSpPr/>
          <p:nvPr/>
        </p:nvSpPr>
        <p:spPr>
          <a:xfrm>
            <a:off x="1752601" y="913171"/>
            <a:ext cx="3178277" cy="533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2.1	DEFINITION</a:t>
            </a:r>
            <a:endParaRPr lang="en-IN" sz="2400" dirty="0">
              <a:solidFill>
                <a:schemeClr val="tx1"/>
              </a:solidFill>
            </a:endParaRPr>
          </a:p>
        </p:txBody>
      </p:sp>
      <p:sp>
        <p:nvSpPr>
          <p:cNvPr id="6" name="Round Single Corner Rectangle 5"/>
          <p:cNvSpPr/>
          <p:nvPr/>
        </p:nvSpPr>
        <p:spPr>
          <a:xfrm>
            <a:off x="484743" y="1700055"/>
            <a:ext cx="11292288" cy="4853145"/>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dirty="0">
                <a:solidFill>
                  <a:schemeClr val="tx1"/>
                </a:solidFill>
              </a:rPr>
              <a:t>The terms Search and Seizure are not defined under GST. As per FAQ’s issued by Government</a:t>
            </a:r>
          </a:p>
          <a:p>
            <a:pPr algn="just"/>
            <a:endParaRPr lang="en-IN" sz="2400" dirty="0">
              <a:solidFill>
                <a:schemeClr val="tx1"/>
              </a:solidFill>
            </a:endParaRPr>
          </a:p>
          <a:p>
            <a:pPr algn="just"/>
            <a:r>
              <a:rPr lang="en-IN" sz="2400" dirty="0">
                <a:solidFill>
                  <a:schemeClr val="tx1"/>
                </a:solidFill>
              </a:rPr>
              <a:t>The term </a:t>
            </a:r>
            <a:r>
              <a:rPr lang="en-IN" sz="2400" b="1" u="sng" dirty="0">
                <a:solidFill>
                  <a:schemeClr val="tx1"/>
                </a:solidFill>
              </a:rPr>
              <a:t>‘search’</a:t>
            </a:r>
            <a:r>
              <a:rPr lang="en-IN" sz="2400" dirty="0">
                <a:solidFill>
                  <a:schemeClr val="tx1"/>
                </a:solidFill>
              </a:rPr>
              <a:t>, in simple language, denotes an action of a government machinery to go, look through or examine carefully a place, area, person, object etc. in order to find something concealed or for the purpose of discovering evidence of a crime. The search of a person or vehicle or premises etc. can only be done under proper and valid authority of law.</a:t>
            </a:r>
          </a:p>
          <a:p>
            <a:pPr algn="just"/>
            <a:endParaRPr lang="en-IN" sz="2400" dirty="0">
              <a:solidFill>
                <a:schemeClr val="tx1"/>
              </a:solidFill>
            </a:endParaRPr>
          </a:p>
          <a:p>
            <a:pPr algn="just"/>
            <a:r>
              <a:rPr lang="en-IN" sz="2400" dirty="0">
                <a:solidFill>
                  <a:schemeClr val="tx1"/>
                </a:solidFill>
              </a:rPr>
              <a:t>In Law Lexicon Dictionary, </a:t>
            </a:r>
            <a:r>
              <a:rPr lang="en-IN" sz="2400" b="1" u="sng" dirty="0">
                <a:solidFill>
                  <a:schemeClr val="tx1"/>
                </a:solidFill>
              </a:rPr>
              <a:t>‘seizure’</a:t>
            </a:r>
            <a:r>
              <a:rPr lang="en-IN" sz="2400" dirty="0">
                <a:solidFill>
                  <a:schemeClr val="tx1"/>
                </a:solidFill>
              </a:rPr>
              <a:t>, is defined as the act of taking possession of property by an officer under legal process. It generally implies taking possession forcibly contrary to the wishes of the owner of the property or who has the possession and who was unwilling to part with the possession.</a:t>
            </a:r>
          </a:p>
        </p:txBody>
      </p:sp>
    </p:spTree>
    <p:extLst>
      <p:ext uri="{BB962C8B-B14F-4D97-AF65-F5344CB8AC3E}">
        <p14:creationId xmlns:p14="http://schemas.microsoft.com/office/powerpoint/2010/main" val="179271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98244" y="391954"/>
            <a:ext cx="5061311" cy="715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50" b="1" dirty="0"/>
              <a:t>Power to conduct Audit Sec 65(1)</a:t>
            </a:r>
          </a:p>
        </p:txBody>
      </p:sp>
      <p:sp>
        <p:nvSpPr>
          <p:cNvPr id="3" name="Wave 2"/>
          <p:cNvSpPr/>
          <p:nvPr/>
        </p:nvSpPr>
        <p:spPr>
          <a:xfrm>
            <a:off x="2300845" y="1670063"/>
            <a:ext cx="7532321" cy="869114"/>
          </a:xfrm>
          <a:prstGeom prst="wav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6" b="1" dirty="0">
                <a:solidFill>
                  <a:schemeClr val="tx1"/>
                </a:solidFill>
              </a:rPr>
              <a:t>The Commissioner or</a:t>
            </a:r>
            <a:endParaRPr lang="en-US" sz="1700" b="1" dirty="0">
              <a:solidFill>
                <a:schemeClr val="tx1"/>
              </a:solidFill>
            </a:endParaRPr>
          </a:p>
        </p:txBody>
      </p:sp>
      <p:sp>
        <p:nvSpPr>
          <p:cNvPr id="4" name="Wave 3"/>
          <p:cNvSpPr/>
          <p:nvPr/>
        </p:nvSpPr>
        <p:spPr>
          <a:xfrm>
            <a:off x="2323567" y="5015867"/>
            <a:ext cx="7475516" cy="869114"/>
          </a:xfrm>
          <a:prstGeom prst="wav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6" b="1" dirty="0">
                <a:solidFill>
                  <a:schemeClr val="tx1"/>
                </a:solidFill>
              </a:rPr>
              <a:t>For Financial year or part thereof or multiples thereof</a:t>
            </a:r>
          </a:p>
        </p:txBody>
      </p:sp>
      <p:sp>
        <p:nvSpPr>
          <p:cNvPr id="5" name="Wave 4"/>
          <p:cNvSpPr/>
          <p:nvPr/>
        </p:nvSpPr>
        <p:spPr>
          <a:xfrm>
            <a:off x="2300845" y="2499413"/>
            <a:ext cx="7515280" cy="869114"/>
          </a:xfrm>
          <a:prstGeom prst="wav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6" b="1" dirty="0">
                <a:solidFill>
                  <a:schemeClr val="tx1"/>
                </a:solidFill>
              </a:rPr>
              <a:t>Any officer authorized by him</a:t>
            </a:r>
          </a:p>
        </p:txBody>
      </p:sp>
      <p:sp>
        <p:nvSpPr>
          <p:cNvPr id="6" name="Wave 5"/>
          <p:cNvSpPr/>
          <p:nvPr/>
        </p:nvSpPr>
        <p:spPr>
          <a:xfrm>
            <a:off x="2317887" y="3306042"/>
            <a:ext cx="7481196" cy="869114"/>
          </a:xfrm>
          <a:prstGeom prst="wav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6" b="1" dirty="0">
                <a:solidFill>
                  <a:schemeClr val="tx1"/>
                </a:solidFill>
              </a:rPr>
              <a:t>General or a Specific order</a:t>
            </a:r>
          </a:p>
        </p:txBody>
      </p:sp>
      <p:sp>
        <p:nvSpPr>
          <p:cNvPr id="7" name="Wave 6"/>
          <p:cNvSpPr/>
          <p:nvPr/>
        </p:nvSpPr>
        <p:spPr>
          <a:xfrm>
            <a:off x="2340608" y="4163795"/>
            <a:ext cx="7458476" cy="869114"/>
          </a:xfrm>
          <a:prstGeom prst="wav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6" b="1" dirty="0">
                <a:solidFill>
                  <a:schemeClr val="tx1"/>
                </a:solidFill>
              </a:rPr>
              <a:t>Registered person</a:t>
            </a:r>
          </a:p>
        </p:txBody>
      </p:sp>
      <p:sp>
        <p:nvSpPr>
          <p:cNvPr id="12" name="Oval 11">
            <a:extLst>
              <a:ext uri="{FF2B5EF4-FFF2-40B4-BE49-F238E27FC236}">
                <a16:creationId xmlns:a16="http://schemas.microsoft.com/office/drawing/2014/main" id="{A7B1BC6E-C270-43D8-A0A6-9C566E54CDB0}"/>
              </a:ext>
            </a:extLst>
          </p:cNvPr>
          <p:cNvSpPr/>
          <p:nvPr/>
        </p:nvSpPr>
        <p:spPr>
          <a:xfrm>
            <a:off x="248344" y="3431377"/>
            <a:ext cx="1993317" cy="8691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983" dirty="0">
                <a:ln w="0"/>
                <a:solidFill>
                  <a:schemeClr val="tx1"/>
                </a:solidFill>
                <a:effectLst>
                  <a:outerShdw blurRad="38100" dist="19050" dir="2700000" algn="tl" rotWithShape="0">
                    <a:schemeClr val="dk1">
                      <a:alpha val="40000"/>
                    </a:schemeClr>
                  </a:outerShdw>
                </a:effectLst>
              </a:rPr>
              <a:t>General Order</a:t>
            </a:r>
          </a:p>
        </p:txBody>
      </p:sp>
      <p:cxnSp>
        <p:nvCxnSpPr>
          <p:cNvPr id="13" name="Straight Arrow Connector 12">
            <a:extLst>
              <a:ext uri="{FF2B5EF4-FFF2-40B4-BE49-F238E27FC236}">
                <a16:creationId xmlns:a16="http://schemas.microsoft.com/office/drawing/2014/main" id="{5C68565C-FE03-45B4-B57E-32ADA0583144}"/>
              </a:ext>
            </a:extLst>
          </p:cNvPr>
          <p:cNvCxnSpPr/>
          <p:nvPr/>
        </p:nvCxnSpPr>
        <p:spPr>
          <a:xfrm>
            <a:off x="1315624" y="4340256"/>
            <a:ext cx="0" cy="39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E678D2-B903-4BCE-B268-C768AD17E75A}"/>
              </a:ext>
            </a:extLst>
          </p:cNvPr>
          <p:cNvSpPr txBox="1"/>
          <p:nvPr/>
        </p:nvSpPr>
        <p:spPr>
          <a:xfrm>
            <a:off x="759114" y="4735047"/>
            <a:ext cx="1295150" cy="528093"/>
          </a:xfrm>
          <a:prstGeom prst="rect">
            <a:avLst/>
          </a:prstGeom>
          <a:noFill/>
        </p:spPr>
        <p:txBody>
          <a:bodyPr wrap="square" rtlCol="0">
            <a:spAutoFit/>
          </a:bodyPr>
          <a:lstStyle/>
          <a:p>
            <a:pPr algn="ctr"/>
            <a:r>
              <a:rPr lang="en-IN" sz="1416" b="1" dirty="0"/>
              <a:t>Shall Specify the criteria</a:t>
            </a:r>
          </a:p>
        </p:txBody>
      </p:sp>
      <p:sp>
        <p:nvSpPr>
          <p:cNvPr id="15" name="Oval 14">
            <a:extLst>
              <a:ext uri="{FF2B5EF4-FFF2-40B4-BE49-F238E27FC236}">
                <a16:creationId xmlns:a16="http://schemas.microsoft.com/office/drawing/2014/main" id="{231F4643-DA80-449B-8B81-D2243B3F52B5}"/>
              </a:ext>
            </a:extLst>
          </p:cNvPr>
          <p:cNvSpPr/>
          <p:nvPr/>
        </p:nvSpPr>
        <p:spPr>
          <a:xfrm>
            <a:off x="10029435" y="3428000"/>
            <a:ext cx="1993317" cy="8691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983" dirty="0">
                <a:ln w="0"/>
                <a:solidFill>
                  <a:schemeClr val="tx1"/>
                </a:solidFill>
                <a:effectLst>
                  <a:outerShdw blurRad="38100" dist="19050" dir="2700000" algn="tl" rotWithShape="0">
                    <a:schemeClr val="dk1">
                      <a:alpha val="40000"/>
                    </a:schemeClr>
                  </a:outerShdw>
                </a:effectLst>
              </a:rPr>
              <a:t>Specific  Order</a:t>
            </a:r>
          </a:p>
        </p:txBody>
      </p:sp>
      <p:cxnSp>
        <p:nvCxnSpPr>
          <p:cNvPr id="16" name="Straight Arrow Connector 15">
            <a:extLst>
              <a:ext uri="{FF2B5EF4-FFF2-40B4-BE49-F238E27FC236}">
                <a16:creationId xmlns:a16="http://schemas.microsoft.com/office/drawing/2014/main" id="{2A101D4B-D43A-400E-AE1B-7BA425C88642}"/>
              </a:ext>
            </a:extLst>
          </p:cNvPr>
          <p:cNvCxnSpPr/>
          <p:nvPr/>
        </p:nvCxnSpPr>
        <p:spPr>
          <a:xfrm>
            <a:off x="11096714" y="4336879"/>
            <a:ext cx="0" cy="39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AB7CD66-4800-4C37-852A-93205EC45448}"/>
              </a:ext>
            </a:extLst>
          </p:cNvPr>
          <p:cNvSpPr txBox="1"/>
          <p:nvPr/>
        </p:nvSpPr>
        <p:spPr>
          <a:xfrm>
            <a:off x="10540204" y="4731671"/>
            <a:ext cx="1295150" cy="1181734"/>
          </a:xfrm>
          <a:prstGeom prst="rect">
            <a:avLst/>
          </a:prstGeom>
          <a:noFill/>
        </p:spPr>
        <p:txBody>
          <a:bodyPr wrap="square" rtlCol="0">
            <a:spAutoFit/>
          </a:bodyPr>
          <a:lstStyle/>
          <a:p>
            <a:pPr algn="ctr"/>
            <a:r>
              <a:rPr lang="en-IN" sz="1416" b="1" dirty="0"/>
              <a:t>Shall be issued in the name of a particular registered person</a:t>
            </a:r>
          </a:p>
        </p:txBody>
      </p:sp>
    </p:spTree>
    <p:extLst>
      <p:ext uri="{BB962C8B-B14F-4D97-AF65-F5344CB8AC3E}">
        <p14:creationId xmlns:p14="http://schemas.microsoft.com/office/powerpoint/2010/main" val="18782280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752600" y="152400"/>
            <a:ext cx="8534400" cy="3810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2.2	Statutory Provisions relating to Search &amp; Seizure:</a:t>
            </a:r>
            <a:endParaRPr lang="en-IN" sz="2400" dirty="0">
              <a:solidFill>
                <a:schemeClr val="tx1"/>
              </a:solidFill>
            </a:endParaRPr>
          </a:p>
        </p:txBody>
      </p:sp>
      <p:sp>
        <p:nvSpPr>
          <p:cNvPr id="13" name="Round Single Corner Rectangle 12"/>
          <p:cNvSpPr/>
          <p:nvPr/>
        </p:nvSpPr>
        <p:spPr>
          <a:xfrm>
            <a:off x="550844" y="609600"/>
            <a:ext cx="11237204" cy="25908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As per </a:t>
            </a:r>
            <a:r>
              <a:rPr lang="en-IN" b="1" u="sng" dirty="0">
                <a:solidFill>
                  <a:schemeClr val="tx1"/>
                </a:solidFill>
              </a:rPr>
              <a:t>Section 67 (2)</a:t>
            </a:r>
            <a:r>
              <a:rPr lang="en-IN" b="1" dirty="0">
                <a:solidFill>
                  <a:schemeClr val="tx1"/>
                </a:solidFill>
              </a:rPr>
              <a:t> </a:t>
            </a:r>
            <a:r>
              <a:rPr lang="en-IN" dirty="0">
                <a:solidFill>
                  <a:schemeClr val="tx1"/>
                </a:solidFill>
              </a:rPr>
              <a:t>of CGST Act, Where the proper officer, not below the rank of Joint Commissioner, </a:t>
            </a:r>
            <a:r>
              <a:rPr lang="en-IN" b="1" u="sng" dirty="0">
                <a:solidFill>
                  <a:schemeClr val="tx1"/>
                </a:solidFill>
              </a:rPr>
              <a:t>either </a:t>
            </a:r>
            <a:r>
              <a:rPr lang="en-IN" b="1" u="sng" dirty="0">
                <a:solidFill>
                  <a:schemeClr val="tx1"/>
                </a:solidFill>
                <a:highlight>
                  <a:srgbClr val="FFFF00"/>
                </a:highlight>
              </a:rPr>
              <a:t>pursuant to an inspection carried out under sub-section (1) or otherwise</a:t>
            </a:r>
            <a:r>
              <a:rPr lang="en-IN" dirty="0">
                <a:solidFill>
                  <a:schemeClr val="tx1"/>
                </a:solidFill>
              </a:rPr>
              <a:t>, has </a:t>
            </a:r>
            <a:r>
              <a:rPr lang="en-IN" b="1" u="sng" dirty="0">
                <a:solidFill>
                  <a:schemeClr val="tx1"/>
                </a:solidFill>
                <a:highlight>
                  <a:srgbClr val="FFFF00"/>
                </a:highlight>
              </a:rPr>
              <a:t>reasons to believe</a:t>
            </a:r>
            <a:r>
              <a:rPr lang="en-IN" dirty="0">
                <a:solidFill>
                  <a:schemeClr val="tx1"/>
                </a:solidFill>
                <a:highlight>
                  <a:srgbClr val="FFFF00"/>
                </a:highlight>
              </a:rPr>
              <a:t> </a:t>
            </a:r>
            <a:r>
              <a:rPr lang="en-IN" dirty="0">
                <a:solidFill>
                  <a:schemeClr val="tx1"/>
                </a:solidFill>
              </a:rPr>
              <a:t>that </a:t>
            </a:r>
          </a:p>
          <a:p>
            <a:pPr algn="just"/>
            <a:r>
              <a:rPr lang="en-IN" dirty="0">
                <a:solidFill>
                  <a:schemeClr val="tx1"/>
                </a:solidFill>
              </a:rPr>
              <a:t>any </a:t>
            </a:r>
            <a:r>
              <a:rPr lang="en-IN" dirty="0">
                <a:solidFill>
                  <a:schemeClr val="tx1"/>
                </a:solidFill>
                <a:highlight>
                  <a:srgbClr val="00FFFF"/>
                </a:highlight>
              </a:rPr>
              <a:t>goods liable to confiscation </a:t>
            </a:r>
            <a:r>
              <a:rPr lang="en-IN" dirty="0">
                <a:solidFill>
                  <a:schemeClr val="tx1"/>
                </a:solidFill>
              </a:rPr>
              <a:t>       or </a:t>
            </a:r>
          </a:p>
          <a:p>
            <a:pPr algn="just"/>
            <a:r>
              <a:rPr lang="en-IN" dirty="0">
                <a:solidFill>
                  <a:schemeClr val="tx1"/>
                </a:solidFill>
              </a:rPr>
              <a:t>Any documents or books or things, which in his opinion shall be useful for or relevant to any </a:t>
            </a:r>
            <a:r>
              <a:rPr lang="en-IN" b="1" u="sng" dirty="0">
                <a:solidFill>
                  <a:schemeClr val="tx1"/>
                </a:solidFill>
              </a:rPr>
              <a:t>proceedings</a:t>
            </a:r>
            <a:r>
              <a:rPr lang="en-IN" dirty="0">
                <a:solidFill>
                  <a:schemeClr val="tx1"/>
                </a:solidFill>
              </a:rPr>
              <a:t> under this Act, </a:t>
            </a:r>
          </a:p>
          <a:p>
            <a:pPr algn="just"/>
            <a:r>
              <a:rPr lang="en-IN" dirty="0">
                <a:solidFill>
                  <a:schemeClr val="tx1"/>
                </a:solidFill>
              </a:rPr>
              <a:t>Are </a:t>
            </a:r>
            <a:r>
              <a:rPr lang="en-IN" b="1" u="sng" dirty="0">
                <a:solidFill>
                  <a:schemeClr val="tx1"/>
                </a:solidFill>
                <a:highlight>
                  <a:srgbClr val="FFFF00"/>
                </a:highlight>
              </a:rPr>
              <a:t>secreted in any place</a:t>
            </a:r>
            <a:r>
              <a:rPr lang="en-IN" dirty="0">
                <a:solidFill>
                  <a:schemeClr val="tx1"/>
                </a:solidFill>
                <a:highlight>
                  <a:srgbClr val="FFFF00"/>
                </a:highlight>
              </a:rPr>
              <a:t>, </a:t>
            </a:r>
            <a:r>
              <a:rPr lang="en-IN" dirty="0">
                <a:solidFill>
                  <a:schemeClr val="tx1"/>
                </a:solidFill>
              </a:rPr>
              <a:t>he may authorise in writing in </a:t>
            </a:r>
            <a:r>
              <a:rPr lang="en-IN" b="1" u="sng" dirty="0">
                <a:solidFill>
                  <a:schemeClr val="tx1"/>
                </a:solidFill>
              </a:rPr>
              <a:t>Form GST INS-01</a:t>
            </a:r>
            <a:r>
              <a:rPr lang="en-IN" b="1" dirty="0">
                <a:solidFill>
                  <a:schemeClr val="tx1"/>
                </a:solidFill>
              </a:rPr>
              <a:t> </a:t>
            </a:r>
            <a:r>
              <a:rPr lang="en-IN" dirty="0">
                <a:solidFill>
                  <a:schemeClr val="tx1"/>
                </a:solidFill>
              </a:rPr>
              <a:t>any other officer of central tax to search and seize or may himself search and seize </a:t>
            </a:r>
            <a:r>
              <a:rPr lang="en-IN" b="1" dirty="0">
                <a:solidFill>
                  <a:schemeClr val="tx1"/>
                </a:solidFill>
                <a:highlight>
                  <a:srgbClr val="FFFF00"/>
                </a:highlight>
              </a:rPr>
              <a:t>such goods, documents or books or </a:t>
            </a:r>
            <a:r>
              <a:rPr lang="en-IN" b="1" dirty="0">
                <a:solidFill>
                  <a:schemeClr val="tx1"/>
                </a:solidFill>
                <a:highlight>
                  <a:srgbClr val="00FF00"/>
                </a:highlight>
              </a:rPr>
              <a:t>things</a:t>
            </a:r>
            <a:r>
              <a:rPr lang="en-IN" dirty="0">
                <a:solidFill>
                  <a:schemeClr val="tx1"/>
                </a:solidFill>
              </a:rPr>
              <a:t>:</a:t>
            </a:r>
          </a:p>
        </p:txBody>
      </p:sp>
      <p:sp>
        <p:nvSpPr>
          <p:cNvPr id="14" name="Rounded Rectangle 13"/>
          <p:cNvSpPr/>
          <p:nvPr/>
        </p:nvSpPr>
        <p:spPr>
          <a:xfrm>
            <a:off x="550844" y="3276600"/>
            <a:ext cx="11127036" cy="342900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b="1" u="sng" dirty="0">
              <a:solidFill>
                <a:schemeClr val="tx1"/>
              </a:solidFill>
            </a:endParaRPr>
          </a:p>
          <a:p>
            <a:pPr algn="just"/>
            <a:r>
              <a:rPr lang="en-IN" sz="2000" b="1" u="sng" dirty="0">
                <a:solidFill>
                  <a:schemeClr val="tx1"/>
                </a:solidFill>
              </a:rPr>
              <a:t>Jurisprudence - </a:t>
            </a:r>
            <a:r>
              <a:rPr lang="en-IN" sz="2000" b="1" dirty="0">
                <a:solidFill>
                  <a:srgbClr val="7030A0"/>
                </a:solidFill>
              </a:rPr>
              <a:t>[2020] 122 taxmann.com 254 (Andhra Pradesh) </a:t>
            </a:r>
            <a:r>
              <a:rPr lang="en-IN" sz="2000" b="1" dirty="0" err="1">
                <a:solidFill>
                  <a:srgbClr val="7030A0"/>
                </a:solidFill>
              </a:rPr>
              <a:t>Mahendra</a:t>
            </a:r>
            <a:r>
              <a:rPr lang="en-IN" sz="2000" b="1" dirty="0">
                <a:solidFill>
                  <a:srgbClr val="7030A0"/>
                </a:solidFill>
              </a:rPr>
              <a:t> Kumar </a:t>
            </a:r>
            <a:r>
              <a:rPr lang="en-IN" sz="2000" b="1" dirty="0" err="1">
                <a:solidFill>
                  <a:srgbClr val="7030A0"/>
                </a:solidFill>
              </a:rPr>
              <a:t>Indermal</a:t>
            </a:r>
            <a:r>
              <a:rPr lang="en-IN" sz="2000" b="1" dirty="0">
                <a:solidFill>
                  <a:srgbClr val="7030A0"/>
                </a:solidFill>
              </a:rPr>
              <a:t> </a:t>
            </a:r>
            <a:r>
              <a:rPr lang="en-IN" sz="2000" b="1" i="1" dirty="0">
                <a:solidFill>
                  <a:srgbClr val="7030A0"/>
                </a:solidFill>
              </a:rPr>
              <a:t>v. </a:t>
            </a:r>
            <a:r>
              <a:rPr lang="en-IN" sz="2000" b="1" dirty="0">
                <a:solidFill>
                  <a:srgbClr val="7030A0"/>
                </a:solidFill>
              </a:rPr>
              <a:t>Deputy </a:t>
            </a:r>
            <a:r>
              <a:rPr lang="en-IN" sz="2000" b="1" dirty="0" err="1">
                <a:solidFill>
                  <a:srgbClr val="7030A0"/>
                </a:solidFill>
              </a:rPr>
              <a:t>Asstt</a:t>
            </a:r>
            <a:r>
              <a:rPr lang="en-IN" sz="2000" b="1" dirty="0">
                <a:solidFill>
                  <a:srgbClr val="7030A0"/>
                </a:solidFill>
              </a:rPr>
              <a:t>. Commissioner (ST)</a:t>
            </a:r>
          </a:p>
          <a:p>
            <a:pPr algn="just"/>
            <a:r>
              <a:rPr lang="en-IN" sz="2000" b="1" u="sng" dirty="0">
                <a:solidFill>
                  <a:schemeClr val="tx1"/>
                </a:solidFill>
              </a:rPr>
              <a:t>Section 67</a:t>
            </a:r>
            <a:r>
              <a:rPr lang="en-IN" sz="2000" dirty="0">
                <a:solidFill>
                  <a:schemeClr val="tx1"/>
                </a:solidFill>
              </a:rPr>
              <a:t> of the Central Goods and Services Tax Act, 2017/Section 67 of the Andhra Pradesh Goods and Services Tax Act, 2017 - Search, seizure, etc. - </a:t>
            </a:r>
            <a:r>
              <a:rPr lang="en-IN" sz="2000" b="1" dirty="0">
                <a:solidFill>
                  <a:schemeClr val="tx1"/>
                </a:solidFill>
              </a:rPr>
              <a:t>- </a:t>
            </a:r>
            <a:r>
              <a:rPr lang="en-IN" sz="2000" dirty="0">
                <a:solidFill>
                  <a:schemeClr val="tx1"/>
                </a:solidFill>
              </a:rPr>
              <a:t>Held, yes - Whether since as per provisions of section 67(2) Deputy </a:t>
            </a:r>
            <a:r>
              <a:rPr lang="en-IN" sz="2000" dirty="0">
                <a:solidFill>
                  <a:schemeClr val="tx1"/>
                </a:solidFill>
                <a:highlight>
                  <a:srgbClr val="FFFF00"/>
                </a:highlight>
              </a:rPr>
              <a:t>Assistant Commissioner was not authorised by proper officer not below rank of Joint Commissioner to conduct a search on assessee, order of prohibition so passed by Deputy Assistant Commissioner under section 67(2) was illegal and without jurisdiction</a:t>
            </a:r>
            <a:r>
              <a:rPr lang="en-IN" sz="2000" dirty="0">
                <a:solidFill>
                  <a:schemeClr val="tx1"/>
                </a:solidFill>
              </a:rPr>
              <a:t> - Held, yes - Whether since power so exercised by Deputy Assistant Commissioner was not in conformity with provisions of Act, impugned order deserved to be set aside - Held, yes [Para 8][In favour of assessee].</a:t>
            </a:r>
          </a:p>
          <a:p>
            <a:pPr algn="just"/>
            <a:endParaRPr lang="en-IN" sz="2000" dirty="0">
              <a:solidFill>
                <a:srgbClr val="7030A0"/>
              </a:solidFill>
            </a:endParaRPr>
          </a:p>
          <a:p>
            <a:pPr algn="ctr"/>
            <a:endParaRPr lang="en-IN" sz="2400" dirty="0">
              <a:solidFill>
                <a:schemeClr val="tx1"/>
              </a:solidFill>
            </a:endParaRPr>
          </a:p>
        </p:txBody>
      </p:sp>
    </p:spTree>
    <p:extLst>
      <p:ext uri="{BB962C8B-B14F-4D97-AF65-F5344CB8AC3E}">
        <p14:creationId xmlns:p14="http://schemas.microsoft.com/office/powerpoint/2010/main" val="19958068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15728" y="304800"/>
            <a:ext cx="8723672" cy="3810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2.3	Anatomy of Provisions relating to SEARCH &amp; SEIZURE</a:t>
            </a:r>
            <a:endParaRPr lang="en-IN" sz="2400" dirty="0">
              <a:solidFill>
                <a:schemeClr val="tx1"/>
              </a:solidFill>
            </a:endParaRPr>
          </a:p>
        </p:txBody>
      </p:sp>
      <p:sp>
        <p:nvSpPr>
          <p:cNvPr id="3" name="Round Single Corner Rectangle 2"/>
          <p:cNvSpPr/>
          <p:nvPr/>
        </p:nvSpPr>
        <p:spPr>
          <a:xfrm>
            <a:off x="561859" y="838200"/>
            <a:ext cx="11336357" cy="59436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IN" dirty="0">
              <a:solidFill>
                <a:schemeClr val="tx1"/>
              </a:solidFill>
            </a:endParaRPr>
          </a:p>
          <a:p>
            <a:pPr marL="342900" indent="-342900">
              <a:buFont typeface="+mj-lt"/>
              <a:buAutoNum type="arabicPeriod"/>
            </a:pPr>
            <a:endParaRPr lang="en-IN" dirty="0">
              <a:solidFill>
                <a:schemeClr val="tx1"/>
              </a:solidFill>
            </a:endParaRPr>
          </a:p>
          <a:p>
            <a:pPr marL="342900" indent="-342900" algn="just">
              <a:buFont typeface="+mj-lt"/>
              <a:buAutoNum type="arabicParenR"/>
            </a:pPr>
            <a:r>
              <a:rPr lang="en-IN" sz="2000" dirty="0">
                <a:solidFill>
                  <a:schemeClr val="tx1"/>
                </a:solidFill>
              </a:rPr>
              <a:t>As per </a:t>
            </a:r>
            <a:r>
              <a:rPr lang="en-IN" sz="2000" u="sng" dirty="0">
                <a:solidFill>
                  <a:schemeClr val="tx1"/>
                </a:solidFill>
              </a:rPr>
              <a:t>Section 67(2)</a:t>
            </a:r>
            <a:r>
              <a:rPr lang="en-IN" sz="2000" dirty="0">
                <a:solidFill>
                  <a:schemeClr val="tx1"/>
                </a:solidFill>
              </a:rPr>
              <a:t>, the search may be carried either pursuant to inspection or the premises can directly be searched.</a:t>
            </a:r>
          </a:p>
          <a:p>
            <a:pPr marL="342900" indent="-342900" algn="just">
              <a:buFont typeface="+mj-lt"/>
              <a:buAutoNum type="arabicParenR"/>
            </a:pPr>
            <a:r>
              <a:rPr lang="en-IN" sz="2000" dirty="0">
                <a:solidFill>
                  <a:schemeClr val="tx1"/>
                </a:solidFill>
              </a:rPr>
              <a:t>This section empowers </a:t>
            </a:r>
            <a:r>
              <a:rPr lang="en-IN" sz="2000" b="1" u="sng" dirty="0">
                <a:solidFill>
                  <a:schemeClr val="tx1"/>
                </a:solidFill>
              </a:rPr>
              <a:t>Officers of and above the rank of Joint Commissioner to issue the</a:t>
            </a:r>
            <a:r>
              <a:rPr lang="en-IN" sz="2000" u="sng" dirty="0">
                <a:solidFill>
                  <a:schemeClr val="tx1"/>
                </a:solidFill>
              </a:rPr>
              <a:t> </a:t>
            </a:r>
            <a:r>
              <a:rPr lang="en-IN" sz="2000" b="1" u="sng" dirty="0">
                <a:solidFill>
                  <a:schemeClr val="tx1"/>
                </a:solidFill>
              </a:rPr>
              <a:t>authorisation for search</a:t>
            </a:r>
            <a:r>
              <a:rPr lang="en-IN" sz="2000" dirty="0">
                <a:solidFill>
                  <a:schemeClr val="tx1"/>
                </a:solidFill>
              </a:rPr>
              <a:t> </a:t>
            </a:r>
            <a:r>
              <a:rPr lang="en-IN" sz="2000" b="1" u="sng" dirty="0">
                <a:solidFill>
                  <a:schemeClr val="tx1"/>
                </a:solidFill>
              </a:rPr>
              <a:t>or the officer who issues authorisation to undertake such exercise either himself or authorize any other officer to execute such functions.</a:t>
            </a:r>
            <a:endParaRPr lang="en-IN" sz="2000" dirty="0">
              <a:solidFill>
                <a:schemeClr val="tx1"/>
              </a:solidFill>
            </a:endParaRPr>
          </a:p>
          <a:p>
            <a:pPr marL="342900" indent="-342900" algn="just">
              <a:buFont typeface="+mj-lt"/>
              <a:buAutoNum type="arabicParenR"/>
            </a:pPr>
            <a:r>
              <a:rPr lang="en-IN" sz="2000" b="1" u="sng" dirty="0">
                <a:solidFill>
                  <a:schemeClr val="tx1"/>
                </a:solidFill>
              </a:rPr>
              <a:t>Goods, Documents, Books or Things</a:t>
            </a:r>
          </a:p>
          <a:p>
            <a:pPr algn="just"/>
            <a:endParaRPr lang="en-IN" sz="2000" dirty="0"/>
          </a:p>
          <a:p>
            <a:pPr algn="just"/>
            <a:r>
              <a:rPr lang="en-IN" sz="2000" dirty="0">
                <a:solidFill>
                  <a:schemeClr val="tx1"/>
                </a:solidFill>
              </a:rPr>
              <a:t>Where any goods liable to confiscation or </a:t>
            </a:r>
          </a:p>
          <a:p>
            <a:pPr algn="just"/>
            <a:r>
              <a:rPr lang="en-IN" sz="2000" dirty="0">
                <a:solidFill>
                  <a:schemeClr val="tx1"/>
                </a:solidFill>
              </a:rPr>
              <a:t>any documents or books or things, which in his opinion shall be useful for or relevant to any </a:t>
            </a:r>
            <a:r>
              <a:rPr lang="en-IN" sz="2000" b="1" u="sng" dirty="0">
                <a:solidFill>
                  <a:schemeClr val="tx1"/>
                </a:solidFill>
              </a:rPr>
              <a:t>proceedings</a:t>
            </a:r>
            <a:r>
              <a:rPr lang="en-IN" sz="2000" dirty="0">
                <a:solidFill>
                  <a:schemeClr val="tx1"/>
                </a:solidFill>
              </a:rPr>
              <a:t> under this Act are liable for seizure, the proper officer or an authorised officer shall make an order of seizure in </a:t>
            </a:r>
            <a:r>
              <a:rPr lang="en-IN" sz="2000" u="sng" dirty="0">
                <a:solidFill>
                  <a:schemeClr val="tx1"/>
                </a:solidFill>
              </a:rPr>
              <a:t>FORM GST INS-02.</a:t>
            </a:r>
          </a:p>
          <a:p>
            <a:pPr algn="just"/>
            <a:endParaRPr lang="en-IN" sz="2000" u="sng" dirty="0">
              <a:solidFill>
                <a:schemeClr val="tx1"/>
              </a:solidFill>
            </a:endParaRPr>
          </a:p>
          <a:p>
            <a:pPr marL="285750" indent="-285750" algn="just">
              <a:buFont typeface="Arial" pitchFamily="34" charset="0"/>
              <a:buChar char="•"/>
            </a:pPr>
            <a:r>
              <a:rPr lang="en-IN" sz="2000" b="1" u="sng" dirty="0">
                <a:solidFill>
                  <a:schemeClr val="tx1"/>
                </a:solidFill>
              </a:rPr>
              <a:t>Goods: </a:t>
            </a:r>
            <a:r>
              <a:rPr lang="en-IN" sz="2000" dirty="0">
                <a:solidFill>
                  <a:schemeClr val="tx1"/>
                </a:solidFill>
              </a:rPr>
              <a:t>The term goods have been defined </a:t>
            </a:r>
            <a:r>
              <a:rPr lang="en-IN" sz="2000" u="sng" dirty="0">
                <a:solidFill>
                  <a:schemeClr val="tx1"/>
                </a:solidFill>
              </a:rPr>
              <a:t>u/s 2(52)</a:t>
            </a:r>
            <a:r>
              <a:rPr lang="en-IN" sz="2000" dirty="0">
                <a:solidFill>
                  <a:schemeClr val="tx1"/>
                </a:solidFill>
              </a:rPr>
              <a:t> of CGST Act, 2017 to include every kind of Movable property (excluding money and securities). </a:t>
            </a:r>
            <a:r>
              <a:rPr lang="en-IN" sz="2000" b="1" dirty="0">
                <a:solidFill>
                  <a:schemeClr val="tx1"/>
                </a:solidFill>
              </a:rPr>
              <a:t>Section 130 lists five situations when goods can be confiscated. The co-joint reading of Section 2(52) and Section 130 covers the cases where movable property other than money and securities can be seized in case of supply or receipt of goods in contravention to evade taxes, non </a:t>
            </a:r>
            <a:r>
              <a:rPr lang="en-IN" sz="2000" b="1" dirty="0" err="1">
                <a:solidFill>
                  <a:schemeClr val="tx1"/>
                </a:solidFill>
              </a:rPr>
              <a:t>accountal</a:t>
            </a:r>
            <a:r>
              <a:rPr lang="en-IN" sz="2000" b="1" dirty="0">
                <a:solidFill>
                  <a:schemeClr val="tx1"/>
                </a:solidFill>
              </a:rPr>
              <a:t> of goods liable to tax, supplying taxable goods without registration, use of conveyance in contravention of statutory provisions or any contravention of act or rules with intent to evade tax.</a:t>
            </a:r>
          </a:p>
          <a:p>
            <a:pPr marL="285750" indent="-285750">
              <a:buFont typeface="Arial" pitchFamily="34" charset="0"/>
              <a:buChar char="•"/>
            </a:pPr>
            <a:endParaRPr lang="en-IN" dirty="0">
              <a:solidFill>
                <a:schemeClr val="tx1"/>
              </a:solidFill>
            </a:endParaRPr>
          </a:p>
          <a:p>
            <a:pPr marL="342900" indent="-342900">
              <a:buFont typeface="+mj-lt"/>
              <a:buAutoNum type="arabicPeriod"/>
            </a:pPr>
            <a:endParaRPr lang="en-IN" sz="1600" dirty="0">
              <a:solidFill>
                <a:schemeClr val="tx1"/>
              </a:solidFill>
            </a:endParaRPr>
          </a:p>
        </p:txBody>
      </p:sp>
    </p:spTree>
    <p:extLst>
      <p:ext uri="{BB962C8B-B14F-4D97-AF65-F5344CB8AC3E}">
        <p14:creationId xmlns:p14="http://schemas.microsoft.com/office/powerpoint/2010/main" val="13447461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1079653" y="877218"/>
            <a:ext cx="10366872" cy="5103564"/>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IN" b="1" u="sng" dirty="0">
              <a:solidFill>
                <a:schemeClr val="tx1"/>
              </a:solidFill>
            </a:endParaRPr>
          </a:p>
          <a:p>
            <a:pPr marL="285750" indent="-285750" algn="just">
              <a:buFont typeface="Arial" pitchFamily="34" charset="0"/>
              <a:buChar char="•"/>
            </a:pPr>
            <a:r>
              <a:rPr lang="en-IN" sz="2800" b="1" u="sng" dirty="0">
                <a:solidFill>
                  <a:schemeClr val="tx1"/>
                </a:solidFill>
              </a:rPr>
              <a:t>Documents: </a:t>
            </a:r>
            <a:r>
              <a:rPr lang="en-IN" sz="2800" dirty="0">
                <a:solidFill>
                  <a:schemeClr val="tx1"/>
                </a:solidFill>
              </a:rPr>
              <a:t>As per </a:t>
            </a:r>
            <a:r>
              <a:rPr lang="en-IN" sz="2800" u="sng" dirty="0">
                <a:solidFill>
                  <a:schemeClr val="tx1"/>
                </a:solidFill>
              </a:rPr>
              <a:t>Section 2(41)</a:t>
            </a:r>
            <a:r>
              <a:rPr lang="en-IN" sz="2800" dirty="0">
                <a:solidFill>
                  <a:schemeClr val="tx1"/>
                </a:solidFill>
              </a:rPr>
              <a:t> “document” has been given inclusive definition and covered “any sort” of written or printed record including an electronic record. </a:t>
            </a:r>
          </a:p>
          <a:p>
            <a:pPr marL="285750" indent="-285750" algn="just">
              <a:buFont typeface="Arial" pitchFamily="34" charset="0"/>
              <a:buChar char="•"/>
            </a:pPr>
            <a:endParaRPr lang="en-IN" sz="2800" dirty="0">
              <a:solidFill>
                <a:schemeClr val="tx1"/>
              </a:solidFill>
            </a:endParaRPr>
          </a:p>
          <a:p>
            <a:pPr marL="285750" indent="-285750" algn="just">
              <a:buFont typeface="Arial" pitchFamily="34" charset="0"/>
              <a:buChar char="•"/>
            </a:pPr>
            <a:r>
              <a:rPr lang="en-IN" sz="2800" b="1" u="sng" dirty="0">
                <a:solidFill>
                  <a:schemeClr val="tx1"/>
                </a:solidFill>
              </a:rPr>
              <a:t>Books:</a:t>
            </a:r>
            <a:r>
              <a:rPr lang="en-IN" sz="2800" dirty="0">
                <a:solidFill>
                  <a:schemeClr val="tx1"/>
                </a:solidFill>
              </a:rPr>
              <a:t> Word books used here can be referred as Books of Accounts and related registers being maintained.</a:t>
            </a:r>
          </a:p>
          <a:p>
            <a:pPr marL="285750" indent="-285750" algn="just">
              <a:buFont typeface="Arial" pitchFamily="34" charset="0"/>
              <a:buChar char="•"/>
            </a:pPr>
            <a:endParaRPr lang="en-IN" sz="2800" dirty="0">
              <a:solidFill>
                <a:schemeClr val="tx1"/>
              </a:solidFill>
            </a:endParaRPr>
          </a:p>
          <a:p>
            <a:pPr marL="285750" indent="-285750" algn="just">
              <a:buFont typeface="Arial" pitchFamily="34" charset="0"/>
              <a:buChar char="•"/>
            </a:pPr>
            <a:r>
              <a:rPr lang="en-IN" sz="2800" b="1" u="sng" dirty="0">
                <a:solidFill>
                  <a:schemeClr val="tx1"/>
                </a:solidFill>
              </a:rPr>
              <a:t>Things:</a:t>
            </a:r>
            <a:r>
              <a:rPr lang="en-IN" sz="2800" dirty="0">
                <a:solidFill>
                  <a:schemeClr val="tx1"/>
                </a:solidFill>
              </a:rPr>
              <a:t> The word” things” is very wider in scope to include any material or object. For things even the condition of liable for confiscation is not specified, making it wider and wider</a:t>
            </a:r>
            <a:r>
              <a:rPr lang="en-IN" sz="2800" dirty="0"/>
              <a:t>.  </a:t>
            </a:r>
          </a:p>
          <a:p>
            <a:pPr marL="285750" indent="-285750" algn="just">
              <a:buFont typeface="Arial" pitchFamily="34" charset="0"/>
              <a:buChar char="•"/>
            </a:pPr>
            <a:endParaRPr lang="en-IN" dirty="0"/>
          </a:p>
        </p:txBody>
      </p:sp>
    </p:spTree>
    <p:extLst>
      <p:ext uri="{BB962C8B-B14F-4D97-AF65-F5344CB8AC3E}">
        <p14:creationId xmlns:p14="http://schemas.microsoft.com/office/powerpoint/2010/main" val="17950712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335779" y="3150824"/>
            <a:ext cx="11639556" cy="3554775"/>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i="1" dirty="0">
              <a:solidFill>
                <a:schemeClr val="tx1"/>
              </a:solidFill>
            </a:endParaRPr>
          </a:p>
          <a:p>
            <a:endParaRPr lang="en-IN" i="1" dirty="0">
              <a:solidFill>
                <a:schemeClr val="tx1"/>
              </a:solidFill>
            </a:endParaRPr>
          </a:p>
          <a:p>
            <a:endParaRPr lang="en-IN" i="1" dirty="0">
              <a:solidFill>
                <a:schemeClr val="tx1"/>
              </a:solidFill>
            </a:endParaRPr>
          </a:p>
          <a:p>
            <a:endParaRPr lang="en-IN" sz="2000" i="1" dirty="0">
              <a:solidFill>
                <a:schemeClr val="tx1"/>
              </a:solidFill>
            </a:endParaRPr>
          </a:p>
          <a:p>
            <a:endParaRPr lang="en-IN" sz="2000" i="1" dirty="0">
              <a:solidFill>
                <a:schemeClr val="tx1"/>
              </a:solidFill>
            </a:endParaRPr>
          </a:p>
          <a:p>
            <a:endParaRPr lang="en-IN" sz="2000" i="1" dirty="0">
              <a:solidFill>
                <a:schemeClr val="tx1"/>
              </a:solidFill>
            </a:endParaRPr>
          </a:p>
          <a:p>
            <a:pPr algn="just"/>
            <a:endParaRPr lang="en-IN" sz="2000" i="1" dirty="0">
              <a:solidFill>
                <a:schemeClr val="tx1"/>
              </a:solidFill>
            </a:endParaRPr>
          </a:p>
          <a:p>
            <a:pPr algn="just"/>
            <a:r>
              <a:rPr lang="en-IN" sz="2000" b="1" dirty="0">
                <a:solidFill>
                  <a:schemeClr val="tx1"/>
                </a:solidFill>
              </a:rPr>
              <a:t>As per Black’s Law Dictionary</a:t>
            </a:r>
            <a:endParaRPr lang="en-IN" sz="2000" dirty="0">
              <a:solidFill>
                <a:schemeClr val="tx1"/>
              </a:solidFill>
            </a:endParaRPr>
          </a:p>
          <a:p>
            <a:pPr algn="just"/>
            <a:endParaRPr lang="en-IN" sz="2000" dirty="0">
              <a:solidFill>
                <a:schemeClr val="tx1"/>
              </a:solidFill>
            </a:endParaRPr>
          </a:p>
          <a:p>
            <a:pPr algn="just"/>
            <a:r>
              <a:rPr lang="en-IN" sz="2000" i="1" dirty="0">
                <a:solidFill>
                  <a:schemeClr val="tx1"/>
                </a:solidFill>
              </a:rPr>
              <a:t>“thing” has been defined to cover any subject matter of ownership within the sphere of proprietary or valuable right. </a:t>
            </a:r>
          </a:p>
          <a:p>
            <a:pPr algn="just"/>
            <a:endParaRPr lang="en-IN" sz="2000" i="1" dirty="0">
              <a:solidFill>
                <a:schemeClr val="tx1"/>
              </a:solidFill>
            </a:endParaRPr>
          </a:p>
          <a:p>
            <a:pPr algn="just"/>
            <a:r>
              <a:rPr lang="en-IN" sz="2000" b="1" dirty="0">
                <a:solidFill>
                  <a:schemeClr val="tx1"/>
                </a:solidFill>
              </a:rPr>
              <a:t>As per Wharton’s Law Lexicon </a:t>
            </a:r>
          </a:p>
          <a:p>
            <a:pPr algn="just"/>
            <a:endParaRPr lang="en-IN" sz="2000" b="1" dirty="0">
              <a:solidFill>
                <a:schemeClr val="tx1"/>
              </a:solidFill>
            </a:endParaRPr>
          </a:p>
          <a:p>
            <a:pPr algn="just"/>
            <a:r>
              <a:rPr lang="en-IN" sz="2000" i="1" dirty="0">
                <a:solidFill>
                  <a:schemeClr val="tx1"/>
                </a:solidFill>
              </a:rPr>
              <a:t>“thing” has been defined as including money.</a:t>
            </a:r>
          </a:p>
          <a:p>
            <a:pPr algn="just"/>
            <a:endParaRPr lang="en-IN" sz="2000" i="1" dirty="0">
              <a:solidFill>
                <a:schemeClr val="tx1"/>
              </a:solidFill>
            </a:endParaRPr>
          </a:p>
          <a:p>
            <a:pPr algn="just"/>
            <a:r>
              <a:rPr lang="en-IN" sz="2000" b="1" u="sng" dirty="0">
                <a:solidFill>
                  <a:schemeClr val="tx1"/>
                </a:solidFill>
              </a:rPr>
              <a:t>Analysis</a:t>
            </a:r>
            <a:r>
              <a:rPr lang="en-IN" sz="2000" dirty="0">
                <a:solidFill>
                  <a:schemeClr val="tx1"/>
                </a:solidFill>
              </a:rPr>
              <a:t>: Even if cash can be seized as “thing” but it </a:t>
            </a:r>
            <a:r>
              <a:rPr lang="en-IN" sz="2000" b="1" u="sng" dirty="0">
                <a:solidFill>
                  <a:schemeClr val="tx1"/>
                </a:solidFill>
              </a:rPr>
              <a:t>cannot partake the character as “tax”. </a:t>
            </a:r>
            <a:r>
              <a:rPr lang="en-IN" sz="2000" dirty="0">
                <a:solidFill>
                  <a:schemeClr val="tx1"/>
                </a:solidFill>
              </a:rPr>
              <a:t>It should remain in custody of department as cash only</a:t>
            </a:r>
          </a:p>
          <a:p>
            <a:pPr algn="just"/>
            <a:endParaRPr lang="en-IN" sz="2000" dirty="0">
              <a:solidFill>
                <a:schemeClr val="tx1"/>
              </a:solidFill>
            </a:endParaRPr>
          </a:p>
          <a:p>
            <a:endParaRPr lang="en-IN" sz="2000" dirty="0">
              <a:solidFill>
                <a:schemeClr val="tx1"/>
              </a:solidFill>
            </a:endParaRPr>
          </a:p>
          <a:p>
            <a:pPr algn="ctr"/>
            <a:endParaRPr lang="en-IN" sz="2000" dirty="0">
              <a:solidFill>
                <a:schemeClr val="tx1"/>
              </a:solidFill>
            </a:endParaRPr>
          </a:p>
          <a:p>
            <a:pPr algn="ctr"/>
            <a:endParaRPr lang="en-IN" sz="2000" dirty="0">
              <a:solidFill>
                <a:schemeClr val="tx1"/>
              </a:solidFill>
            </a:endParaRPr>
          </a:p>
          <a:p>
            <a:pPr algn="ctr"/>
            <a:endParaRPr lang="en-IN" dirty="0">
              <a:solidFill>
                <a:schemeClr val="tx1"/>
              </a:solidFill>
            </a:endParaRPr>
          </a:p>
          <a:p>
            <a:pPr algn="ctr"/>
            <a:endParaRPr lang="en-IN" dirty="0">
              <a:solidFill>
                <a:schemeClr val="tx1"/>
              </a:solidFill>
            </a:endParaRPr>
          </a:p>
          <a:p>
            <a:endParaRPr lang="en-IN" dirty="0">
              <a:solidFill>
                <a:schemeClr val="tx1"/>
              </a:solidFill>
            </a:endParaRPr>
          </a:p>
        </p:txBody>
      </p:sp>
      <p:sp>
        <p:nvSpPr>
          <p:cNvPr id="3" name="Rounded Rectangle 2">
            <a:extLst>
              <a:ext uri="{FF2B5EF4-FFF2-40B4-BE49-F238E27FC236}">
                <a16:creationId xmlns:a16="http://schemas.microsoft.com/office/drawing/2014/main" id="{B580EB89-CC79-4989-85B0-66DFBE44A5FC}"/>
              </a:ext>
            </a:extLst>
          </p:cNvPr>
          <p:cNvSpPr/>
          <p:nvPr/>
        </p:nvSpPr>
        <p:spPr>
          <a:xfrm>
            <a:off x="335778" y="152400"/>
            <a:ext cx="11033629" cy="1295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p>
          <a:p>
            <a:pPr algn="ctr"/>
            <a:endParaRPr lang="en-IN" sz="2000" b="1" u="sng" dirty="0">
              <a:solidFill>
                <a:schemeClr val="tx1"/>
              </a:solidFill>
            </a:endParaRPr>
          </a:p>
          <a:p>
            <a:pPr algn="ctr"/>
            <a:r>
              <a:rPr lang="en-IN" sz="2800" b="1" u="sng" dirty="0">
                <a:solidFill>
                  <a:schemeClr val="tx1"/>
                </a:solidFill>
              </a:rPr>
              <a:t>Whether Cash can be Seized? Whether Cash can be construed as Things?</a:t>
            </a:r>
          </a:p>
          <a:p>
            <a:pPr algn="ctr"/>
            <a:endParaRPr lang="en-IN" sz="2000" b="1" u="sng" dirty="0">
              <a:solidFill>
                <a:schemeClr val="tx1"/>
              </a:solidFill>
            </a:endParaRPr>
          </a:p>
          <a:p>
            <a:pPr algn="just"/>
            <a:r>
              <a:rPr lang="en-IN" sz="2000" dirty="0">
                <a:solidFill>
                  <a:schemeClr val="tx1"/>
                </a:solidFill>
              </a:rPr>
              <a:t>The following is the jurisprudence in this regard:</a:t>
            </a:r>
          </a:p>
          <a:p>
            <a:pPr algn="ctr"/>
            <a:endParaRPr lang="en-IN" sz="2000" dirty="0">
              <a:solidFill>
                <a:schemeClr val="tx1"/>
              </a:solidFill>
            </a:endParaRPr>
          </a:p>
          <a:p>
            <a:pPr algn="ctr"/>
            <a:endParaRPr lang="en-IN" sz="2400" dirty="0">
              <a:solidFill>
                <a:schemeClr val="tx1"/>
              </a:solidFill>
            </a:endParaRPr>
          </a:p>
        </p:txBody>
      </p:sp>
      <p:sp>
        <p:nvSpPr>
          <p:cNvPr id="5" name="Rounded Rectangle 4">
            <a:extLst>
              <a:ext uri="{FF2B5EF4-FFF2-40B4-BE49-F238E27FC236}">
                <a16:creationId xmlns:a16="http://schemas.microsoft.com/office/drawing/2014/main" id="{A925894A-F052-4DE3-9F75-D9F77D7E9C41}"/>
              </a:ext>
            </a:extLst>
          </p:cNvPr>
          <p:cNvSpPr/>
          <p:nvPr/>
        </p:nvSpPr>
        <p:spPr>
          <a:xfrm>
            <a:off x="414969" y="1597446"/>
            <a:ext cx="11441252" cy="1377108"/>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rgbClr val="7030A0"/>
              </a:solidFill>
            </a:endParaRPr>
          </a:p>
          <a:p>
            <a:pPr algn="ctr"/>
            <a:endParaRPr lang="en-IN" sz="2000" b="1" dirty="0">
              <a:solidFill>
                <a:srgbClr val="7030A0"/>
              </a:solidFill>
            </a:endParaRPr>
          </a:p>
          <a:p>
            <a:pPr algn="just"/>
            <a:endParaRPr lang="en-IN" sz="2000" b="1" dirty="0">
              <a:solidFill>
                <a:srgbClr val="7030A0"/>
              </a:solidFill>
            </a:endParaRPr>
          </a:p>
          <a:p>
            <a:pPr algn="just"/>
            <a:r>
              <a:rPr lang="en-IN" sz="2000" b="1" dirty="0">
                <a:solidFill>
                  <a:srgbClr val="7030A0"/>
                </a:solidFill>
              </a:rPr>
              <a:t>[2020] 120 taxmann.com 174 (Madhya Pradesh) HIGH COURT OF MADHYA PRADESH Smt. </a:t>
            </a:r>
            <a:r>
              <a:rPr lang="en-IN" sz="2000" b="1" dirty="0" err="1">
                <a:solidFill>
                  <a:srgbClr val="7030A0"/>
                </a:solidFill>
              </a:rPr>
              <a:t>Kanishka</a:t>
            </a:r>
            <a:r>
              <a:rPr lang="en-IN" sz="2000" b="1" dirty="0">
                <a:solidFill>
                  <a:srgbClr val="7030A0"/>
                </a:solidFill>
              </a:rPr>
              <a:t> </a:t>
            </a:r>
            <a:r>
              <a:rPr lang="en-IN" sz="2000" b="1" dirty="0" err="1">
                <a:solidFill>
                  <a:srgbClr val="7030A0"/>
                </a:solidFill>
              </a:rPr>
              <a:t>Matta</a:t>
            </a:r>
            <a:r>
              <a:rPr lang="en-IN" sz="2000" b="1" dirty="0">
                <a:solidFill>
                  <a:srgbClr val="7030A0"/>
                </a:solidFill>
              </a:rPr>
              <a:t> </a:t>
            </a:r>
            <a:r>
              <a:rPr lang="en-IN" sz="2000" b="1" i="1" dirty="0">
                <a:solidFill>
                  <a:srgbClr val="7030A0"/>
                </a:solidFill>
              </a:rPr>
              <a:t>v. </a:t>
            </a:r>
            <a:r>
              <a:rPr lang="en-IN" sz="2000" b="1" dirty="0">
                <a:solidFill>
                  <a:srgbClr val="7030A0"/>
                </a:solidFill>
              </a:rPr>
              <a:t>Union of India</a:t>
            </a:r>
            <a:r>
              <a:rPr lang="en-IN" sz="2000" b="1" u="sng" dirty="0">
                <a:solidFill>
                  <a:srgbClr val="7030A0"/>
                </a:solidFill>
              </a:rPr>
              <a:t>*</a:t>
            </a:r>
          </a:p>
          <a:p>
            <a:pPr algn="just"/>
            <a:r>
              <a:rPr lang="en-IN" sz="2000" i="1" dirty="0">
                <a:solidFill>
                  <a:schemeClr val="tx1"/>
                </a:solidFill>
              </a:rPr>
              <a:t>GST: Expression 'things' occurring in section 67(2) would cover cash also; GST Authority are empowered to seize cash from assessee under section 67(2)</a:t>
            </a:r>
          </a:p>
          <a:p>
            <a:pPr algn="just"/>
            <a:endParaRPr lang="en-IN" sz="2000" dirty="0">
              <a:solidFill>
                <a:srgbClr val="7030A0"/>
              </a:solidFill>
            </a:endParaRPr>
          </a:p>
          <a:p>
            <a:pPr algn="just"/>
            <a:endParaRPr lang="en-IN" sz="2000" dirty="0">
              <a:solidFill>
                <a:schemeClr val="tx1"/>
              </a:solidFill>
            </a:endParaRPr>
          </a:p>
          <a:p>
            <a:pPr algn="ctr"/>
            <a:endParaRPr lang="en-IN" sz="2400" dirty="0">
              <a:solidFill>
                <a:schemeClr val="tx1"/>
              </a:solidFill>
            </a:endParaRPr>
          </a:p>
        </p:txBody>
      </p:sp>
    </p:spTree>
    <p:extLst>
      <p:ext uri="{BB962C8B-B14F-4D97-AF65-F5344CB8AC3E}">
        <p14:creationId xmlns:p14="http://schemas.microsoft.com/office/powerpoint/2010/main" val="18506983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462707" y="76199"/>
            <a:ext cx="11457543" cy="6291549"/>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IN" i="1" dirty="0">
              <a:solidFill>
                <a:schemeClr val="tx1"/>
              </a:solidFill>
            </a:endParaRPr>
          </a:p>
          <a:p>
            <a:pPr marL="342900" indent="-342900">
              <a:buFont typeface="+mj-lt"/>
              <a:buAutoNum type="arabicPeriod"/>
            </a:pPr>
            <a:endParaRPr lang="en-IN" i="1" dirty="0">
              <a:solidFill>
                <a:schemeClr val="tx1"/>
              </a:solidFill>
            </a:endParaRPr>
          </a:p>
          <a:p>
            <a:pPr marL="342900" indent="-342900">
              <a:buFont typeface="+mj-lt"/>
              <a:buAutoNum type="arabicPeriod"/>
            </a:pPr>
            <a:endParaRPr lang="en-IN" dirty="0">
              <a:solidFill>
                <a:schemeClr val="tx1"/>
              </a:solidFill>
            </a:endParaRPr>
          </a:p>
          <a:p>
            <a:pPr marL="342900" indent="-342900">
              <a:buFont typeface="+mj-lt"/>
              <a:buAutoNum type="arabicPeriod"/>
            </a:pPr>
            <a:endParaRPr lang="en-IN" dirty="0">
              <a:solidFill>
                <a:schemeClr val="tx1"/>
              </a:solidFill>
            </a:endParaRPr>
          </a:p>
          <a:p>
            <a:pPr marL="342900" indent="-342900">
              <a:buFont typeface="+mj-lt"/>
              <a:buAutoNum type="arabicPeriod"/>
            </a:pPr>
            <a:endParaRPr lang="en-IN" dirty="0">
              <a:solidFill>
                <a:schemeClr val="tx1"/>
              </a:solidFill>
            </a:endParaRPr>
          </a:p>
          <a:p>
            <a:pPr algn="just"/>
            <a:r>
              <a:rPr lang="en-IN" sz="1800" b="1" u="sng" dirty="0">
                <a:solidFill>
                  <a:schemeClr val="tx1"/>
                </a:solidFill>
              </a:rPr>
              <a:t>4) </a:t>
            </a:r>
            <a:r>
              <a:rPr lang="en-IN" sz="2000" b="1" u="sng" dirty="0">
                <a:solidFill>
                  <a:schemeClr val="tx1"/>
                </a:solidFill>
              </a:rPr>
              <a:t>Relevant to any </a:t>
            </a:r>
            <a:r>
              <a:rPr lang="en-IN" sz="2000" b="1" u="sng" dirty="0">
                <a:solidFill>
                  <a:schemeClr val="tx1"/>
                </a:solidFill>
                <a:highlight>
                  <a:srgbClr val="FFFF00"/>
                </a:highlight>
              </a:rPr>
              <a:t>“Proceedings” </a:t>
            </a:r>
            <a:r>
              <a:rPr lang="en-IN" sz="2000" b="1" u="sng" dirty="0">
                <a:solidFill>
                  <a:schemeClr val="tx1"/>
                </a:solidFill>
              </a:rPr>
              <a:t>under this act---Proceedings?</a:t>
            </a:r>
          </a:p>
          <a:p>
            <a:pPr algn="just"/>
            <a:r>
              <a:rPr lang="en-IN" sz="2000" dirty="0">
                <a:solidFill>
                  <a:schemeClr val="tx1"/>
                </a:solidFill>
              </a:rPr>
              <a:t>The word proceeding is not defined in the CGST Act but it can be understood as initiation or commencement of a step or measure or action.  The question as to whether itself investigation undertaken or the Audit can be termed as proceeding???</a:t>
            </a:r>
          </a:p>
          <a:p>
            <a:pPr marL="342900" indent="-342900">
              <a:buFont typeface="+mj-lt"/>
              <a:buAutoNum type="arabicPeriod"/>
            </a:pPr>
            <a:endParaRPr lang="en-IN" sz="2000" dirty="0">
              <a:solidFill>
                <a:schemeClr val="tx1"/>
              </a:solidFill>
            </a:endParaRPr>
          </a:p>
          <a:p>
            <a:pPr marL="342900" indent="-342900" algn="just">
              <a:buFont typeface="+mj-lt"/>
              <a:buAutoNum type="arabicPeriod"/>
            </a:pPr>
            <a:r>
              <a:rPr lang="en-IN" sz="2000" dirty="0">
                <a:solidFill>
                  <a:schemeClr val="tx1"/>
                </a:solidFill>
              </a:rPr>
              <a:t>Generally, investigation comes to end when show cause notice is issued. Then on issue of SCN, it  can be said that proceedings have commenced but, in this case, the proceedings also refers to the adjudication/assessment proceedings before the issue of SCN and the documents/books seized during search </a:t>
            </a:r>
            <a:r>
              <a:rPr lang="en-IN" sz="2000" b="1" u="sng" dirty="0">
                <a:solidFill>
                  <a:schemeClr val="tx1"/>
                </a:solidFill>
                <a:highlight>
                  <a:srgbClr val="FFFF00"/>
                </a:highlight>
              </a:rPr>
              <a:t>can be used during Assessment as well as Recovery Proceedings</a:t>
            </a:r>
            <a:r>
              <a:rPr lang="en-IN" sz="2000" dirty="0">
                <a:solidFill>
                  <a:schemeClr val="tx1"/>
                </a:solidFill>
              </a:rPr>
              <a:t>. However, if we look at the </a:t>
            </a:r>
            <a:r>
              <a:rPr lang="en-IN" sz="2000" u="sng" dirty="0">
                <a:solidFill>
                  <a:schemeClr val="tx1"/>
                </a:solidFill>
              </a:rPr>
              <a:t>Amended Section 83</a:t>
            </a:r>
            <a:r>
              <a:rPr lang="en-IN" sz="2000" dirty="0">
                <a:solidFill>
                  <a:schemeClr val="tx1"/>
                </a:solidFill>
              </a:rPr>
              <a:t> whereby provisional attachment can be made </a:t>
            </a:r>
            <a:r>
              <a:rPr lang="en-US" sz="2000" i="1" dirty="0">
                <a:solidFill>
                  <a:schemeClr val="tx1"/>
                </a:solidFill>
              </a:rPr>
              <a:t>after the “initiation of any proceeding under Chapter XII, Chapter XIV or Chapter XV “</a:t>
            </a:r>
            <a:r>
              <a:rPr lang="en-IN" sz="2000" dirty="0">
                <a:solidFill>
                  <a:schemeClr val="tx1"/>
                </a:solidFill>
              </a:rPr>
              <a:t>and it covers chapter XIV in entirety covering investigation itself as proceedings. But covering search and seizure operation per se. </a:t>
            </a:r>
            <a:r>
              <a:rPr lang="en-IN" sz="2000" b="1" dirty="0">
                <a:solidFill>
                  <a:schemeClr val="tx1"/>
                </a:solidFill>
              </a:rPr>
              <a:t>Hence, for Section 67(2), which they facilitate other proceedings. Audit, however, does not come under the ambit of proceedings even as per Section 83.</a:t>
            </a:r>
          </a:p>
          <a:p>
            <a:pPr algn="just"/>
            <a:endParaRPr lang="en-IN" sz="2000" b="1" dirty="0">
              <a:solidFill>
                <a:schemeClr val="tx1"/>
              </a:solidFill>
            </a:endParaRPr>
          </a:p>
          <a:p>
            <a:pPr algn="just"/>
            <a:r>
              <a:rPr lang="en-IN" sz="2000" dirty="0">
                <a:solidFill>
                  <a:schemeClr val="tx1"/>
                </a:solidFill>
              </a:rPr>
              <a:t>2. </a:t>
            </a:r>
            <a:r>
              <a:rPr lang="en-IN" sz="2000" u="sng" dirty="0">
                <a:solidFill>
                  <a:schemeClr val="tx1"/>
                </a:solidFill>
              </a:rPr>
              <a:t>Section 153</a:t>
            </a:r>
            <a:r>
              <a:rPr lang="en-IN" sz="2000" dirty="0">
                <a:solidFill>
                  <a:schemeClr val="tx1"/>
                </a:solidFill>
              </a:rPr>
              <a:t> also refers to any other proceedings along with investigation but not audit. </a:t>
            </a:r>
            <a:r>
              <a:rPr lang="en-IN" sz="2000" u="sng" dirty="0">
                <a:solidFill>
                  <a:schemeClr val="tx1"/>
                </a:solidFill>
              </a:rPr>
              <a:t>Section 67(5)</a:t>
            </a:r>
            <a:r>
              <a:rPr lang="en-IN" sz="2000" dirty="0">
                <a:solidFill>
                  <a:schemeClr val="tx1"/>
                </a:solidFill>
              </a:rPr>
              <a:t> also per se refers to word “Investigation” for Investigation and not proceedings.</a:t>
            </a:r>
          </a:p>
          <a:p>
            <a:pPr algn="just"/>
            <a:endParaRPr lang="en-IN" sz="2000" dirty="0">
              <a:solidFill>
                <a:schemeClr val="tx1"/>
              </a:solidFill>
            </a:endParaRPr>
          </a:p>
          <a:p>
            <a:pPr algn="just"/>
            <a:r>
              <a:rPr lang="en-IN" sz="2000" dirty="0">
                <a:solidFill>
                  <a:schemeClr val="tx1"/>
                </a:solidFill>
              </a:rPr>
              <a:t>3. Hence, </a:t>
            </a:r>
            <a:r>
              <a:rPr lang="en-IN" sz="2000" b="1" u="sng" dirty="0">
                <a:solidFill>
                  <a:schemeClr val="tx1"/>
                </a:solidFill>
                <a:highlight>
                  <a:srgbClr val="FFFF00"/>
                </a:highlight>
              </a:rPr>
              <a:t>for the purpose of Section 67(2), it covers proceedings beyond investigation and refers to adjudication proceedings including Recovery Proceedings. </a:t>
            </a:r>
          </a:p>
          <a:p>
            <a:pPr algn="just"/>
            <a:endParaRPr lang="en-IN" sz="2000" i="1" dirty="0">
              <a:solidFill>
                <a:schemeClr val="tx1"/>
              </a:solidFill>
            </a:endParaRPr>
          </a:p>
          <a:p>
            <a:pPr marL="457200" indent="-457200">
              <a:buFont typeface="+mj-lt"/>
              <a:buAutoNum type="arabicPeriod"/>
            </a:pPr>
            <a:endParaRPr lang="en-IN" sz="2000" i="1" dirty="0">
              <a:solidFill>
                <a:schemeClr val="tx1"/>
              </a:solidFill>
            </a:endParaRPr>
          </a:p>
          <a:p>
            <a:pPr marL="457200" indent="-457200">
              <a:buFont typeface="+mj-lt"/>
              <a:buAutoNum type="arabicPeriod"/>
            </a:pPr>
            <a:endParaRPr lang="en-IN" sz="2000" i="1" dirty="0">
              <a:solidFill>
                <a:schemeClr val="tx1"/>
              </a:solidFill>
            </a:endParaRPr>
          </a:p>
          <a:p>
            <a:pPr marL="342900" indent="-342900">
              <a:buFont typeface="+mj-lt"/>
              <a:buAutoNum type="arabicPeriod"/>
            </a:pPr>
            <a:endParaRPr lang="en-IN" dirty="0">
              <a:solidFill>
                <a:schemeClr val="tx1"/>
              </a:solidFill>
            </a:endParaRPr>
          </a:p>
          <a:p>
            <a:pPr marL="342900" indent="-342900" algn="ctr">
              <a:buFont typeface="+mj-lt"/>
              <a:buAutoNum type="arabicPeriod"/>
            </a:pPr>
            <a:endParaRPr lang="en-IN" dirty="0">
              <a:solidFill>
                <a:schemeClr val="tx1"/>
              </a:solidFill>
            </a:endParaRPr>
          </a:p>
          <a:p>
            <a:pPr marL="342900" indent="-342900">
              <a:buFont typeface="+mj-lt"/>
              <a:buAutoNum type="arabicPeriod"/>
            </a:pPr>
            <a:endParaRPr lang="en-IN" dirty="0">
              <a:solidFill>
                <a:schemeClr val="tx1"/>
              </a:solidFill>
            </a:endParaRPr>
          </a:p>
        </p:txBody>
      </p:sp>
    </p:spTree>
    <p:extLst>
      <p:ext uri="{BB962C8B-B14F-4D97-AF65-F5344CB8AC3E}">
        <p14:creationId xmlns:p14="http://schemas.microsoft.com/office/powerpoint/2010/main" val="32874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01801" y="2895600"/>
            <a:ext cx="8831943" cy="609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chemeClr val="tx1"/>
              </a:solidFill>
            </a:endParaRPr>
          </a:p>
          <a:p>
            <a:pPr lvl="0" algn="ctr"/>
            <a:endParaRPr lang="en-IN" sz="2000" b="1" dirty="0">
              <a:solidFill>
                <a:schemeClr val="tx1"/>
              </a:solidFill>
            </a:endParaRPr>
          </a:p>
          <a:p>
            <a:pPr lvl="0" algn="ctr"/>
            <a:r>
              <a:rPr lang="en-IN" sz="2000" b="1" dirty="0">
                <a:solidFill>
                  <a:schemeClr val="tx1"/>
                </a:solidFill>
              </a:rPr>
              <a:t>5)  </a:t>
            </a:r>
            <a:r>
              <a:rPr lang="en-IN" sz="2000" b="1" u="sng" dirty="0">
                <a:solidFill>
                  <a:schemeClr val="tx1"/>
                </a:solidFill>
              </a:rPr>
              <a:t>SECRETED in any place? -A SECRET ITSELF</a:t>
            </a:r>
            <a:endParaRPr lang="en-IN" sz="2000" dirty="0">
              <a:solidFill>
                <a:schemeClr val="tx1"/>
              </a:solidFill>
            </a:endParaRPr>
          </a:p>
          <a:p>
            <a:pPr algn="ctr"/>
            <a:endParaRPr lang="en-IN" sz="2000" dirty="0">
              <a:solidFill>
                <a:schemeClr val="tx1"/>
              </a:solidFill>
            </a:endParaRPr>
          </a:p>
          <a:p>
            <a:pPr algn="ctr"/>
            <a:endParaRPr lang="en-IN" sz="2400" dirty="0">
              <a:solidFill>
                <a:schemeClr val="tx1"/>
              </a:solidFill>
            </a:endParaRPr>
          </a:p>
        </p:txBody>
      </p:sp>
      <p:sp>
        <p:nvSpPr>
          <p:cNvPr id="6" name="Rounded Rectangle 2">
            <a:extLst>
              <a:ext uri="{FF2B5EF4-FFF2-40B4-BE49-F238E27FC236}">
                <a16:creationId xmlns:a16="http://schemas.microsoft.com/office/drawing/2014/main" id="{4E123067-E510-46A9-A656-BD951B94B23C}"/>
              </a:ext>
            </a:extLst>
          </p:cNvPr>
          <p:cNvSpPr/>
          <p:nvPr/>
        </p:nvSpPr>
        <p:spPr>
          <a:xfrm>
            <a:off x="1254132" y="728491"/>
            <a:ext cx="8831943" cy="609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chemeClr val="tx1"/>
              </a:solidFill>
            </a:endParaRPr>
          </a:p>
          <a:p>
            <a:pPr lvl="0" algn="ctr"/>
            <a:endParaRPr lang="en-IN" sz="2000" b="1" dirty="0">
              <a:solidFill>
                <a:schemeClr val="tx1"/>
              </a:solidFill>
            </a:endParaRPr>
          </a:p>
          <a:p>
            <a:pPr lvl="0" algn="ctr"/>
            <a:r>
              <a:rPr lang="en-IN" sz="2000" b="1" dirty="0">
                <a:solidFill>
                  <a:schemeClr val="tx1"/>
                </a:solidFill>
              </a:rPr>
              <a:t>4)  Can Audit and Investigation can go hand in hand?</a:t>
            </a:r>
            <a:endParaRPr lang="en-IN" sz="2000" dirty="0">
              <a:solidFill>
                <a:schemeClr val="tx1"/>
              </a:solidFill>
            </a:endParaRPr>
          </a:p>
          <a:p>
            <a:pPr algn="ctr"/>
            <a:endParaRPr lang="en-IN" sz="2000" dirty="0">
              <a:solidFill>
                <a:schemeClr val="tx1"/>
              </a:solidFill>
            </a:endParaRPr>
          </a:p>
          <a:p>
            <a:pPr algn="ctr"/>
            <a:endParaRPr lang="en-IN" sz="2400" dirty="0">
              <a:solidFill>
                <a:schemeClr val="tx1"/>
              </a:solidFill>
            </a:endParaRPr>
          </a:p>
        </p:txBody>
      </p:sp>
      <p:sp>
        <p:nvSpPr>
          <p:cNvPr id="7" name="Rounded Rectangle 4">
            <a:extLst>
              <a:ext uri="{FF2B5EF4-FFF2-40B4-BE49-F238E27FC236}">
                <a16:creationId xmlns:a16="http://schemas.microsoft.com/office/drawing/2014/main" id="{DB6D20DF-3B26-4D44-8B46-1CB82CFE6E5F}"/>
              </a:ext>
            </a:extLst>
          </p:cNvPr>
          <p:cNvSpPr/>
          <p:nvPr/>
        </p:nvSpPr>
        <p:spPr>
          <a:xfrm>
            <a:off x="541662" y="1781290"/>
            <a:ext cx="11422655" cy="276202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b="1" dirty="0">
                <a:solidFill>
                  <a:srgbClr val="7030A0"/>
                </a:solidFill>
              </a:rPr>
              <a:t>[2021] 125 taxmann.com 61 (SC) Suresh Kumar P. P. </a:t>
            </a:r>
            <a:r>
              <a:rPr lang="en-IN" sz="2000" b="1" i="1" dirty="0">
                <a:solidFill>
                  <a:srgbClr val="7030A0"/>
                </a:solidFill>
              </a:rPr>
              <a:t>v. D</a:t>
            </a:r>
            <a:r>
              <a:rPr lang="en-IN" sz="2000" b="1" dirty="0">
                <a:solidFill>
                  <a:srgbClr val="7030A0"/>
                </a:solidFill>
              </a:rPr>
              <a:t>eputy Director, Directorate General of GST Intelligence (DGGI)</a:t>
            </a:r>
            <a:r>
              <a:rPr lang="en-IN" sz="2000" b="1" u="sng" dirty="0">
                <a:solidFill>
                  <a:srgbClr val="7030A0"/>
                </a:solidFill>
              </a:rPr>
              <a:t>*</a:t>
            </a:r>
          </a:p>
          <a:p>
            <a:pPr algn="just"/>
            <a:r>
              <a:rPr lang="en-IN" sz="2000" dirty="0">
                <a:solidFill>
                  <a:schemeClr val="tx1"/>
                </a:solidFill>
              </a:rPr>
              <a:t>Section</a:t>
            </a:r>
            <a:r>
              <a:rPr lang="en-IN" sz="2000" b="1" dirty="0">
                <a:solidFill>
                  <a:schemeClr val="tx1"/>
                </a:solidFill>
              </a:rPr>
              <a:t> </a:t>
            </a:r>
            <a:r>
              <a:rPr lang="en-IN" sz="2000" b="1" u="sng" dirty="0">
                <a:solidFill>
                  <a:schemeClr val="tx1"/>
                </a:solidFill>
              </a:rPr>
              <a:t>65</a:t>
            </a:r>
            <a:r>
              <a:rPr lang="en-IN" sz="2000" b="1" dirty="0">
                <a:solidFill>
                  <a:schemeClr val="tx1"/>
                </a:solidFill>
              </a:rPr>
              <a:t>, </a:t>
            </a:r>
            <a:r>
              <a:rPr lang="en-IN" sz="2000" dirty="0">
                <a:solidFill>
                  <a:schemeClr val="tx1"/>
                </a:solidFill>
              </a:rPr>
              <a:t>read with section</a:t>
            </a:r>
            <a:r>
              <a:rPr lang="en-IN" sz="2000" b="1" dirty="0">
                <a:solidFill>
                  <a:schemeClr val="tx1"/>
                </a:solidFill>
              </a:rPr>
              <a:t> </a:t>
            </a:r>
            <a:r>
              <a:rPr lang="en-IN" sz="2000" b="1" u="sng" dirty="0">
                <a:solidFill>
                  <a:schemeClr val="tx1"/>
                </a:solidFill>
              </a:rPr>
              <a:t>67</a:t>
            </a:r>
            <a:r>
              <a:rPr lang="en-IN" sz="2000" b="1" dirty="0">
                <a:solidFill>
                  <a:schemeClr val="tx1"/>
                </a:solidFill>
              </a:rPr>
              <a:t>, </a:t>
            </a:r>
            <a:r>
              <a:rPr lang="en-IN" sz="2000" dirty="0">
                <a:solidFill>
                  <a:schemeClr val="tx1"/>
                </a:solidFill>
              </a:rPr>
              <a:t>of the Central Goods and Services Tax Act,</a:t>
            </a:r>
            <a:r>
              <a:rPr lang="en-IN" sz="2000" b="1" dirty="0">
                <a:solidFill>
                  <a:schemeClr val="tx1"/>
                </a:solidFill>
              </a:rPr>
              <a:t> </a:t>
            </a:r>
            <a:r>
              <a:rPr lang="en-IN" sz="2000" dirty="0">
                <a:solidFill>
                  <a:schemeClr val="tx1"/>
                </a:solidFill>
              </a:rPr>
              <a:t>2017/ Section</a:t>
            </a:r>
            <a:r>
              <a:rPr lang="en-IN" sz="2000" b="1" dirty="0">
                <a:solidFill>
                  <a:schemeClr val="tx1"/>
                </a:solidFill>
              </a:rPr>
              <a:t> </a:t>
            </a:r>
            <a:r>
              <a:rPr lang="en-IN" sz="2000" b="1" u="sng" dirty="0">
                <a:solidFill>
                  <a:schemeClr val="tx1"/>
                </a:solidFill>
              </a:rPr>
              <a:t>65</a:t>
            </a:r>
            <a:r>
              <a:rPr lang="en-IN" sz="2000" b="1" dirty="0">
                <a:solidFill>
                  <a:schemeClr val="tx1"/>
                </a:solidFill>
              </a:rPr>
              <a:t>, </a:t>
            </a:r>
            <a:r>
              <a:rPr lang="en-IN" sz="2000" dirty="0">
                <a:solidFill>
                  <a:schemeClr val="tx1"/>
                </a:solidFill>
              </a:rPr>
              <a:t>read with section</a:t>
            </a:r>
            <a:r>
              <a:rPr lang="en-IN" sz="2000" b="1" dirty="0">
                <a:solidFill>
                  <a:schemeClr val="tx1"/>
                </a:solidFill>
              </a:rPr>
              <a:t> </a:t>
            </a:r>
            <a:r>
              <a:rPr lang="en-IN" sz="2000" b="1" u="sng" dirty="0">
                <a:solidFill>
                  <a:schemeClr val="tx1"/>
                </a:solidFill>
              </a:rPr>
              <a:t>67</a:t>
            </a:r>
            <a:r>
              <a:rPr lang="en-IN" sz="2000" b="1" dirty="0">
                <a:solidFill>
                  <a:schemeClr val="tx1"/>
                </a:solidFill>
              </a:rPr>
              <a:t>, </a:t>
            </a:r>
            <a:r>
              <a:rPr lang="en-IN" sz="2000" dirty="0">
                <a:solidFill>
                  <a:schemeClr val="tx1"/>
                </a:solidFill>
              </a:rPr>
              <a:t>of the Kerala State Goods and Services Tax Act, 2017 - Audit by tax authorities - High Court by impugned order held that </a:t>
            </a:r>
            <a:r>
              <a:rPr lang="en-IN" sz="2000" dirty="0">
                <a:solidFill>
                  <a:schemeClr val="tx1"/>
                </a:solidFill>
                <a:highlight>
                  <a:srgbClr val="FFFF00"/>
                </a:highlight>
              </a:rPr>
              <a:t>audit and investigation proceeding may be continued simultaneously </a:t>
            </a:r>
            <a:r>
              <a:rPr lang="en-IN" sz="2000" dirty="0">
                <a:solidFill>
                  <a:schemeClr val="tx1"/>
                </a:solidFill>
              </a:rPr>
              <a:t>as, audit under section 65 is independent of an investigation under section 67 - Whether SLP against said impugned order was to be dismissed - Held, yes [Para 2] [In favour of revenue]</a:t>
            </a:r>
            <a:endParaRPr lang="en-IN" sz="2000" dirty="0">
              <a:solidFill>
                <a:srgbClr val="7030A0"/>
              </a:solidFill>
            </a:endParaRPr>
          </a:p>
        </p:txBody>
      </p:sp>
    </p:spTree>
    <p:extLst>
      <p:ext uri="{BB962C8B-B14F-4D97-AF65-F5344CB8AC3E}">
        <p14:creationId xmlns:p14="http://schemas.microsoft.com/office/powerpoint/2010/main" val="21425517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571041" y="2837302"/>
            <a:ext cx="11049917" cy="19050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dirty="0">
                <a:solidFill>
                  <a:schemeClr val="tx1"/>
                </a:solidFill>
              </a:rPr>
              <a:t>“Secreted in any place” the context may mean “documents which are kept not in the normal or usual place with a view to conceal them” or it may even mean “documents or things which are likely to be secreted.” In other words, documents or things which a person is likely to keep out of the way to put in a place where the officer of law cannot find it. The following case laws are worth considering in this regard:</a:t>
            </a:r>
          </a:p>
        </p:txBody>
      </p:sp>
      <p:sp>
        <p:nvSpPr>
          <p:cNvPr id="11" name="Rounded Rectangle 10"/>
          <p:cNvSpPr/>
          <p:nvPr/>
        </p:nvSpPr>
        <p:spPr>
          <a:xfrm>
            <a:off x="1680027" y="1154935"/>
            <a:ext cx="8831943" cy="609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chemeClr val="tx1"/>
              </a:solidFill>
            </a:endParaRPr>
          </a:p>
          <a:p>
            <a:pPr lvl="0" algn="ctr"/>
            <a:endParaRPr lang="en-IN" sz="2000" b="1" dirty="0">
              <a:solidFill>
                <a:schemeClr val="tx1"/>
              </a:solidFill>
            </a:endParaRPr>
          </a:p>
          <a:p>
            <a:pPr lvl="0" algn="ctr"/>
            <a:r>
              <a:rPr lang="en-IN" sz="3600" b="1" dirty="0">
                <a:solidFill>
                  <a:schemeClr val="tx1"/>
                </a:solidFill>
              </a:rPr>
              <a:t>5)  </a:t>
            </a:r>
            <a:r>
              <a:rPr lang="en-IN" sz="3600" b="1" u="sng" dirty="0">
                <a:solidFill>
                  <a:schemeClr val="tx1"/>
                </a:solidFill>
              </a:rPr>
              <a:t>SECRETED in any place? -A SECRET ITSELF</a:t>
            </a:r>
            <a:endParaRPr lang="en-IN" sz="3600" dirty="0">
              <a:solidFill>
                <a:schemeClr val="tx1"/>
              </a:solidFill>
            </a:endParaRPr>
          </a:p>
          <a:p>
            <a:pPr algn="ctr"/>
            <a:endParaRPr lang="en-IN" sz="2000" dirty="0">
              <a:solidFill>
                <a:schemeClr val="tx1"/>
              </a:solidFill>
            </a:endParaRPr>
          </a:p>
          <a:p>
            <a:pPr algn="ctr"/>
            <a:endParaRPr lang="en-IN" sz="2400" dirty="0">
              <a:solidFill>
                <a:schemeClr val="tx1"/>
              </a:solidFill>
            </a:endParaRPr>
          </a:p>
        </p:txBody>
      </p:sp>
    </p:spTree>
    <p:extLst>
      <p:ext uri="{BB962C8B-B14F-4D97-AF65-F5344CB8AC3E}">
        <p14:creationId xmlns:p14="http://schemas.microsoft.com/office/powerpoint/2010/main" val="101575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572877" y="694062"/>
            <a:ext cx="10994834" cy="2125337"/>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Section 67 of the Central Goods and Services Tax Act, 2017 read with rule 139 of the Central Goods and Services Tax Rules, 2017/Section 67 of the Gujarat Goods and Services Tax Act, 2017 read with rule 139 of the Gujarat Goods and Services Tax Rules, 2017 - Search, seizure, etc. - Power of inspection, search and seizure - Competent Authority issued on assessee an order of prohibition - </a:t>
            </a:r>
            <a:r>
              <a:rPr lang="en-IN" b="1" u="sng" dirty="0">
                <a:solidFill>
                  <a:schemeClr val="tx1"/>
                </a:solidFill>
              </a:rPr>
              <a:t>Assessee filed writ petition contending that goods in respect of which order of prohibition had been issued were goods which were accounted for in books of account and were not secreted anywhere</a:t>
            </a:r>
            <a:r>
              <a:rPr lang="en-IN" dirty="0">
                <a:solidFill>
                  <a:schemeClr val="tx1"/>
                </a:solidFill>
              </a:rPr>
              <a:t> and, hence, order of prohibition was contrary to provisions of sub-section (2) of section 67 - </a:t>
            </a:r>
            <a:r>
              <a:rPr lang="en-IN" b="1" u="sng" dirty="0">
                <a:solidFill>
                  <a:schemeClr val="tx1"/>
                </a:solidFill>
              </a:rPr>
              <a:t>Whether notice was to be issued to GST Authorities - Held, yes</a:t>
            </a:r>
            <a:r>
              <a:rPr lang="en-IN" dirty="0">
                <a:solidFill>
                  <a:schemeClr val="tx1"/>
                </a:solidFill>
              </a:rPr>
              <a:t> [Para 2]</a:t>
            </a:r>
          </a:p>
        </p:txBody>
      </p:sp>
      <p:sp>
        <p:nvSpPr>
          <p:cNvPr id="6" name="Rounded Rectangle 5"/>
          <p:cNvSpPr/>
          <p:nvPr/>
        </p:nvSpPr>
        <p:spPr>
          <a:xfrm>
            <a:off x="572876" y="3247222"/>
            <a:ext cx="10851615" cy="68580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2000" b="1" dirty="0">
                <a:solidFill>
                  <a:schemeClr val="tx1"/>
                </a:solidFill>
              </a:rPr>
              <a:t>B)  [2020] 113 taxmann.com 345 (Allahabad) Rajeev Traders </a:t>
            </a:r>
            <a:r>
              <a:rPr lang="en-IN" sz="2000" b="1" i="1" dirty="0">
                <a:solidFill>
                  <a:schemeClr val="tx1"/>
                </a:solidFill>
              </a:rPr>
              <a:t>v. </a:t>
            </a:r>
            <a:r>
              <a:rPr lang="en-IN" sz="2000" b="1" dirty="0">
                <a:solidFill>
                  <a:schemeClr val="tx1"/>
                </a:solidFill>
              </a:rPr>
              <a:t>State of U.P.</a:t>
            </a:r>
            <a:r>
              <a:rPr lang="en-IN" sz="2000" b="1" u="sng" dirty="0">
                <a:solidFill>
                  <a:schemeClr val="tx1"/>
                </a:solidFill>
              </a:rPr>
              <a:t>*</a:t>
            </a:r>
            <a:endParaRPr lang="en-IN" sz="2000" dirty="0">
              <a:solidFill>
                <a:schemeClr val="tx1"/>
              </a:solidFill>
            </a:endParaRPr>
          </a:p>
        </p:txBody>
      </p:sp>
      <p:sp>
        <p:nvSpPr>
          <p:cNvPr id="7" name="Round Single Corner Rectangle 6"/>
          <p:cNvSpPr/>
          <p:nvPr/>
        </p:nvSpPr>
        <p:spPr>
          <a:xfrm>
            <a:off x="572877" y="3810000"/>
            <a:ext cx="10851615" cy="28956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Assessee submitted before High Court that no seizure could have been made of goods that were admittedly lying at a disclosed place of business - Whether object of provision of section 67 being clearly to ensure that dealers would disclose their stocks in their books of account and not indulge in any undisclosed trading, thus, interpretation as suggested by assessee would, if accepted, defeat that object and encourage conduct of undisclosed business from disclosed place/s of business - Held, yes  </a:t>
            </a:r>
          </a:p>
          <a:p>
            <a:pPr algn="just"/>
            <a:r>
              <a:rPr lang="en-IN" dirty="0">
                <a:solidFill>
                  <a:schemeClr val="tx1"/>
                </a:solidFill>
              </a:rPr>
              <a:t>Para 18 Also, to the place where the documents, books or items may be "secreted", the Act uses the words </a:t>
            </a:r>
            <a:r>
              <a:rPr lang="en-IN" b="1" u="sng" dirty="0">
                <a:solidFill>
                  <a:schemeClr val="tx1"/>
                </a:solidFill>
              </a:rPr>
              <a:t>"in any place".</a:t>
            </a:r>
            <a:r>
              <a:rPr lang="en-IN" dirty="0">
                <a:solidFill>
                  <a:schemeClr val="tx1"/>
                </a:solidFill>
              </a:rPr>
              <a:t> Plainly, the ambit of this phrase includes both the disclosed place/s of business and the undisclosed place/s of business of an assessee</a:t>
            </a:r>
            <a:r>
              <a:rPr lang="en-IN" sz="1600" dirty="0">
                <a:solidFill>
                  <a:schemeClr val="tx1"/>
                </a:solidFill>
              </a:rPr>
              <a:t>. </a:t>
            </a:r>
            <a:r>
              <a:rPr lang="en-IN" dirty="0">
                <a:solidFill>
                  <a:schemeClr val="tx1"/>
                </a:solidFill>
              </a:rPr>
              <a:t>There is no warrant to restrict the meaning of these words to only undisclosed place of business since the legislature has neither used any word or phrase to introduce such intendment nor otherwise there is any reason to restrict the plain grammatical meaning of those words  </a:t>
            </a:r>
          </a:p>
          <a:p>
            <a:pPr algn="just"/>
            <a:endParaRPr lang="en-IN" sz="1600" dirty="0">
              <a:solidFill>
                <a:schemeClr val="tx1"/>
              </a:solidFill>
            </a:endParaRPr>
          </a:p>
        </p:txBody>
      </p:sp>
      <p:sp>
        <p:nvSpPr>
          <p:cNvPr id="5" name="Rounded Rectangle 9">
            <a:extLst>
              <a:ext uri="{FF2B5EF4-FFF2-40B4-BE49-F238E27FC236}">
                <a16:creationId xmlns:a16="http://schemas.microsoft.com/office/drawing/2014/main" id="{3A8DE772-6D98-42D7-8787-7866743B8767}"/>
              </a:ext>
            </a:extLst>
          </p:cNvPr>
          <p:cNvSpPr/>
          <p:nvPr/>
        </p:nvSpPr>
        <p:spPr>
          <a:xfrm>
            <a:off x="572876" y="84461"/>
            <a:ext cx="10477041" cy="609601"/>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b="1" u="sng" dirty="0">
                <a:solidFill>
                  <a:srgbClr val="7030A0"/>
                </a:solidFill>
              </a:rPr>
              <a:t>A)  [2019] 102 taxmann.com 412 (Gujarat) [06-02-2019] Golden Cotton Industries vs. Union of India</a:t>
            </a:r>
            <a:endParaRPr lang="en-IN" dirty="0">
              <a:solidFill>
                <a:schemeClr val="tx1"/>
              </a:solidFill>
            </a:endParaRPr>
          </a:p>
        </p:txBody>
      </p:sp>
    </p:spTree>
    <p:extLst>
      <p:ext uri="{BB962C8B-B14F-4D97-AF65-F5344CB8AC3E}">
        <p14:creationId xmlns:p14="http://schemas.microsoft.com/office/powerpoint/2010/main" val="21213904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96003" y="182695"/>
            <a:ext cx="10089615" cy="53340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rgbClr val="7030A0"/>
              </a:solidFill>
            </a:endParaRPr>
          </a:p>
          <a:p>
            <a:pPr lvl="0"/>
            <a:r>
              <a:rPr lang="en-IN" sz="2000" b="1" dirty="0">
                <a:solidFill>
                  <a:schemeClr val="tx1"/>
                </a:solidFill>
              </a:rPr>
              <a:t>C)  </a:t>
            </a:r>
            <a:r>
              <a:rPr lang="en-IN" sz="2000" b="1" u="sng" dirty="0">
                <a:solidFill>
                  <a:schemeClr val="tx1"/>
                </a:solidFill>
              </a:rPr>
              <a:t>DURGA PRASAD vs. H.R. Gomes AIR 1966 SC 1209(1216)</a:t>
            </a:r>
            <a:endParaRPr lang="en-IN" sz="2000" dirty="0">
              <a:solidFill>
                <a:schemeClr val="tx1"/>
              </a:solidFill>
            </a:endParaRPr>
          </a:p>
          <a:p>
            <a:pPr algn="ctr"/>
            <a:endParaRPr lang="en-IN" sz="2400" dirty="0">
              <a:solidFill>
                <a:schemeClr val="tx1"/>
              </a:solidFill>
            </a:endParaRPr>
          </a:p>
        </p:txBody>
      </p:sp>
      <p:sp>
        <p:nvSpPr>
          <p:cNvPr id="5" name="Round Single Corner Rectangle 4"/>
          <p:cNvSpPr/>
          <p:nvPr/>
        </p:nvSpPr>
        <p:spPr>
          <a:xfrm>
            <a:off x="1096003" y="716095"/>
            <a:ext cx="10416624" cy="243078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He word "secreted" appearing in Section 105(1) of the Customs Act fell for interpretation</a:t>
            </a:r>
            <a:r>
              <a:rPr lang="en-IN" b="1" u="sng" dirty="0">
                <a:solidFill>
                  <a:schemeClr val="tx1"/>
                </a:solidFill>
              </a:rPr>
              <a:t>. It was interpreted to mean "the documents which are kept not in the normal or usual places with a view to conceal them had been "secreted".</a:t>
            </a:r>
            <a:r>
              <a:rPr lang="en-IN" dirty="0">
                <a:solidFill>
                  <a:schemeClr val="tx1"/>
                </a:solidFill>
              </a:rPr>
              <a:t>  Object of power is not search for a particular document but of general search. At that stage it is not possible for the officer to predict or even to know in advance what documents could be found in the search and which of them may be useful. However, reason to believe that any documents / things are secreted should be satisfied. </a:t>
            </a:r>
          </a:p>
        </p:txBody>
      </p:sp>
      <p:sp>
        <p:nvSpPr>
          <p:cNvPr id="6" name="Rounded Rectangle 5"/>
          <p:cNvSpPr/>
          <p:nvPr/>
        </p:nvSpPr>
        <p:spPr>
          <a:xfrm>
            <a:off x="1096003" y="3680275"/>
            <a:ext cx="8828314" cy="484909"/>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N" sz="2400" b="1" u="sng" dirty="0">
              <a:solidFill>
                <a:srgbClr val="7030A0"/>
              </a:solidFill>
            </a:endParaRPr>
          </a:p>
          <a:p>
            <a:pPr lvl="0" algn="just"/>
            <a:r>
              <a:rPr lang="en-IN" sz="2000" b="1" dirty="0">
                <a:solidFill>
                  <a:schemeClr val="tx1"/>
                </a:solidFill>
              </a:rPr>
              <a:t>D)   </a:t>
            </a:r>
            <a:r>
              <a:rPr lang="en-IN" sz="2000" b="1" u="sng" dirty="0">
                <a:solidFill>
                  <a:schemeClr val="tx1"/>
                </a:solidFill>
              </a:rPr>
              <a:t>GIAN CHAND v STATE of PUNJAB [1962] Supp. 1 S.C.R.364</a:t>
            </a:r>
            <a:endParaRPr lang="en-IN" sz="2000" dirty="0">
              <a:solidFill>
                <a:schemeClr val="tx1"/>
              </a:solidFill>
            </a:endParaRPr>
          </a:p>
          <a:p>
            <a:pPr algn="just"/>
            <a:endParaRPr lang="en-IN" sz="2400" dirty="0">
              <a:solidFill>
                <a:schemeClr val="tx1"/>
              </a:solidFill>
            </a:endParaRPr>
          </a:p>
        </p:txBody>
      </p:sp>
      <p:sp>
        <p:nvSpPr>
          <p:cNvPr id="7" name="Round Single Corner Rectangle 6"/>
          <p:cNvSpPr/>
          <p:nvPr/>
        </p:nvSpPr>
        <p:spPr>
          <a:xfrm>
            <a:off x="1096003" y="4155085"/>
            <a:ext cx="8813800" cy="12954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Secreted means ‘documents which are not kept in the normal or usual place’ or it ‘likely to be secreted’. In other words, documents or things which a person is likely to keep out of the way or to put in a place where the officer of the law cannot find it.</a:t>
            </a:r>
          </a:p>
          <a:p>
            <a:pPr marL="342900" indent="-342900" algn="just">
              <a:buFont typeface="+mj-lt"/>
              <a:buAutoNum type="arabicPeriod"/>
            </a:pPr>
            <a:endParaRPr lang="en-IN" dirty="0">
              <a:solidFill>
                <a:schemeClr val="tx1"/>
              </a:solidFill>
            </a:endParaRPr>
          </a:p>
        </p:txBody>
      </p:sp>
    </p:spTree>
    <p:extLst>
      <p:ext uri="{BB962C8B-B14F-4D97-AF65-F5344CB8AC3E}">
        <p14:creationId xmlns:p14="http://schemas.microsoft.com/office/powerpoint/2010/main" val="19607923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1801" y="152400"/>
            <a:ext cx="8831943" cy="609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chemeClr val="tx1"/>
              </a:solidFill>
            </a:endParaRPr>
          </a:p>
          <a:p>
            <a:pPr lvl="0" algn="ctr"/>
            <a:endParaRPr lang="en-IN" sz="2000" b="1" dirty="0">
              <a:solidFill>
                <a:schemeClr val="tx1"/>
              </a:solidFill>
            </a:endParaRPr>
          </a:p>
          <a:p>
            <a:pPr lvl="0" algn="ctr"/>
            <a:r>
              <a:rPr lang="en-IN" sz="2000" b="1" dirty="0">
                <a:solidFill>
                  <a:schemeClr val="tx1"/>
                </a:solidFill>
              </a:rPr>
              <a:t>6)  </a:t>
            </a:r>
            <a:r>
              <a:rPr lang="en-IN" sz="2000" b="1" u="sng" dirty="0">
                <a:solidFill>
                  <a:schemeClr val="tx1"/>
                </a:solidFill>
              </a:rPr>
              <a:t>Not PRACTICABLE to Seize? - DEEMED SEIZURE</a:t>
            </a:r>
            <a:endParaRPr lang="en-IN" sz="2000" dirty="0">
              <a:solidFill>
                <a:schemeClr val="tx1"/>
              </a:solidFill>
            </a:endParaRPr>
          </a:p>
          <a:p>
            <a:pPr algn="ctr"/>
            <a:endParaRPr lang="en-IN" sz="2000" dirty="0">
              <a:solidFill>
                <a:schemeClr val="tx1"/>
              </a:solidFill>
            </a:endParaRPr>
          </a:p>
          <a:p>
            <a:pPr algn="ctr"/>
            <a:endParaRPr lang="en-IN" sz="2400" dirty="0">
              <a:solidFill>
                <a:schemeClr val="tx1"/>
              </a:solidFill>
            </a:endParaRPr>
          </a:p>
        </p:txBody>
      </p:sp>
      <p:sp>
        <p:nvSpPr>
          <p:cNvPr id="5" name="Round Single Corner Rectangle 4"/>
          <p:cNvSpPr/>
          <p:nvPr/>
        </p:nvSpPr>
        <p:spPr>
          <a:xfrm>
            <a:off x="1719944" y="762000"/>
            <a:ext cx="8813800" cy="281940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As per first proviso to section 67(2), where the goods cannot be seized i.e., not practicable to take possession owing to bulky or hazardous nature, then order in form GST INS-02 as per Rule 139(2) shall be served on the owner or custodian restraining him from removal or in any way deal with such goods except with his officer’s prior permission. This provision is generally used for the plant and machinery which are embedded to the earth as it cannot be removed from the place of installation. The same concept exists in Income Tax which has been defined through statute as well as legal jurisprudence in case of </a:t>
            </a:r>
            <a:r>
              <a:rPr lang="en-IN" b="1" u="sng" dirty="0" err="1">
                <a:solidFill>
                  <a:schemeClr val="tx1"/>
                </a:solidFill>
              </a:rPr>
              <a:t>Rajendra</a:t>
            </a:r>
            <a:r>
              <a:rPr lang="en-IN" b="1" u="sng" dirty="0">
                <a:solidFill>
                  <a:schemeClr val="tx1"/>
                </a:solidFill>
              </a:rPr>
              <a:t> Singh </a:t>
            </a:r>
            <a:r>
              <a:rPr lang="en-IN" b="1" u="sng" dirty="0" err="1">
                <a:solidFill>
                  <a:schemeClr val="tx1"/>
                </a:solidFill>
              </a:rPr>
              <a:t>Nayak</a:t>
            </a:r>
            <a:r>
              <a:rPr lang="en-IN" b="1" u="sng" dirty="0">
                <a:solidFill>
                  <a:schemeClr val="tx1"/>
                </a:solidFill>
              </a:rPr>
              <a:t> v. </a:t>
            </a:r>
            <a:r>
              <a:rPr lang="en-IN" b="1" u="sng" dirty="0" err="1">
                <a:solidFill>
                  <a:schemeClr val="tx1"/>
                </a:solidFill>
              </a:rPr>
              <a:t>Dy.CIT</a:t>
            </a:r>
            <a:r>
              <a:rPr lang="en-IN" b="1" u="sng" dirty="0">
                <a:solidFill>
                  <a:schemeClr val="tx1"/>
                </a:solidFill>
              </a:rPr>
              <a:t> [2014]50 taxmann.com</a:t>
            </a:r>
            <a:r>
              <a:rPr lang="en-IN" dirty="0">
                <a:solidFill>
                  <a:schemeClr val="tx1"/>
                </a:solidFill>
              </a:rPr>
              <a:t>, where petitioners’ agricultural lands and plots were placed under Deemed Seizure.</a:t>
            </a:r>
          </a:p>
        </p:txBody>
      </p:sp>
      <p:sp>
        <p:nvSpPr>
          <p:cNvPr id="6" name="Rounded Rectangle 5"/>
          <p:cNvSpPr/>
          <p:nvPr/>
        </p:nvSpPr>
        <p:spPr>
          <a:xfrm>
            <a:off x="1667328" y="4018517"/>
            <a:ext cx="8831943" cy="609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u="sng" dirty="0">
              <a:solidFill>
                <a:schemeClr val="tx1"/>
              </a:solidFill>
            </a:endParaRPr>
          </a:p>
          <a:p>
            <a:pPr lvl="0" algn="ctr"/>
            <a:endParaRPr lang="en-IN" sz="2000" b="1" dirty="0">
              <a:solidFill>
                <a:schemeClr val="tx1"/>
              </a:solidFill>
            </a:endParaRPr>
          </a:p>
          <a:p>
            <a:pPr lvl="0" algn="ctr"/>
            <a:r>
              <a:rPr lang="en-IN" sz="2000" b="1" u="sng" dirty="0">
                <a:solidFill>
                  <a:schemeClr val="tx1"/>
                </a:solidFill>
              </a:rPr>
              <a:t>7)  Power to seal or break open</a:t>
            </a:r>
            <a:endParaRPr lang="en-IN" sz="2000" dirty="0">
              <a:solidFill>
                <a:schemeClr val="tx1"/>
              </a:solidFill>
            </a:endParaRPr>
          </a:p>
          <a:p>
            <a:pPr algn="ctr"/>
            <a:endParaRPr lang="en-IN" sz="2000" dirty="0">
              <a:solidFill>
                <a:schemeClr val="tx1"/>
              </a:solidFill>
            </a:endParaRPr>
          </a:p>
          <a:p>
            <a:pPr algn="ctr"/>
            <a:endParaRPr lang="en-IN" sz="2400" dirty="0">
              <a:solidFill>
                <a:schemeClr val="tx1"/>
              </a:solidFill>
            </a:endParaRPr>
          </a:p>
        </p:txBody>
      </p:sp>
      <p:sp>
        <p:nvSpPr>
          <p:cNvPr id="7" name="Round Single Corner Rectangle 6"/>
          <p:cNvSpPr/>
          <p:nvPr/>
        </p:nvSpPr>
        <p:spPr>
          <a:xfrm>
            <a:off x="1676400" y="4628117"/>
            <a:ext cx="8813800" cy="2118257"/>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Authorised Officer shall have the power to seal or break open </a:t>
            </a:r>
          </a:p>
          <a:p>
            <a:pPr algn="just"/>
            <a:r>
              <a:rPr lang="en-IN" dirty="0">
                <a:solidFill>
                  <a:schemeClr val="tx1"/>
                </a:solidFill>
              </a:rPr>
              <a:t>the door of any premises or to break open any </a:t>
            </a:r>
            <a:r>
              <a:rPr lang="en-IN" i="1" dirty="0" err="1">
                <a:solidFill>
                  <a:schemeClr val="tx1"/>
                </a:solidFill>
              </a:rPr>
              <a:t>almirah</a:t>
            </a:r>
            <a:r>
              <a:rPr lang="en-IN" i="1" dirty="0">
                <a:solidFill>
                  <a:schemeClr val="tx1"/>
                </a:solidFill>
              </a:rPr>
              <a:t>,</a:t>
            </a:r>
            <a:r>
              <a:rPr lang="en-IN" dirty="0">
                <a:solidFill>
                  <a:schemeClr val="tx1"/>
                </a:solidFill>
              </a:rPr>
              <a:t> electronic devices, box, receptacle in which any goods, accounts, registers or documents of the person are </a:t>
            </a:r>
            <a:r>
              <a:rPr lang="en-IN" b="1" u="sng" dirty="0">
                <a:solidFill>
                  <a:schemeClr val="tx1"/>
                </a:solidFill>
              </a:rPr>
              <a:t>suspected</a:t>
            </a:r>
            <a:r>
              <a:rPr lang="en-IN" dirty="0">
                <a:solidFill>
                  <a:schemeClr val="tx1"/>
                </a:solidFill>
              </a:rPr>
              <a:t> to be concealed</a:t>
            </a:r>
          </a:p>
          <a:p>
            <a:pPr algn="just"/>
            <a:r>
              <a:rPr lang="en-IN" dirty="0">
                <a:solidFill>
                  <a:schemeClr val="tx1"/>
                </a:solidFill>
              </a:rPr>
              <a:t> or </a:t>
            </a:r>
          </a:p>
          <a:p>
            <a:pPr algn="just"/>
            <a:r>
              <a:rPr lang="en-IN" dirty="0">
                <a:solidFill>
                  <a:schemeClr val="tx1"/>
                </a:solidFill>
              </a:rPr>
              <a:t>where </a:t>
            </a:r>
            <a:r>
              <a:rPr lang="en-IN" b="1" u="sng" dirty="0">
                <a:solidFill>
                  <a:schemeClr val="tx1"/>
                </a:solidFill>
              </a:rPr>
              <a:t>access</a:t>
            </a:r>
            <a:r>
              <a:rPr lang="en-IN" dirty="0">
                <a:solidFill>
                  <a:schemeClr val="tx1"/>
                </a:solidFill>
              </a:rPr>
              <a:t> to such premises, </a:t>
            </a:r>
            <a:r>
              <a:rPr lang="en-IN" i="1" dirty="0" err="1">
                <a:solidFill>
                  <a:schemeClr val="tx1"/>
                </a:solidFill>
              </a:rPr>
              <a:t>almirah</a:t>
            </a:r>
            <a:r>
              <a:rPr lang="en-IN" i="1" dirty="0">
                <a:solidFill>
                  <a:schemeClr val="tx1"/>
                </a:solidFill>
              </a:rPr>
              <a:t>,</a:t>
            </a:r>
            <a:r>
              <a:rPr lang="en-IN" dirty="0">
                <a:solidFill>
                  <a:schemeClr val="tx1"/>
                </a:solidFill>
              </a:rPr>
              <a:t> electronic devices, box or receptacle is </a:t>
            </a:r>
            <a:r>
              <a:rPr lang="en-IN" b="1" u="sng" dirty="0">
                <a:solidFill>
                  <a:schemeClr val="tx1"/>
                </a:solidFill>
              </a:rPr>
              <a:t>denied</a:t>
            </a:r>
            <a:r>
              <a:rPr lang="en-IN" dirty="0">
                <a:solidFill>
                  <a:schemeClr val="tx1"/>
                </a:solidFill>
              </a:rPr>
              <a:t>.</a:t>
            </a:r>
          </a:p>
          <a:p>
            <a:endParaRPr lang="en-IN" sz="1600" i="1" dirty="0">
              <a:solidFill>
                <a:schemeClr val="tx1"/>
              </a:solidFill>
            </a:endParaRPr>
          </a:p>
        </p:txBody>
      </p:sp>
    </p:spTree>
    <p:extLst>
      <p:ext uri="{BB962C8B-B14F-4D97-AF65-F5344CB8AC3E}">
        <p14:creationId xmlns:p14="http://schemas.microsoft.com/office/powerpoint/2010/main" val="135764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9368" y="0"/>
            <a:ext cx="5061311" cy="715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50" b="1" u="sng" dirty="0"/>
              <a:t>Place conduct Audit Sec 65(2)</a:t>
            </a:r>
          </a:p>
        </p:txBody>
      </p:sp>
      <p:sp>
        <p:nvSpPr>
          <p:cNvPr id="3" name="Wave 2"/>
          <p:cNvSpPr/>
          <p:nvPr/>
        </p:nvSpPr>
        <p:spPr>
          <a:xfrm>
            <a:off x="2590550" y="799351"/>
            <a:ext cx="8307174" cy="2097696"/>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66" b="1" dirty="0">
                <a:solidFill>
                  <a:schemeClr val="tx1"/>
                </a:solidFill>
              </a:rPr>
              <a:t>Place of business of the registered person</a:t>
            </a:r>
          </a:p>
          <a:p>
            <a:pPr algn="ctr"/>
            <a:r>
              <a:rPr lang="en-US" sz="2266" b="1" dirty="0">
                <a:solidFill>
                  <a:schemeClr val="tx1"/>
                </a:solidFill>
              </a:rPr>
              <a:t>(Sec 71 Provision for access to business premises and records of taxpayer for audit)</a:t>
            </a:r>
          </a:p>
        </p:txBody>
      </p:sp>
      <p:sp>
        <p:nvSpPr>
          <p:cNvPr id="4" name="Rounded Rectangle 3"/>
          <p:cNvSpPr/>
          <p:nvPr/>
        </p:nvSpPr>
        <p:spPr>
          <a:xfrm>
            <a:off x="4669608" y="3510539"/>
            <a:ext cx="3050419" cy="613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116" b="1" dirty="0"/>
              <a:t>or</a:t>
            </a:r>
          </a:p>
        </p:txBody>
      </p:sp>
      <p:sp>
        <p:nvSpPr>
          <p:cNvPr id="5" name="Wave 4"/>
          <p:cNvSpPr/>
          <p:nvPr/>
        </p:nvSpPr>
        <p:spPr>
          <a:xfrm>
            <a:off x="2681438" y="4487582"/>
            <a:ext cx="8094689" cy="1397399"/>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66" b="1" dirty="0">
                <a:solidFill>
                  <a:schemeClr val="tx1"/>
                </a:solidFill>
              </a:rPr>
              <a:t>In their own office</a:t>
            </a:r>
          </a:p>
        </p:txBody>
      </p:sp>
      <p:sp>
        <p:nvSpPr>
          <p:cNvPr id="6" name="Star: 6 Points 5">
            <a:extLst>
              <a:ext uri="{FF2B5EF4-FFF2-40B4-BE49-F238E27FC236}">
                <a16:creationId xmlns:a16="http://schemas.microsoft.com/office/drawing/2014/main" id="{111BE15A-DA37-4C9E-8B1D-FFEED294A782}"/>
              </a:ext>
            </a:extLst>
          </p:cNvPr>
          <p:cNvSpPr/>
          <p:nvPr/>
        </p:nvSpPr>
        <p:spPr>
          <a:xfrm>
            <a:off x="338357" y="1982667"/>
            <a:ext cx="2155033" cy="3075982"/>
          </a:xfrm>
          <a:prstGeom prst="star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416" b="1" dirty="0">
                <a:ln w="0"/>
                <a:solidFill>
                  <a:srgbClr val="FF0000"/>
                </a:solidFill>
                <a:effectLst>
                  <a:outerShdw blurRad="38100" dist="25400" dir="5400000" algn="ctr" rotWithShape="0">
                    <a:srgbClr val="6E747A">
                      <a:alpha val="43000"/>
                    </a:srgbClr>
                  </a:outerShdw>
                </a:effectLst>
              </a:rPr>
              <a:t>Option to choose the place of audit has been given to authorised officer under this sub-section</a:t>
            </a:r>
          </a:p>
        </p:txBody>
      </p:sp>
    </p:spTree>
    <p:extLst>
      <p:ext uri="{BB962C8B-B14F-4D97-AF65-F5344CB8AC3E}">
        <p14:creationId xmlns:p14="http://schemas.microsoft.com/office/powerpoint/2010/main" val="9083284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179070"/>
            <a:ext cx="8828314" cy="53340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000" b="1" u="sng" dirty="0">
                <a:solidFill>
                  <a:schemeClr val="tx1"/>
                </a:solidFill>
              </a:rPr>
              <a:t>As per Section 47(2) of </a:t>
            </a:r>
            <a:r>
              <a:rPr lang="en-IN" sz="2000" b="1" u="sng" dirty="0" err="1">
                <a:solidFill>
                  <a:schemeClr val="tx1"/>
                </a:solidFill>
              </a:rPr>
              <a:t>CrPC</a:t>
            </a:r>
            <a:r>
              <a:rPr lang="en-IN" sz="2000" b="1" u="sng" dirty="0">
                <a:solidFill>
                  <a:schemeClr val="tx1"/>
                </a:solidFill>
              </a:rPr>
              <a:t> </a:t>
            </a:r>
            <a:endParaRPr lang="en-IN" sz="2400" dirty="0">
              <a:solidFill>
                <a:schemeClr val="tx1"/>
              </a:solidFill>
            </a:endParaRPr>
          </a:p>
        </p:txBody>
      </p:sp>
      <p:sp>
        <p:nvSpPr>
          <p:cNvPr id="5" name="Round Single Corner Rectangle 4"/>
          <p:cNvSpPr/>
          <p:nvPr/>
        </p:nvSpPr>
        <p:spPr>
          <a:xfrm>
            <a:off x="246043" y="712470"/>
            <a:ext cx="11699914" cy="3301847"/>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u="sng" dirty="0">
                <a:solidFill>
                  <a:schemeClr val="tx1"/>
                </a:solidFill>
              </a:rPr>
              <a:t>As per Section 47(2) of </a:t>
            </a:r>
            <a:r>
              <a:rPr lang="en-IN" b="1" u="sng" dirty="0" err="1">
                <a:solidFill>
                  <a:schemeClr val="tx1"/>
                </a:solidFill>
              </a:rPr>
              <a:t>CrPC</a:t>
            </a:r>
            <a:r>
              <a:rPr lang="en-IN" b="1" u="sng" dirty="0">
                <a:solidFill>
                  <a:schemeClr val="tx1"/>
                </a:solidFill>
              </a:rPr>
              <a:t> </a:t>
            </a:r>
            <a:r>
              <a:rPr lang="en-IN" dirty="0">
                <a:solidFill>
                  <a:schemeClr val="tx1"/>
                </a:solidFill>
              </a:rPr>
              <a:t>provides for breaking open any outer or inner door or window of any house or place when admission is denied break up and conveys entry into the premises may be accompanied by damage to the property. The provision is silent as the person who denies assist maybe the owner a custodian not person in charge. </a:t>
            </a:r>
          </a:p>
          <a:p>
            <a:pPr algn="just"/>
            <a:r>
              <a:rPr lang="en-IN" b="1" dirty="0">
                <a:solidFill>
                  <a:schemeClr val="tx1"/>
                </a:solidFill>
              </a:rPr>
              <a:t> </a:t>
            </a:r>
            <a:endParaRPr lang="en-IN" dirty="0">
              <a:solidFill>
                <a:schemeClr val="tx1"/>
              </a:solidFill>
            </a:endParaRPr>
          </a:p>
          <a:p>
            <a:pPr algn="just"/>
            <a:r>
              <a:rPr lang="en-IN" b="1" u="sng" dirty="0">
                <a:solidFill>
                  <a:schemeClr val="tx1"/>
                </a:solidFill>
              </a:rPr>
              <a:t>Suspicion is sufficient</a:t>
            </a:r>
            <a:r>
              <a:rPr lang="en-IN" dirty="0">
                <a:solidFill>
                  <a:schemeClr val="tx1"/>
                </a:solidFill>
              </a:rPr>
              <a:t> and the law does not expect any kind of proof before exercising powers under this subsection. The exercise is part of gathering of evidence and therefore neither the exact thing concealed is known nor its evidently value can be a certainty in advance. </a:t>
            </a:r>
          </a:p>
          <a:p>
            <a:pPr algn="just"/>
            <a:r>
              <a:rPr lang="en-IN" dirty="0">
                <a:solidFill>
                  <a:schemeClr val="tx1"/>
                </a:solidFill>
              </a:rPr>
              <a:t> </a:t>
            </a:r>
          </a:p>
          <a:p>
            <a:pPr algn="just"/>
            <a:r>
              <a:rPr lang="en-IN" dirty="0">
                <a:solidFill>
                  <a:schemeClr val="tx1"/>
                </a:solidFill>
              </a:rPr>
              <a:t>As per the </a:t>
            </a:r>
            <a:r>
              <a:rPr lang="en-IN" b="1" u="sng" dirty="0">
                <a:solidFill>
                  <a:schemeClr val="tx1"/>
                </a:solidFill>
              </a:rPr>
              <a:t>SOP issued under APGST Act 2017 dated 15-09-2020</a:t>
            </a:r>
            <a:r>
              <a:rPr lang="en-IN" dirty="0">
                <a:solidFill>
                  <a:schemeClr val="tx1"/>
                </a:solidFill>
              </a:rPr>
              <a:t>, if during search operation break open the locks has to be done then the proper procedures before the five witnesses needs to be performed. This essentially indicates that </a:t>
            </a:r>
            <a:r>
              <a:rPr lang="en-IN" dirty="0" err="1">
                <a:solidFill>
                  <a:schemeClr val="tx1"/>
                </a:solidFill>
              </a:rPr>
              <a:t>Panchnama</a:t>
            </a:r>
            <a:r>
              <a:rPr lang="en-IN" dirty="0">
                <a:solidFill>
                  <a:schemeClr val="tx1"/>
                </a:solidFill>
              </a:rPr>
              <a:t> shall be prepared and such breakup and shall be made before witnesses.</a:t>
            </a:r>
          </a:p>
        </p:txBody>
      </p:sp>
      <p:sp>
        <p:nvSpPr>
          <p:cNvPr id="8" name="Flowchart: Punched Tape 7"/>
          <p:cNvSpPr/>
          <p:nvPr/>
        </p:nvSpPr>
        <p:spPr>
          <a:xfrm>
            <a:off x="1511147" y="4128617"/>
            <a:ext cx="3581400" cy="838200"/>
          </a:xfrm>
          <a:prstGeom prst="flowChartPunchedTap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u="sng" dirty="0">
                <a:solidFill>
                  <a:schemeClr val="tx1"/>
                </a:solidFill>
              </a:rPr>
              <a:t>Is Sealing of Premises Justified?</a:t>
            </a:r>
            <a:endParaRPr lang="en-IN" sz="2000" dirty="0">
              <a:solidFill>
                <a:schemeClr val="tx1"/>
              </a:solidFill>
            </a:endParaRPr>
          </a:p>
        </p:txBody>
      </p:sp>
      <p:sp>
        <p:nvSpPr>
          <p:cNvPr id="9" name="Rounded Rectangle 8"/>
          <p:cNvSpPr/>
          <p:nvPr/>
        </p:nvSpPr>
        <p:spPr>
          <a:xfrm>
            <a:off x="1511147" y="5186190"/>
            <a:ext cx="8828314" cy="83820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b="1" dirty="0">
                <a:solidFill>
                  <a:srgbClr val="7030A0"/>
                </a:solidFill>
              </a:rPr>
              <a:t>(i)   [2020] 116 taxmann.com 36 (Gujarat) GST: </a:t>
            </a:r>
            <a:r>
              <a:rPr lang="en-IN" sz="2000" b="1" dirty="0" err="1">
                <a:solidFill>
                  <a:srgbClr val="7030A0"/>
                </a:solidFill>
              </a:rPr>
              <a:t>Anopsinh</a:t>
            </a:r>
            <a:r>
              <a:rPr lang="en-IN" sz="2000" b="1" dirty="0">
                <a:solidFill>
                  <a:srgbClr val="7030A0"/>
                </a:solidFill>
              </a:rPr>
              <a:t> </a:t>
            </a:r>
            <a:r>
              <a:rPr lang="en-IN" sz="2000" b="1" dirty="0" err="1">
                <a:solidFill>
                  <a:srgbClr val="7030A0"/>
                </a:solidFill>
              </a:rPr>
              <a:t>Kiritsinh</a:t>
            </a:r>
            <a:r>
              <a:rPr lang="en-IN" sz="2000" b="1" dirty="0">
                <a:solidFill>
                  <a:srgbClr val="7030A0"/>
                </a:solidFill>
              </a:rPr>
              <a:t> </a:t>
            </a:r>
            <a:r>
              <a:rPr lang="en-IN" sz="2000" b="1" dirty="0" err="1">
                <a:solidFill>
                  <a:srgbClr val="7030A0"/>
                </a:solidFill>
              </a:rPr>
              <a:t>Sarvaiya</a:t>
            </a:r>
            <a:r>
              <a:rPr lang="en-IN" sz="2000" b="1" dirty="0">
                <a:solidFill>
                  <a:srgbClr val="7030A0"/>
                </a:solidFill>
              </a:rPr>
              <a:t> v. State of Gujarat*</a:t>
            </a:r>
            <a:endParaRPr lang="en-IN" sz="2000" dirty="0">
              <a:solidFill>
                <a:srgbClr val="7030A0"/>
              </a:solidFill>
            </a:endParaRPr>
          </a:p>
        </p:txBody>
      </p:sp>
    </p:spTree>
    <p:extLst>
      <p:ext uri="{BB962C8B-B14F-4D97-AF65-F5344CB8AC3E}">
        <p14:creationId xmlns:p14="http://schemas.microsoft.com/office/powerpoint/2010/main" val="18148245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701800" y="76201"/>
            <a:ext cx="8813800" cy="1752599"/>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Where applicant had given his </a:t>
            </a:r>
            <a:r>
              <a:rPr lang="en-IN" dirty="0" err="1">
                <a:solidFill>
                  <a:schemeClr val="tx1"/>
                </a:solidFill>
              </a:rPr>
              <a:t>godown</a:t>
            </a:r>
            <a:r>
              <a:rPr lang="en-IN" dirty="0">
                <a:solidFill>
                  <a:schemeClr val="tx1"/>
                </a:solidFill>
              </a:rPr>
              <a:t> on rent to five dealers and GST Authorities in exercise of power under section 67 affixed seal on </a:t>
            </a:r>
            <a:r>
              <a:rPr lang="en-IN" dirty="0" err="1">
                <a:solidFill>
                  <a:schemeClr val="tx1"/>
                </a:solidFill>
              </a:rPr>
              <a:t>godown</a:t>
            </a:r>
            <a:r>
              <a:rPr lang="en-IN" dirty="0">
                <a:solidFill>
                  <a:schemeClr val="tx1"/>
                </a:solidFill>
              </a:rPr>
              <a:t> for reasons, inter alia, that dealers availed wrong input tax credit and collected tax wrongly and not deposited to Government Treasury, GST Authorities should be concerned with goods or other articles stored in </a:t>
            </a:r>
            <a:r>
              <a:rPr lang="en-IN" dirty="0" err="1">
                <a:solidFill>
                  <a:schemeClr val="tx1"/>
                </a:solidFill>
              </a:rPr>
              <a:t>godown</a:t>
            </a:r>
            <a:r>
              <a:rPr lang="en-IN" dirty="0">
                <a:solidFill>
                  <a:schemeClr val="tx1"/>
                </a:solidFill>
              </a:rPr>
              <a:t> which may be liable to confiscation </a:t>
            </a:r>
            <a:r>
              <a:rPr lang="en-IN" b="1" u="sng" dirty="0">
                <a:solidFill>
                  <a:schemeClr val="tx1"/>
                </a:solidFill>
              </a:rPr>
              <a:t>and there was no point in keeping </a:t>
            </a:r>
            <a:r>
              <a:rPr lang="en-IN" b="1" u="sng" dirty="0" err="1">
                <a:solidFill>
                  <a:schemeClr val="tx1"/>
                </a:solidFill>
              </a:rPr>
              <a:t>godown</a:t>
            </a:r>
            <a:r>
              <a:rPr lang="en-IN" b="1" u="sng" dirty="0">
                <a:solidFill>
                  <a:schemeClr val="tx1"/>
                </a:solidFill>
              </a:rPr>
              <a:t> closed with a seal affixed on it.</a:t>
            </a:r>
          </a:p>
        </p:txBody>
      </p:sp>
      <p:sp>
        <p:nvSpPr>
          <p:cNvPr id="5" name="Rounded Rectangle 4"/>
          <p:cNvSpPr/>
          <p:nvPr/>
        </p:nvSpPr>
        <p:spPr>
          <a:xfrm>
            <a:off x="1676400" y="1905000"/>
            <a:ext cx="8828314" cy="693420"/>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b="1" dirty="0">
                <a:solidFill>
                  <a:srgbClr val="7030A0"/>
                </a:solidFill>
              </a:rPr>
              <a:t>(ii)  [2019] 108 taxmann.com 567 (Gujarat) Mohammad </a:t>
            </a:r>
            <a:r>
              <a:rPr lang="en-IN" sz="2000" b="1" dirty="0" err="1">
                <a:solidFill>
                  <a:srgbClr val="7030A0"/>
                </a:solidFill>
              </a:rPr>
              <a:t>Salim</a:t>
            </a:r>
            <a:r>
              <a:rPr lang="en-IN" sz="2000" b="1" dirty="0">
                <a:solidFill>
                  <a:srgbClr val="7030A0"/>
                </a:solidFill>
              </a:rPr>
              <a:t> Mohammad Ismail </a:t>
            </a:r>
            <a:r>
              <a:rPr lang="en-IN" sz="2000" b="1" dirty="0" err="1">
                <a:solidFill>
                  <a:srgbClr val="7030A0"/>
                </a:solidFill>
              </a:rPr>
              <a:t>Shaikh</a:t>
            </a:r>
            <a:r>
              <a:rPr lang="en-IN" sz="2000" b="1" dirty="0">
                <a:solidFill>
                  <a:srgbClr val="7030A0"/>
                </a:solidFill>
              </a:rPr>
              <a:t> v. State of Gujarat*</a:t>
            </a:r>
            <a:endParaRPr lang="en-IN" sz="2000" dirty="0">
              <a:solidFill>
                <a:srgbClr val="7030A0"/>
              </a:solidFill>
            </a:endParaRPr>
          </a:p>
        </p:txBody>
      </p:sp>
      <p:sp>
        <p:nvSpPr>
          <p:cNvPr id="6" name="Round Single Corner Rectangle 5"/>
          <p:cNvSpPr/>
          <p:nvPr/>
        </p:nvSpPr>
        <p:spPr>
          <a:xfrm>
            <a:off x="1676400" y="2667001"/>
            <a:ext cx="8828314" cy="2028443"/>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Section 67 of the Central Goods and Services Tax Act, 2017/Section 67 of the Gujarat Goods and Services Tax Act, 2017 - Search, seizure, etc. - Power of inspection, search and seizure - Competent Authority initiated proceedings against assessee for confiscation of goods stored in warehouse and affixed a seal on warehouse - Whether assessee was to be advised to make application under section 67(6) for release of seized goods before Competent Authority, who shall look into same and pass appropriate order - Held, yes [</a:t>
            </a:r>
            <a:r>
              <a:rPr lang="en-IN" sz="1600" dirty="0" err="1">
                <a:solidFill>
                  <a:schemeClr val="tx1"/>
                </a:solidFill>
              </a:rPr>
              <a:t>para</a:t>
            </a:r>
            <a:r>
              <a:rPr lang="en-IN" sz="1600" dirty="0">
                <a:solidFill>
                  <a:schemeClr val="tx1"/>
                </a:solidFill>
              </a:rPr>
              <a:t> 4] [In favour of assessee]</a:t>
            </a:r>
          </a:p>
          <a:p>
            <a:endParaRPr lang="en-IN" sz="1600" dirty="0">
              <a:solidFill>
                <a:schemeClr val="tx1"/>
              </a:solidFill>
            </a:endParaRPr>
          </a:p>
        </p:txBody>
      </p:sp>
      <p:sp>
        <p:nvSpPr>
          <p:cNvPr id="7" name="Rounded Rectangle 6"/>
          <p:cNvSpPr/>
          <p:nvPr/>
        </p:nvSpPr>
        <p:spPr>
          <a:xfrm>
            <a:off x="1676400" y="4792980"/>
            <a:ext cx="8828314" cy="693420"/>
          </a:xfrm>
          <a:prstGeom prst="roundRect">
            <a:avLst>
              <a:gd name="adj" fmla="val 25040"/>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b="1" dirty="0">
              <a:solidFill>
                <a:srgbClr val="7030A0"/>
              </a:solidFill>
            </a:endParaRPr>
          </a:p>
          <a:p>
            <a:pPr algn="just"/>
            <a:r>
              <a:rPr lang="en-IN" sz="2000" b="1" dirty="0">
                <a:solidFill>
                  <a:srgbClr val="7030A0"/>
                </a:solidFill>
              </a:rPr>
              <a:t>(iii) [2018] 98 taxmann.com 462 (Delhi) </a:t>
            </a:r>
            <a:r>
              <a:rPr lang="en-IN" sz="2000" b="1" dirty="0" err="1">
                <a:solidFill>
                  <a:srgbClr val="7030A0"/>
                </a:solidFill>
              </a:rPr>
              <a:t>Napin</a:t>
            </a:r>
            <a:r>
              <a:rPr lang="en-IN" sz="2000" b="1" dirty="0">
                <a:solidFill>
                  <a:srgbClr val="7030A0"/>
                </a:solidFill>
              </a:rPr>
              <a:t> </a:t>
            </a:r>
            <a:r>
              <a:rPr lang="en-IN" sz="2000" b="1" dirty="0" err="1">
                <a:solidFill>
                  <a:srgbClr val="7030A0"/>
                </a:solidFill>
              </a:rPr>
              <a:t>Impex</a:t>
            </a:r>
            <a:r>
              <a:rPr lang="en-IN" sz="2000" b="1" dirty="0">
                <a:solidFill>
                  <a:srgbClr val="7030A0"/>
                </a:solidFill>
              </a:rPr>
              <a:t> (P.) Ltd. V Commissioner of DGST, Delhi</a:t>
            </a:r>
            <a:r>
              <a:rPr lang="en-IN" sz="2000" dirty="0">
                <a:solidFill>
                  <a:srgbClr val="7030A0"/>
                </a:solidFill>
              </a:rPr>
              <a:t>*</a:t>
            </a:r>
          </a:p>
          <a:p>
            <a:endParaRPr lang="en-IN" sz="2000" dirty="0">
              <a:solidFill>
                <a:srgbClr val="7030A0"/>
              </a:solidFill>
            </a:endParaRPr>
          </a:p>
        </p:txBody>
      </p:sp>
      <p:sp>
        <p:nvSpPr>
          <p:cNvPr id="8" name="Round Single Corner Rectangle 7"/>
          <p:cNvSpPr/>
          <p:nvPr/>
        </p:nvSpPr>
        <p:spPr>
          <a:xfrm>
            <a:off x="1687286" y="5560596"/>
            <a:ext cx="8828314" cy="1145004"/>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CGST/Delhi GST: Where Competent Authority had completely sealed business premises of assessee on account of non-production of account books and other documents, complete sealing was illegal</a:t>
            </a:r>
            <a:endParaRPr lang="en-IN" i="1" dirty="0">
              <a:solidFill>
                <a:schemeClr val="tx1"/>
              </a:solidFill>
            </a:endParaRPr>
          </a:p>
          <a:p>
            <a:pPr algn="just"/>
            <a:endParaRPr lang="en-IN" sz="1600" i="1" dirty="0">
              <a:solidFill>
                <a:schemeClr val="tx1"/>
              </a:solidFill>
            </a:endParaRPr>
          </a:p>
        </p:txBody>
      </p:sp>
    </p:spTree>
    <p:extLst>
      <p:ext uri="{BB962C8B-B14F-4D97-AF65-F5344CB8AC3E}">
        <p14:creationId xmlns:p14="http://schemas.microsoft.com/office/powerpoint/2010/main" val="554688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117729"/>
            <a:ext cx="8828314" cy="762762"/>
          </a:xfrm>
          <a:prstGeom prst="roundRect">
            <a:avLst/>
          </a:prstGeom>
          <a:solidFill>
            <a:srgbClr val="AFE7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rgbClr val="7030A0"/>
                </a:solidFill>
              </a:rPr>
              <a:t>(iv) [2019] 103 taxmann.com 16 (Karnataka) Steel </a:t>
            </a:r>
            <a:r>
              <a:rPr lang="en-IN" sz="2000" b="1" dirty="0" err="1">
                <a:solidFill>
                  <a:srgbClr val="7030A0"/>
                </a:solidFill>
              </a:rPr>
              <a:t>Hypermart</a:t>
            </a:r>
            <a:r>
              <a:rPr lang="en-IN" sz="2000" b="1" dirty="0">
                <a:solidFill>
                  <a:srgbClr val="7030A0"/>
                </a:solidFill>
              </a:rPr>
              <a:t> India (P.) Ltd. V Additional Commissioner of Commercial Taxes, Bengaluru</a:t>
            </a:r>
            <a:r>
              <a:rPr lang="en-IN" sz="2000" b="1" u="sng" dirty="0">
                <a:solidFill>
                  <a:srgbClr val="7030A0"/>
                </a:solidFill>
              </a:rPr>
              <a:t>*</a:t>
            </a:r>
            <a:endParaRPr lang="en-IN" sz="2000" dirty="0">
              <a:solidFill>
                <a:srgbClr val="7030A0"/>
              </a:solidFill>
            </a:endParaRPr>
          </a:p>
        </p:txBody>
      </p:sp>
      <p:sp>
        <p:nvSpPr>
          <p:cNvPr id="5" name="Round Single Corner Rectangle 4"/>
          <p:cNvSpPr/>
          <p:nvPr/>
        </p:nvSpPr>
        <p:spPr>
          <a:xfrm>
            <a:off x="1676400" y="1019558"/>
            <a:ext cx="8828314" cy="2180843"/>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Section 67 of the Central Goods and Services Tax Act, 2017/Section 67 of the Karnataka Goods and Services Tax Act, 2017 - Search, seizure, etc. - Power of inspection, search and seizure - Competent Authority conducted search in business premises of assessee-company and invoking provisions of section 67(4) sealed same - Assessee filed writ petition seeking relief in this regard - Whether Competent Authority was to be directed to unseal premises and assessee shall co-operate for inspection/search of premises, including computer system - Held, yes [Para 10] [In favour of assessee]</a:t>
            </a:r>
          </a:p>
          <a:p>
            <a:endParaRPr lang="en-IN" sz="1600" i="1" dirty="0">
              <a:solidFill>
                <a:schemeClr val="tx1"/>
              </a:solidFill>
            </a:endParaRPr>
          </a:p>
        </p:txBody>
      </p:sp>
      <p:sp>
        <p:nvSpPr>
          <p:cNvPr id="6" name="Rounded Rectangle 5"/>
          <p:cNvSpPr/>
          <p:nvPr/>
        </p:nvSpPr>
        <p:spPr>
          <a:xfrm>
            <a:off x="1701801" y="3316514"/>
            <a:ext cx="8831943" cy="609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u="sng" dirty="0">
              <a:solidFill>
                <a:schemeClr val="tx1"/>
              </a:solidFill>
            </a:endParaRPr>
          </a:p>
          <a:p>
            <a:pPr algn="ctr"/>
            <a:endParaRPr lang="en-US" sz="2000" b="1" dirty="0">
              <a:solidFill>
                <a:schemeClr val="tx1"/>
              </a:solidFill>
            </a:endParaRPr>
          </a:p>
          <a:p>
            <a:pPr algn="ctr"/>
            <a:r>
              <a:rPr lang="en-US" sz="2000" b="1" dirty="0">
                <a:solidFill>
                  <a:schemeClr val="tx1"/>
                </a:solidFill>
              </a:rPr>
              <a:t>8)</a:t>
            </a:r>
            <a:r>
              <a:rPr lang="en-IN" sz="2000" b="1" u="sng" dirty="0">
                <a:solidFill>
                  <a:schemeClr val="tx1"/>
                </a:solidFill>
              </a:rPr>
              <a:t> Time Limit for Retention of Seized documents, books or things</a:t>
            </a:r>
            <a:endParaRPr lang="en-IN" sz="2000" dirty="0">
              <a:solidFill>
                <a:schemeClr val="tx1"/>
              </a:solidFill>
            </a:endParaRPr>
          </a:p>
          <a:p>
            <a:pPr lvl="0" algn="ctr"/>
            <a:endParaRPr lang="en-IN" sz="2000" dirty="0">
              <a:solidFill>
                <a:schemeClr val="tx1"/>
              </a:solidFill>
            </a:endParaRPr>
          </a:p>
          <a:p>
            <a:pPr algn="ctr"/>
            <a:endParaRPr lang="en-IN" sz="2400" dirty="0">
              <a:solidFill>
                <a:schemeClr val="tx1"/>
              </a:solidFill>
            </a:endParaRPr>
          </a:p>
        </p:txBody>
      </p:sp>
      <p:sp>
        <p:nvSpPr>
          <p:cNvPr id="7" name="Round Single Corner Rectangle 6"/>
          <p:cNvSpPr/>
          <p:nvPr/>
        </p:nvSpPr>
        <p:spPr>
          <a:xfrm>
            <a:off x="1676400" y="4087239"/>
            <a:ext cx="8828314" cy="263882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tx1"/>
              </a:solidFill>
            </a:endParaRPr>
          </a:p>
          <a:p>
            <a:r>
              <a:rPr lang="en-IN" dirty="0">
                <a:solidFill>
                  <a:schemeClr val="tx1"/>
                </a:solidFill>
              </a:rPr>
              <a:t>As per </a:t>
            </a:r>
            <a:r>
              <a:rPr lang="en-IN" u="sng" dirty="0">
                <a:solidFill>
                  <a:schemeClr val="tx1"/>
                </a:solidFill>
              </a:rPr>
              <a:t>second proviso to section 67(2),</a:t>
            </a:r>
            <a:r>
              <a:rPr lang="en-IN" dirty="0">
                <a:solidFill>
                  <a:schemeClr val="tx1"/>
                </a:solidFill>
              </a:rPr>
              <a:t> the </a:t>
            </a:r>
            <a:r>
              <a:rPr lang="en-IN" b="1" u="sng" dirty="0">
                <a:solidFill>
                  <a:schemeClr val="tx1"/>
                </a:solidFill>
              </a:rPr>
              <a:t>documents or books or things</a:t>
            </a:r>
            <a:r>
              <a:rPr lang="en-IN" dirty="0">
                <a:solidFill>
                  <a:schemeClr val="tx1"/>
                </a:solidFill>
              </a:rPr>
              <a:t> so seized </a:t>
            </a:r>
            <a:r>
              <a:rPr lang="en-IN" b="1" u="sng" dirty="0">
                <a:solidFill>
                  <a:schemeClr val="tx1"/>
                </a:solidFill>
              </a:rPr>
              <a:t>shall</a:t>
            </a:r>
            <a:r>
              <a:rPr lang="en-IN" dirty="0">
                <a:solidFill>
                  <a:schemeClr val="tx1"/>
                </a:solidFill>
              </a:rPr>
              <a:t> be retained by such officer only for so long as may be necessary for their examination and for any inquiry or proceedings under this Act. On co-joint reading of Second proviso to Sec 67(2) and 67(3), the </a:t>
            </a:r>
            <a:r>
              <a:rPr lang="en-IN" b="1" u="sng" dirty="0">
                <a:solidFill>
                  <a:schemeClr val="tx1"/>
                </a:solidFill>
              </a:rPr>
              <a:t>documents or books or things so seized or produced </a:t>
            </a:r>
            <a:r>
              <a:rPr lang="en-IN" dirty="0">
                <a:solidFill>
                  <a:schemeClr val="tx1"/>
                </a:solidFill>
              </a:rPr>
              <a:t>by a taxable person and which have not been relied upon shall be returned within 30 days of issue of the notice.</a:t>
            </a:r>
          </a:p>
          <a:p>
            <a:r>
              <a:rPr lang="en-IN" dirty="0">
                <a:solidFill>
                  <a:schemeClr val="tx1"/>
                </a:solidFill>
              </a:rPr>
              <a:t>As per </a:t>
            </a:r>
            <a:r>
              <a:rPr lang="en-IN" u="sng" dirty="0">
                <a:solidFill>
                  <a:schemeClr val="tx1"/>
                </a:solidFill>
              </a:rPr>
              <a:t>Section 67(11),</a:t>
            </a:r>
            <a:r>
              <a:rPr lang="en-IN" dirty="0">
                <a:solidFill>
                  <a:schemeClr val="tx1"/>
                </a:solidFill>
              </a:rPr>
              <a:t> Where the proper officer has reasons to believe that any person has evaded or is attempting to evade the payment of any tax, he may, for reasons to be recorded in writing, seize the </a:t>
            </a:r>
            <a:r>
              <a:rPr lang="en-IN" b="1" u="sng" dirty="0">
                <a:solidFill>
                  <a:schemeClr val="tx1"/>
                </a:solidFill>
              </a:rPr>
              <a:t>accounts, </a:t>
            </a:r>
            <a:endParaRPr lang="en-IN" i="1" dirty="0">
              <a:solidFill>
                <a:schemeClr val="tx1"/>
              </a:solidFill>
            </a:endParaRPr>
          </a:p>
          <a:p>
            <a:endParaRPr lang="en-IN" sz="1600" dirty="0">
              <a:solidFill>
                <a:schemeClr val="tx1"/>
              </a:solidFill>
            </a:endParaRPr>
          </a:p>
        </p:txBody>
      </p:sp>
    </p:spTree>
    <p:extLst>
      <p:ext uri="{BB962C8B-B14F-4D97-AF65-F5344CB8AC3E}">
        <p14:creationId xmlns:p14="http://schemas.microsoft.com/office/powerpoint/2010/main" val="35477609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676400" y="191686"/>
            <a:ext cx="8828314" cy="5142315"/>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u="sng" dirty="0">
                <a:solidFill>
                  <a:schemeClr val="tx1"/>
                </a:solidFill>
              </a:rPr>
              <a:t>Registers or documents of such person produced before him</a:t>
            </a:r>
            <a:r>
              <a:rPr lang="en-IN" dirty="0">
                <a:solidFill>
                  <a:schemeClr val="tx1"/>
                </a:solidFill>
              </a:rPr>
              <a:t> and shall grant a receipt for the same, and shall </a:t>
            </a:r>
            <a:r>
              <a:rPr lang="en-IN" b="1" u="sng" dirty="0">
                <a:solidFill>
                  <a:schemeClr val="tx1"/>
                </a:solidFill>
              </a:rPr>
              <a:t>retain the same for so long as may be necessary in connection with any proceedings under this Act</a:t>
            </a:r>
            <a:r>
              <a:rPr lang="en-IN" dirty="0">
                <a:solidFill>
                  <a:schemeClr val="tx1"/>
                </a:solidFill>
              </a:rPr>
              <a:t> or the rules made thereunder for prosecution.</a:t>
            </a:r>
          </a:p>
          <a:p>
            <a:pPr algn="just"/>
            <a:endParaRPr lang="en-US" dirty="0">
              <a:solidFill>
                <a:schemeClr val="tx1"/>
              </a:solidFill>
            </a:endParaRPr>
          </a:p>
          <a:p>
            <a:pPr algn="just"/>
            <a:r>
              <a:rPr lang="en-IN" b="1" u="sng" dirty="0">
                <a:solidFill>
                  <a:schemeClr val="tx1"/>
                </a:solidFill>
              </a:rPr>
              <a:t>GOODS:</a:t>
            </a:r>
            <a:endParaRPr lang="en-IN" dirty="0">
              <a:solidFill>
                <a:schemeClr val="tx1"/>
              </a:solidFill>
            </a:endParaRPr>
          </a:p>
          <a:p>
            <a:pPr algn="just"/>
            <a:r>
              <a:rPr lang="en-IN" dirty="0">
                <a:solidFill>
                  <a:schemeClr val="tx1"/>
                </a:solidFill>
              </a:rPr>
              <a:t>Moreover, </a:t>
            </a:r>
            <a:r>
              <a:rPr lang="en-IN" u="sng" dirty="0">
                <a:solidFill>
                  <a:schemeClr val="tx1"/>
                </a:solidFill>
              </a:rPr>
              <a:t>as per section 67(7),</a:t>
            </a:r>
            <a:r>
              <a:rPr lang="en-IN" dirty="0">
                <a:solidFill>
                  <a:schemeClr val="tx1"/>
                </a:solidFill>
              </a:rPr>
              <a:t> the notice must be given within six months (6 months extension on sufficient cause) of the seizure of the </a:t>
            </a:r>
            <a:r>
              <a:rPr lang="en-IN" b="1" u="sng" dirty="0">
                <a:solidFill>
                  <a:schemeClr val="tx1"/>
                </a:solidFill>
              </a:rPr>
              <a:t>goods</a:t>
            </a:r>
            <a:r>
              <a:rPr lang="en-IN" dirty="0">
                <a:solidFill>
                  <a:schemeClr val="tx1"/>
                </a:solidFill>
              </a:rPr>
              <a:t>, the </a:t>
            </a:r>
            <a:r>
              <a:rPr lang="en-IN" b="1" u="sng" dirty="0">
                <a:solidFill>
                  <a:schemeClr val="tx1"/>
                </a:solidFill>
              </a:rPr>
              <a:t>goods shall be returned</a:t>
            </a:r>
            <a:r>
              <a:rPr lang="en-IN" dirty="0">
                <a:solidFill>
                  <a:schemeClr val="tx1"/>
                </a:solidFill>
              </a:rPr>
              <a:t> to the person from whose possession they were seized. </a:t>
            </a:r>
          </a:p>
          <a:p>
            <a:pPr algn="just"/>
            <a:endParaRPr lang="en-IN" dirty="0">
              <a:solidFill>
                <a:schemeClr val="tx1"/>
              </a:solidFill>
            </a:endParaRPr>
          </a:p>
          <a:p>
            <a:pPr algn="just"/>
            <a:r>
              <a:rPr lang="en-IN" dirty="0">
                <a:solidFill>
                  <a:schemeClr val="tx1"/>
                </a:solidFill>
              </a:rPr>
              <a:t>As per Apex Court in case of </a:t>
            </a:r>
            <a:r>
              <a:rPr lang="en-IN" b="1" dirty="0">
                <a:solidFill>
                  <a:srgbClr val="7030A0"/>
                </a:solidFill>
              </a:rPr>
              <a:t>I</a:t>
            </a:r>
            <a:r>
              <a:rPr lang="en-IN" b="1" u="sng" dirty="0">
                <a:solidFill>
                  <a:srgbClr val="7030A0"/>
                </a:solidFill>
              </a:rPr>
              <a:t>.J. </a:t>
            </a:r>
            <a:r>
              <a:rPr lang="en-IN" b="1" u="sng" dirty="0" err="1">
                <a:solidFill>
                  <a:srgbClr val="7030A0"/>
                </a:solidFill>
              </a:rPr>
              <a:t>Rao</a:t>
            </a:r>
            <a:r>
              <a:rPr lang="en-IN" b="1" u="sng" dirty="0">
                <a:solidFill>
                  <a:srgbClr val="7030A0"/>
                </a:solidFill>
              </a:rPr>
              <a:t>, Assistant Collector of Customs vs. </a:t>
            </a:r>
            <a:r>
              <a:rPr lang="en-IN" b="1" u="sng" dirty="0" err="1">
                <a:solidFill>
                  <a:srgbClr val="7030A0"/>
                </a:solidFill>
              </a:rPr>
              <a:t>Bibhuti</a:t>
            </a:r>
            <a:r>
              <a:rPr lang="en-IN" b="1" u="sng" dirty="0">
                <a:solidFill>
                  <a:srgbClr val="7030A0"/>
                </a:solidFill>
              </a:rPr>
              <a:t> </a:t>
            </a:r>
            <a:r>
              <a:rPr lang="en-IN" b="1" u="sng" dirty="0" err="1">
                <a:solidFill>
                  <a:srgbClr val="7030A0"/>
                </a:solidFill>
              </a:rPr>
              <a:t>Bhushan</a:t>
            </a:r>
            <a:r>
              <a:rPr lang="en-IN" b="1" u="sng" dirty="0">
                <a:solidFill>
                  <a:srgbClr val="7030A0"/>
                </a:solidFill>
              </a:rPr>
              <a:t> </a:t>
            </a:r>
            <a:r>
              <a:rPr lang="en-IN" b="1" u="sng" dirty="0" err="1">
                <a:solidFill>
                  <a:srgbClr val="7030A0"/>
                </a:solidFill>
              </a:rPr>
              <a:t>Bagh</a:t>
            </a:r>
            <a:r>
              <a:rPr lang="en-IN" b="1" u="sng" dirty="0">
                <a:solidFill>
                  <a:srgbClr val="7030A0"/>
                </a:solidFill>
              </a:rPr>
              <a:t> 1989 taxmann.com 619</a:t>
            </a:r>
            <a:r>
              <a:rPr lang="en-IN" dirty="0">
                <a:solidFill>
                  <a:srgbClr val="7030A0"/>
                </a:solidFill>
              </a:rPr>
              <a:t> </a:t>
            </a:r>
            <a:r>
              <a:rPr lang="en-IN" dirty="0">
                <a:solidFill>
                  <a:schemeClr val="tx1"/>
                </a:solidFill>
              </a:rPr>
              <a:t>it was held that If the notice is not issued within the reasonable time the person becomes entitled to return of the goods so seized. In case of </a:t>
            </a:r>
            <a:r>
              <a:rPr lang="en-IN" b="1" u="sng" dirty="0">
                <a:solidFill>
                  <a:srgbClr val="7030A0"/>
                </a:solidFill>
              </a:rPr>
              <a:t>Principal Commissioner of customs v.  Beauty Gem 2018 (359) ELT 299 (</a:t>
            </a:r>
            <a:r>
              <a:rPr lang="en-IN" b="1" u="sng" dirty="0" err="1">
                <a:solidFill>
                  <a:srgbClr val="7030A0"/>
                </a:solidFill>
              </a:rPr>
              <a:t>Bom</a:t>
            </a:r>
            <a:r>
              <a:rPr lang="en-IN" b="1" u="sng" dirty="0">
                <a:solidFill>
                  <a:srgbClr val="7030A0"/>
                </a:solidFill>
              </a:rPr>
              <a:t>)</a:t>
            </a:r>
            <a:r>
              <a:rPr lang="en-IN" dirty="0">
                <a:solidFill>
                  <a:schemeClr val="tx1"/>
                </a:solidFill>
              </a:rPr>
              <a:t> it has been held by Bombay High Court that when the time period of seizure has to be extended the same should be supported by </a:t>
            </a:r>
            <a:r>
              <a:rPr lang="en-IN" b="1" u="sng" dirty="0">
                <a:solidFill>
                  <a:schemeClr val="tx1"/>
                </a:solidFill>
              </a:rPr>
              <a:t>sufficient cause and valid reasons</a:t>
            </a:r>
            <a:r>
              <a:rPr lang="en-IN" dirty="0">
                <a:solidFill>
                  <a:schemeClr val="tx1"/>
                </a:solidFill>
              </a:rPr>
              <a:t>.</a:t>
            </a:r>
          </a:p>
        </p:txBody>
      </p:sp>
      <p:sp>
        <p:nvSpPr>
          <p:cNvPr id="5" name="Rounded Rectangle 4"/>
          <p:cNvSpPr/>
          <p:nvPr/>
        </p:nvSpPr>
        <p:spPr>
          <a:xfrm>
            <a:off x="1676400" y="5537958"/>
            <a:ext cx="8828314" cy="1015242"/>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b="1" dirty="0">
              <a:solidFill>
                <a:srgbClr val="7030A0"/>
              </a:solidFill>
            </a:endParaRPr>
          </a:p>
          <a:p>
            <a:pPr algn="just"/>
            <a:r>
              <a:rPr lang="en-IN" sz="2000" dirty="0">
                <a:solidFill>
                  <a:srgbClr val="7030A0"/>
                </a:solidFill>
              </a:rPr>
              <a:t> </a:t>
            </a:r>
            <a:r>
              <a:rPr lang="en-IN" sz="2000" u="sng" dirty="0">
                <a:solidFill>
                  <a:srgbClr val="7030A0"/>
                </a:solidFill>
                <a:hlinkClick r:id="rId2"/>
              </a:rPr>
              <a:t>2022 (4) TMI 1198 - CALCUTTA HIGH COURT</a:t>
            </a:r>
            <a:r>
              <a:rPr lang="en-IN" sz="2000" u="sng" dirty="0">
                <a:solidFill>
                  <a:srgbClr val="7030A0"/>
                </a:solidFill>
              </a:rPr>
              <a:t>  </a:t>
            </a:r>
            <a:r>
              <a:rPr lang="en-IN" sz="2000" b="1" dirty="0">
                <a:solidFill>
                  <a:srgbClr val="7030A0"/>
                </a:solidFill>
              </a:rPr>
              <a:t>IDEAL UNIQUE REALTORS PRIVATE LIMITED &amp; ANR. VERSUS THE UNION OF INDIA &amp; ORS.</a:t>
            </a:r>
            <a:endParaRPr lang="en-IN" sz="2000" dirty="0">
              <a:solidFill>
                <a:srgbClr val="7030A0"/>
              </a:solidFill>
            </a:endParaRPr>
          </a:p>
          <a:p>
            <a:endParaRPr lang="en-IN" sz="2000" dirty="0">
              <a:solidFill>
                <a:srgbClr val="7030A0"/>
              </a:solidFill>
            </a:endParaRPr>
          </a:p>
        </p:txBody>
      </p:sp>
    </p:spTree>
    <p:extLst>
      <p:ext uri="{BB962C8B-B14F-4D97-AF65-F5344CB8AC3E}">
        <p14:creationId xmlns:p14="http://schemas.microsoft.com/office/powerpoint/2010/main" val="27879499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676400" y="76201"/>
            <a:ext cx="8828314" cy="2209707"/>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N" b="1" dirty="0">
              <a:solidFill>
                <a:schemeClr val="tx1"/>
              </a:solidFill>
            </a:endParaRPr>
          </a:p>
          <a:p>
            <a:pPr algn="just"/>
            <a:r>
              <a:rPr lang="en-IN" b="1" dirty="0">
                <a:solidFill>
                  <a:schemeClr val="tx1"/>
                </a:solidFill>
              </a:rPr>
              <a:t>Service of SCN - jurisdiction for the audit department to issue a notice called spot memo - earlier proceedings by different wing were pending on the same issue - </a:t>
            </a:r>
            <a:r>
              <a:rPr lang="en-IN" dirty="0">
                <a:solidFill>
                  <a:schemeClr val="tx1"/>
                </a:solidFill>
              </a:rPr>
              <a:t>HELD THAT: - It is found that none of the proceedings initiated by the department has been shown to have been taken to the logical end. If, according to the respondent’s department, there is an irregularity in the </a:t>
            </a:r>
            <a:r>
              <a:rPr lang="en-IN" dirty="0" err="1">
                <a:solidFill>
                  <a:schemeClr val="tx1"/>
                </a:solidFill>
              </a:rPr>
              <a:t>availment</a:t>
            </a:r>
            <a:r>
              <a:rPr lang="en-IN" dirty="0">
                <a:solidFill>
                  <a:schemeClr val="tx1"/>
                </a:solidFill>
              </a:rPr>
              <a:t> of credit, then appropriate proceedings under the Act should be initiated and after due opportunity to the appellants, the matter should be taken to the logical end. (Appeal allowed)</a:t>
            </a:r>
          </a:p>
          <a:p>
            <a:endParaRPr lang="en-IN" dirty="0">
              <a:solidFill>
                <a:schemeClr val="tx1"/>
              </a:solidFill>
            </a:endParaRPr>
          </a:p>
        </p:txBody>
      </p:sp>
      <p:sp>
        <p:nvSpPr>
          <p:cNvPr id="5" name="Rounded Rectangle 4"/>
          <p:cNvSpPr/>
          <p:nvPr/>
        </p:nvSpPr>
        <p:spPr>
          <a:xfrm>
            <a:off x="1676401" y="2438400"/>
            <a:ext cx="8831943" cy="5334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9)</a:t>
            </a:r>
            <a:r>
              <a:rPr lang="en-IN" sz="2000" b="1" u="sng" dirty="0">
                <a:solidFill>
                  <a:schemeClr val="tx1"/>
                </a:solidFill>
              </a:rPr>
              <a:t>  PROVISIONAL RETURN of</a:t>
            </a:r>
            <a:r>
              <a:rPr lang="en-IN" sz="2000" dirty="0">
                <a:solidFill>
                  <a:schemeClr val="tx1"/>
                </a:solidFill>
              </a:rPr>
              <a:t> </a:t>
            </a:r>
            <a:r>
              <a:rPr lang="en-IN" sz="2000" b="1" u="sng" dirty="0">
                <a:solidFill>
                  <a:schemeClr val="tx1"/>
                </a:solidFill>
              </a:rPr>
              <a:t>GOODS</a:t>
            </a:r>
            <a:r>
              <a:rPr lang="en-IN" sz="2000" dirty="0">
                <a:solidFill>
                  <a:schemeClr val="tx1"/>
                </a:solidFill>
              </a:rPr>
              <a:t>: </a:t>
            </a:r>
            <a:r>
              <a:rPr lang="en-IN" sz="2000" u="sng" dirty="0">
                <a:solidFill>
                  <a:schemeClr val="tx1"/>
                </a:solidFill>
              </a:rPr>
              <a:t>Section 67(6)</a:t>
            </a:r>
            <a:endParaRPr lang="en-IN" sz="2000" dirty="0">
              <a:solidFill>
                <a:schemeClr val="tx1"/>
              </a:solidFill>
            </a:endParaRPr>
          </a:p>
        </p:txBody>
      </p:sp>
      <p:sp>
        <p:nvSpPr>
          <p:cNvPr id="6" name="Round Single Corner Rectangle 5"/>
          <p:cNvSpPr/>
          <p:nvPr/>
        </p:nvSpPr>
        <p:spPr>
          <a:xfrm>
            <a:off x="1676400" y="3146844"/>
            <a:ext cx="8828314" cy="3558756"/>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The </a:t>
            </a:r>
            <a:r>
              <a:rPr lang="en-IN" b="1" u="sng" dirty="0">
                <a:solidFill>
                  <a:schemeClr val="tx1"/>
                </a:solidFill>
              </a:rPr>
              <a:t>goods</a:t>
            </a:r>
            <a:r>
              <a:rPr lang="en-IN" dirty="0">
                <a:solidFill>
                  <a:schemeClr val="tx1"/>
                </a:solidFill>
              </a:rPr>
              <a:t> so seized under sub-section (2) shall be released, on a provisional basis, </a:t>
            </a:r>
          </a:p>
          <a:p>
            <a:pPr lvl="0" algn="just"/>
            <a:r>
              <a:rPr lang="en-IN" b="1" dirty="0">
                <a:solidFill>
                  <a:schemeClr val="tx1"/>
                </a:solidFill>
              </a:rPr>
              <a:t> (1) </a:t>
            </a:r>
            <a:r>
              <a:rPr lang="en-IN" dirty="0">
                <a:solidFill>
                  <a:schemeClr val="tx1"/>
                </a:solidFill>
              </a:rPr>
              <a:t>Upon execution of a bond and furnishing of a security </a:t>
            </a:r>
            <a:r>
              <a:rPr lang="en-IN" b="1" dirty="0">
                <a:solidFill>
                  <a:schemeClr val="tx1"/>
                </a:solidFill>
              </a:rPr>
              <a:t>or </a:t>
            </a:r>
            <a:endParaRPr lang="en-IN" dirty="0">
              <a:solidFill>
                <a:schemeClr val="tx1"/>
              </a:solidFill>
            </a:endParaRPr>
          </a:p>
          <a:p>
            <a:pPr lvl="0" algn="just"/>
            <a:r>
              <a:rPr lang="en-IN" dirty="0">
                <a:solidFill>
                  <a:schemeClr val="tx1"/>
                </a:solidFill>
              </a:rPr>
              <a:t> on payment of applicable tax, interest and penalty payable, as the case may be.</a:t>
            </a:r>
          </a:p>
          <a:p>
            <a:pPr algn="just"/>
            <a:endParaRPr lang="en-IN" dirty="0">
              <a:solidFill>
                <a:schemeClr val="tx1"/>
              </a:solidFill>
            </a:endParaRPr>
          </a:p>
          <a:p>
            <a:pPr algn="just"/>
            <a:r>
              <a:rPr lang="en-IN" b="1" u="sng" dirty="0">
                <a:solidFill>
                  <a:schemeClr val="tx1"/>
                </a:solidFill>
              </a:rPr>
              <a:t>As per Rule 140</a:t>
            </a:r>
            <a:r>
              <a:rPr lang="en-IN" b="1" dirty="0">
                <a:solidFill>
                  <a:schemeClr val="tx1"/>
                </a:solidFill>
              </a:rPr>
              <a:t>: </a:t>
            </a:r>
            <a:r>
              <a:rPr lang="en-IN" dirty="0">
                <a:solidFill>
                  <a:schemeClr val="tx1"/>
                </a:solidFill>
              </a:rPr>
              <a:t>Bond to be given for Value of Goods in </a:t>
            </a:r>
            <a:r>
              <a:rPr lang="en-IN" u="sng" dirty="0">
                <a:solidFill>
                  <a:schemeClr val="tx1"/>
                </a:solidFill>
              </a:rPr>
              <a:t>Form GST INS-04</a:t>
            </a:r>
            <a:r>
              <a:rPr lang="en-IN" dirty="0">
                <a:solidFill>
                  <a:schemeClr val="tx1"/>
                </a:solidFill>
              </a:rPr>
              <a:t> and security to be furnished in form of Bank guarantee equivalent to amount of applicable tax, interest and penalty payable.</a:t>
            </a:r>
          </a:p>
          <a:p>
            <a:pPr algn="just"/>
            <a:r>
              <a:rPr lang="en-IN" dirty="0">
                <a:solidFill>
                  <a:schemeClr val="tx1"/>
                </a:solidFill>
              </a:rPr>
              <a:t> </a:t>
            </a:r>
          </a:p>
          <a:p>
            <a:pPr algn="just"/>
            <a:r>
              <a:rPr lang="en-IN" b="1" dirty="0">
                <a:solidFill>
                  <a:schemeClr val="tx1"/>
                </a:solidFill>
              </a:rPr>
              <a:t>As per </a:t>
            </a:r>
            <a:r>
              <a:rPr lang="en-IN" b="1" u="sng" dirty="0">
                <a:solidFill>
                  <a:schemeClr val="tx1"/>
                </a:solidFill>
              </a:rPr>
              <a:t>Section 67(8)</a:t>
            </a:r>
            <a:r>
              <a:rPr lang="en-IN" b="1" dirty="0">
                <a:solidFill>
                  <a:schemeClr val="tx1"/>
                </a:solidFill>
              </a:rPr>
              <a:t> </a:t>
            </a:r>
            <a:r>
              <a:rPr lang="en-IN" dirty="0">
                <a:solidFill>
                  <a:schemeClr val="tx1"/>
                </a:solidFill>
              </a:rPr>
              <a:t>The Government may, having regard to the perishable or hazardous nature of any goods, depreciation in the value of the goods with the passage of time, constraints of storage space for the goods or any other relevant considerations, by notification, specify the goods or class of goods which shall, as soon as may be after its seizure under sub-section</a:t>
            </a:r>
            <a:endParaRPr lang="en-IN" b="1" dirty="0">
              <a:solidFill>
                <a:schemeClr val="tx1"/>
              </a:solidFill>
            </a:endParaRPr>
          </a:p>
        </p:txBody>
      </p:sp>
    </p:spTree>
    <p:extLst>
      <p:ext uri="{BB962C8B-B14F-4D97-AF65-F5344CB8AC3E}">
        <p14:creationId xmlns:p14="http://schemas.microsoft.com/office/powerpoint/2010/main" val="32454036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676400" y="53468"/>
            <a:ext cx="8828314" cy="937132"/>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a:solidFill>
                <a:schemeClr val="tx1"/>
              </a:solidFill>
            </a:endParaRPr>
          </a:p>
          <a:p>
            <a:pPr algn="just"/>
            <a:r>
              <a:rPr lang="en-IN" b="1" dirty="0">
                <a:solidFill>
                  <a:schemeClr val="tx1"/>
                </a:solidFill>
              </a:rPr>
              <a:t>(2)</a:t>
            </a:r>
            <a:r>
              <a:rPr lang="en-IN" dirty="0">
                <a:solidFill>
                  <a:schemeClr val="tx1"/>
                </a:solidFill>
              </a:rPr>
              <a:t>, be disposed of by the proper officer in such manner as may be prescribed.</a:t>
            </a:r>
          </a:p>
          <a:p>
            <a:pPr algn="just"/>
            <a:r>
              <a:rPr lang="en-IN" dirty="0">
                <a:solidFill>
                  <a:schemeClr val="tx1"/>
                </a:solidFill>
              </a:rPr>
              <a:t>For notified goods to be disposed of by Proper Officer after its seizure, see</a:t>
            </a:r>
            <a:r>
              <a:rPr lang="en-IN" i="1" dirty="0">
                <a:solidFill>
                  <a:schemeClr val="tx1"/>
                </a:solidFill>
              </a:rPr>
              <a:t> </a:t>
            </a:r>
            <a:r>
              <a:rPr lang="en-IN" u="sng" dirty="0">
                <a:solidFill>
                  <a:schemeClr val="tx1"/>
                </a:solidFill>
              </a:rPr>
              <a:t>Notification No. 27/2018-Central Tax, dated 13-6-2018</a:t>
            </a:r>
            <a:r>
              <a:rPr lang="en-IN" dirty="0">
                <a:solidFill>
                  <a:schemeClr val="tx1"/>
                </a:solidFill>
              </a:rPr>
              <a:t>.</a:t>
            </a:r>
          </a:p>
          <a:p>
            <a:endParaRPr lang="en-IN" b="1" dirty="0">
              <a:solidFill>
                <a:schemeClr val="tx1"/>
              </a:solidFill>
            </a:endParaRPr>
          </a:p>
        </p:txBody>
      </p:sp>
      <p:sp>
        <p:nvSpPr>
          <p:cNvPr id="5" name="Rounded Rectangle 4"/>
          <p:cNvSpPr/>
          <p:nvPr/>
        </p:nvSpPr>
        <p:spPr>
          <a:xfrm>
            <a:off x="1676401" y="1066800"/>
            <a:ext cx="8828314" cy="762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10) </a:t>
            </a:r>
            <a:r>
              <a:rPr lang="en-IN" sz="2000" b="1" u="sng" dirty="0">
                <a:solidFill>
                  <a:schemeClr val="tx1"/>
                </a:solidFill>
              </a:rPr>
              <a:t> POWER TO TAKE COPIES OF SEIZED DOCUMENT</a:t>
            </a:r>
            <a:r>
              <a:rPr lang="en-IN" sz="2000" dirty="0">
                <a:solidFill>
                  <a:schemeClr val="tx1"/>
                </a:solidFill>
              </a:rPr>
              <a:t>: </a:t>
            </a:r>
            <a:r>
              <a:rPr lang="en-IN" sz="2000" b="1" u="sng" dirty="0">
                <a:solidFill>
                  <a:schemeClr val="tx1"/>
                </a:solidFill>
              </a:rPr>
              <a:t>Section 67(5)</a:t>
            </a:r>
            <a:endParaRPr lang="en-IN" sz="2000" dirty="0">
              <a:solidFill>
                <a:schemeClr val="tx1"/>
              </a:solidFill>
            </a:endParaRPr>
          </a:p>
          <a:p>
            <a:pPr algn="ctr"/>
            <a:r>
              <a:rPr lang="en-IN" sz="2000" b="1" dirty="0">
                <a:solidFill>
                  <a:schemeClr val="tx1"/>
                </a:solidFill>
              </a:rPr>
              <a:t>As per </a:t>
            </a:r>
            <a:r>
              <a:rPr lang="en-IN" sz="2000" b="1" u="sng" dirty="0">
                <a:solidFill>
                  <a:schemeClr val="tx1"/>
                </a:solidFill>
              </a:rPr>
              <a:t>Section 67(5)</a:t>
            </a:r>
            <a:r>
              <a:rPr lang="en-IN" sz="2000" b="1" dirty="0">
                <a:solidFill>
                  <a:schemeClr val="tx1"/>
                </a:solidFill>
              </a:rPr>
              <a:t> </a:t>
            </a:r>
            <a:r>
              <a:rPr lang="en-US" sz="2400" dirty="0">
                <a:solidFill>
                  <a:schemeClr val="tx1"/>
                </a:solidFill>
              </a:rPr>
              <a:t> </a:t>
            </a:r>
            <a:endParaRPr lang="en-IN" sz="2400" dirty="0">
              <a:solidFill>
                <a:schemeClr val="tx1"/>
              </a:solidFill>
            </a:endParaRPr>
          </a:p>
        </p:txBody>
      </p:sp>
      <p:sp>
        <p:nvSpPr>
          <p:cNvPr id="6" name="Round Single Corner Rectangle 5"/>
          <p:cNvSpPr/>
          <p:nvPr/>
        </p:nvSpPr>
        <p:spPr>
          <a:xfrm>
            <a:off x="1676401" y="1919740"/>
            <a:ext cx="8828314" cy="1509261"/>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tx1"/>
              </a:solidFill>
            </a:endParaRPr>
          </a:p>
          <a:p>
            <a:pPr algn="just"/>
            <a:r>
              <a:rPr lang="en-IN" dirty="0">
                <a:solidFill>
                  <a:schemeClr val="tx1"/>
                </a:solidFill>
              </a:rPr>
              <a:t>The person from whose custody any documents are seized under sub-section (2) shall be entitled to make copies thereof or take extracts therefrom in the presence of an authorised officer at such place and time as such officer may indicate in this behalf except where making such copies or taking such extracts may, in the opinion of the proper officer, prejudicially affect the investigation</a:t>
            </a:r>
            <a:r>
              <a:rPr lang="en-IN" b="1" dirty="0">
                <a:solidFill>
                  <a:schemeClr val="tx1"/>
                </a:solidFill>
              </a:rPr>
              <a:t> </a:t>
            </a:r>
            <a:endParaRPr lang="en-IN" dirty="0">
              <a:solidFill>
                <a:schemeClr val="tx1"/>
              </a:solidFill>
            </a:endParaRPr>
          </a:p>
          <a:p>
            <a:pPr algn="just"/>
            <a:endParaRPr lang="en-IN" b="1" dirty="0">
              <a:solidFill>
                <a:schemeClr val="tx1"/>
              </a:solidFill>
            </a:endParaRPr>
          </a:p>
        </p:txBody>
      </p:sp>
      <p:sp>
        <p:nvSpPr>
          <p:cNvPr id="7" name="Rounded Rectangle 6"/>
          <p:cNvSpPr/>
          <p:nvPr/>
        </p:nvSpPr>
        <p:spPr>
          <a:xfrm>
            <a:off x="1676400" y="3574474"/>
            <a:ext cx="8828314" cy="692727"/>
          </a:xfrm>
          <a:prstGeom prst="roundRect">
            <a:avLst/>
          </a:prstGeom>
          <a:solidFill>
            <a:srgbClr val="AFE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b="1" dirty="0">
                <a:solidFill>
                  <a:srgbClr val="7030A0"/>
                </a:solidFill>
              </a:rPr>
              <a:t>[2019] 110 taxmann.com 445 (Bombay) High Ground Enterprises Ltd. </a:t>
            </a:r>
            <a:r>
              <a:rPr lang="en-IN" sz="2000" b="1" i="1" dirty="0">
                <a:solidFill>
                  <a:srgbClr val="7030A0"/>
                </a:solidFill>
              </a:rPr>
              <a:t>v.</a:t>
            </a:r>
            <a:r>
              <a:rPr lang="en-IN" sz="2000" b="1" dirty="0">
                <a:solidFill>
                  <a:srgbClr val="7030A0"/>
                </a:solidFill>
              </a:rPr>
              <a:t> Union of India</a:t>
            </a:r>
            <a:r>
              <a:rPr lang="en-IN" sz="2000" b="1" u="sng" dirty="0">
                <a:solidFill>
                  <a:srgbClr val="7030A0"/>
                </a:solidFill>
              </a:rPr>
              <a:t>*</a:t>
            </a:r>
            <a:endParaRPr lang="en-IN" sz="2000" dirty="0">
              <a:solidFill>
                <a:srgbClr val="7030A0"/>
              </a:solidFill>
            </a:endParaRPr>
          </a:p>
        </p:txBody>
      </p:sp>
      <p:sp>
        <p:nvSpPr>
          <p:cNvPr id="8" name="Round Single Corner Rectangle 7"/>
          <p:cNvSpPr/>
          <p:nvPr/>
        </p:nvSpPr>
        <p:spPr>
          <a:xfrm>
            <a:off x="1676401" y="4364312"/>
            <a:ext cx="8828314" cy="2417488"/>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a:p>
            <a:pPr algn="just"/>
            <a:r>
              <a:rPr lang="en-IN" dirty="0">
                <a:solidFill>
                  <a:schemeClr val="tx1"/>
                </a:solidFill>
              </a:rPr>
              <a:t>Section 67 of the Central Goods and Services Tax Act, 2017/Section 67 of the Maharashtra Goods and Services Tax Act, 2017 - Search, seizure, etc. - Power of inspection, search and seizure - Assessee-company was listed on Bombay Stock Exchange and National Stock Exchange of India - GST Authorities conducted search upon assessee and seized records and documents as enumerated in </a:t>
            </a:r>
            <a:r>
              <a:rPr lang="en-IN" dirty="0" err="1">
                <a:solidFill>
                  <a:schemeClr val="tx1"/>
                </a:solidFill>
              </a:rPr>
              <a:t>Panchnama</a:t>
            </a:r>
            <a:r>
              <a:rPr lang="en-IN" dirty="0">
                <a:solidFill>
                  <a:schemeClr val="tx1"/>
                </a:solidFill>
              </a:rPr>
              <a:t> dated 9/10-1-2019 - Assessee filed writ petition seeking directions to GST authorities to hand over copies of documents seized - Whether GST Authorities were to be directed to furnish to assessee copies of documents seized within two weeks - Held, yes [</a:t>
            </a:r>
            <a:r>
              <a:rPr lang="en-IN" dirty="0" err="1">
                <a:solidFill>
                  <a:schemeClr val="tx1"/>
                </a:solidFill>
              </a:rPr>
              <a:t>Paras</a:t>
            </a:r>
            <a:r>
              <a:rPr lang="en-IN" dirty="0">
                <a:solidFill>
                  <a:schemeClr val="tx1"/>
                </a:solidFill>
              </a:rPr>
              <a:t> 18 and 19][In favour of assessee]</a:t>
            </a:r>
          </a:p>
          <a:p>
            <a:endParaRPr lang="en-IN" b="1" dirty="0">
              <a:solidFill>
                <a:schemeClr val="tx1"/>
              </a:solidFill>
            </a:endParaRPr>
          </a:p>
        </p:txBody>
      </p:sp>
    </p:spTree>
    <p:extLst>
      <p:ext uri="{BB962C8B-B14F-4D97-AF65-F5344CB8AC3E}">
        <p14:creationId xmlns:p14="http://schemas.microsoft.com/office/powerpoint/2010/main" val="41759871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54630" y="76200"/>
            <a:ext cx="8828314" cy="57250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11) </a:t>
            </a:r>
            <a:r>
              <a:rPr lang="en-IN" sz="2000" b="1" u="sng" dirty="0">
                <a:solidFill>
                  <a:schemeClr val="tx1"/>
                </a:solidFill>
              </a:rPr>
              <a:t>APPLICABILTY OF Criminal Procedure Code</a:t>
            </a:r>
            <a:endParaRPr lang="en-IN" sz="2000" dirty="0">
              <a:solidFill>
                <a:schemeClr val="tx1"/>
              </a:solidFill>
            </a:endParaRPr>
          </a:p>
        </p:txBody>
      </p:sp>
      <p:sp>
        <p:nvSpPr>
          <p:cNvPr id="5" name="Round Single Corner Rectangle 4"/>
          <p:cNvSpPr/>
          <p:nvPr/>
        </p:nvSpPr>
        <p:spPr>
          <a:xfrm>
            <a:off x="1676401" y="762000"/>
            <a:ext cx="8828314" cy="1501070"/>
          </a:xfrm>
          <a:prstGeom prst="round1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As per </a:t>
            </a:r>
            <a:r>
              <a:rPr lang="en-IN" b="1" u="sng" dirty="0">
                <a:solidFill>
                  <a:schemeClr val="tx1"/>
                </a:solidFill>
              </a:rPr>
              <a:t>Section 67(10)</a:t>
            </a:r>
            <a:r>
              <a:rPr lang="en-IN" dirty="0">
                <a:solidFill>
                  <a:schemeClr val="tx1"/>
                </a:solidFill>
              </a:rPr>
              <a:t>, the provisions of the Code of Criminal Procedure, 1973 (2 of 1974), relating to search and seizure, shall, </a:t>
            </a:r>
            <a:r>
              <a:rPr lang="en-IN" b="1" u="sng" dirty="0">
                <a:solidFill>
                  <a:schemeClr val="tx1"/>
                </a:solidFill>
              </a:rPr>
              <a:t>so far as may be</a:t>
            </a:r>
            <a:r>
              <a:rPr lang="en-IN" dirty="0">
                <a:solidFill>
                  <a:schemeClr val="tx1"/>
                </a:solidFill>
              </a:rPr>
              <a:t>, apply to search and seizure under this section subject to the modification that Section 165(5) of the said Code shall have effect as if for the word "Magistrate", wherever it occurs, the word "Commissioner" were substituted.</a:t>
            </a:r>
          </a:p>
        </p:txBody>
      </p:sp>
      <p:sp>
        <p:nvSpPr>
          <p:cNvPr id="6" name="Oval 5"/>
          <p:cNvSpPr/>
          <p:nvPr/>
        </p:nvSpPr>
        <p:spPr>
          <a:xfrm>
            <a:off x="1654631" y="2431144"/>
            <a:ext cx="8850085" cy="2369457"/>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IN" b="1" u="sng" dirty="0">
              <a:solidFill>
                <a:schemeClr val="tx1"/>
              </a:solidFill>
            </a:endParaRPr>
          </a:p>
          <a:p>
            <a:pPr marL="285750" indent="-285750" algn="just">
              <a:buFont typeface="Arial" pitchFamily="34" charset="0"/>
              <a:buChar char="•"/>
            </a:pPr>
            <a:r>
              <a:rPr lang="en-IN" b="1" u="sng" dirty="0">
                <a:solidFill>
                  <a:schemeClr val="tx1"/>
                </a:solidFill>
              </a:rPr>
              <a:t>so far as may be</a:t>
            </a:r>
            <a:r>
              <a:rPr lang="en-IN" dirty="0">
                <a:solidFill>
                  <a:schemeClr val="tx1"/>
                </a:solidFill>
              </a:rPr>
              <a:t> – Defines the scope of the applicability of provisions of CRPC i.e., to the extent feasible and relevant.</a:t>
            </a:r>
          </a:p>
          <a:p>
            <a:pPr lvl="0" algn="just"/>
            <a:endParaRPr lang="en-IN" dirty="0">
              <a:solidFill>
                <a:schemeClr val="tx1"/>
              </a:solidFill>
            </a:endParaRPr>
          </a:p>
          <a:p>
            <a:pPr algn="just"/>
            <a:r>
              <a:rPr lang="en-IN" b="1" u="sng" dirty="0">
                <a:solidFill>
                  <a:schemeClr val="tx1"/>
                </a:solidFill>
              </a:rPr>
              <a:t>Few Exemplary Provisions of </a:t>
            </a:r>
            <a:r>
              <a:rPr lang="en-IN" b="1" u="sng" dirty="0" err="1">
                <a:solidFill>
                  <a:schemeClr val="tx1"/>
                </a:solidFill>
              </a:rPr>
              <a:t>CrPC</a:t>
            </a:r>
            <a:r>
              <a:rPr lang="en-IN" b="1" u="sng" dirty="0">
                <a:solidFill>
                  <a:schemeClr val="tx1"/>
                </a:solidFill>
              </a:rPr>
              <a:t> are as follows:</a:t>
            </a:r>
            <a:endParaRPr lang="en-IN" b="1" u="sng" dirty="0">
              <a:solidFill>
                <a:schemeClr val="tx2">
                  <a:lumMod val="60000"/>
                  <a:lumOff val="40000"/>
                </a:schemeClr>
              </a:solidFill>
            </a:endParaRPr>
          </a:p>
          <a:p>
            <a:pPr marL="285750" indent="-285750" algn="just">
              <a:buFont typeface="Arial" pitchFamily="34" charset="0"/>
              <a:buChar char="•"/>
            </a:pPr>
            <a:r>
              <a:rPr lang="en-IN" b="1" u="sng" dirty="0">
                <a:solidFill>
                  <a:schemeClr val="tx2">
                    <a:lumMod val="60000"/>
                    <a:lumOff val="40000"/>
                  </a:schemeClr>
                </a:solidFill>
              </a:rPr>
              <a:t>Section 100 in The Code of Criminal Procedure, 1973</a:t>
            </a:r>
          </a:p>
          <a:p>
            <a:pPr algn="just"/>
            <a:r>
              <a:rPr lang="en-IN" b="1" u="sng" dirty="0">
                <a:solidFill>
                  <a:schemeClr val="tx1"/>
                </a:solidFill>
              </a:rPr>
              <a:t>Persons in charge of closed place to allow search</a:t>
            </a:r>
            <a:r>
              <a:rPr lang="en-IN" dirty="0">
                <a:solidFill>
                  <a:schemeClr val="tx1"/>
                </a:solidFill>
              </a:rPr>
              <a:t>.</a:t>
            </a:r>
          </a:p>
          <a:p>
            <a:pPr lvl="0" algn="just"/>
            <a:endParaRPr lang="en-IN" dirty="0">
              <a:solidFill>
                <a:schemeClr val="tx1"/>
              </a:solidFill>
            </a:endParaRPr>
          </a:p>
        </p:txBody>
      </p:sp>
      <p:sp>
        <p:nvSpPr>
          <p:cNvPr id="7" name="Snip Same Side Corner Rectangle 6"/>
          <p:cNvSpPr/>
          <p:nvPr/>
        </p:nvSpPr>
        <p:spPr>
          <a:xfrm>
            <a:off x="1654631" y="4937760"/>
            <a:ext cx="8850085" cy="1844040"/>
          </a:xfrm>
          <a:prstGeom prst="snip2Same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arenR"/>
            </a:pPr>
            <a:r>
              <a:rPr lang="en-IN" dirty="0">
                <a:solidFill>
                  <a:schemeClr val="tx1"/>
                </a:solidFill>
              </a:rPr>
              <a:t>Whenever any place liable to search or inspection is closed, any person residing in, or being in charge of, such place, shall, on demand of the officer or other person executing the warrant, and on production of the warrant, allow him free ingress thereto, and afford all reasonable facilities for a search therein. If ingress into such place cannot be so obtained, the officer or other person executing the warrant may proceed in the manner provided by sub- section (2) of section 47.</a:t>
            </a:r>
          </a:p>
        </p:txBody>
      </p:sp>
    </p:spTree>
    <p:extLst>
      <p:ext uri="{BB962C8B-B14F-4D97-AF65-F5344CB8AC3E}">
        <p14:creationId xmlns:p14="http://schemas.microsoft.com/office/powerpoint/2010/main" val="41487209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1654631" y="152400"/>
            <a:ext cx="8850085" cy="6366127"/>
          </a:xfrm>
          <a:prstGeom prst="snip2Same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arenR" startAt="2"/>
            </a:pPr>
            <a:r>
              <a:rPr lang="en-IN" dirty="0">
                <a:solidFill>
                  <a:schemeClr val="tx1"/>
                </a:solidFill>
              </a:rPr>
              <a:t>if Person to be searched is a woman, the search shall be made by another woman with strict regard to decency.</a:t>
            </a:r>
          </a:p>
          <a:p>
            <a:pPr marL="342900" indent="-342900" algn="just">
              <a:buAutoNum type="arabicParenR" startAt="2"/>
            </a:pPr>
            <a:r>
              <a:rPr lang="en-IN" dirty="0">
                <a:solidFill>
                  <a:schemeClr val="tx1"/>
                </a:solidFill>
              </a:rPr>
              <a:t>Before making a search under this Chapter, the officer or other person about to make it shall call upon two or more independent and respectable inhabitants of the locality in which the place to be searched is situate or of any other locality if no such </a:t>
            </a:r>
            <a:r>
              <a:rPr lang="en-IN" b="1" u="sng" dirty="0">
                <a:solidFill>
                  <a:schemeClr val="tx1"/>
                </a:solidFill>
              </a:rPr>
              <a:t>inhabitant of the said locality</a:t>
            </a:r>
            <a:r>
              <a:rPr lang="en-IN" dirty="0">
                <a:solidFill>
                  <a:schemeClr val="tx1"/>
                </a:solidFill>
              </a:rPr>
              <a:t> is available or is willing to be a witness to the search, to attend and</a:t>
            </a:r>
          </a:p>
          <a:p>
            <a:pPr marL="342900" indent="-342900" algn="just">
              <a:buFontTx/>
              <a:buAutoNum type="arabicParenR" startAt="2"/>
            </a:pPr>
            <a:r>
              <a:rPr lang="en-IN" dirty="0">
                <a:solidFill>
                  <a:schemeClr val="tx1"/>
                </a:solidFill>
              </a:rPr>
              <a:t>The search shall be made in their presence, and a list of all things seized in the course of such search and of the places in which they are respectively found shall be prepared by such officer or other person and signed by such witnesses; </a:t>
            </a:r>
          </a:p>
          <a:p>
            <a:pPr marL="342900" indent="-342900" algn="just">
              <a:buFontTx/>
              <a:buAutoNum type="arabicParenR" startAt="2"/>
            </a:pPr>
            <a:r>
              <a:rPr lang="en-IN" dirty="0">
                <a:solidFill>
                  <a:schemeClr val="tx1"/>
                </a:solidFill>
              </a:rPr>
              <a:t>It refers to independent witnesses of inhabitant of the said locality —But practically the witnesses of Taxi Drivers </a:t>
            </a:r>
            <a:r>
              <a:rPr lang="en-IN" dirty="0" err="1">
                <a:solidFill>
                  <a:schemeClr val="tx1"/>
                </a:solidFill>
              </a:rPr>
              <a:t>etc</a:t>
            </a:r>
            <a:r>
              <a:rPr lang="en-IN" dirty="0">
                <a:solidFill>
                  <a:schemeClr val="tx1"/>
                </a:solidFill>
              </a:rPr>
              <a:t> have been found on record. The witnesses should be independent as held by -</a:t>
            </a:r>
            <a:r>
              <a:rPr lang="en-IN" b="1" dirty="0">
                <a:solidFill>
                  <a:schemeClr val="tx1"/>
                </a:solidFill>
              </a:rPr>
              <a:t>Criminal Procedure Court-SC-Air 1988 SC 696 APPA BHAI </a:t>
            </a:r>
            <a:r>
              <a:rPr lang="en-IN" b="1" dirty="0" err="1">
                <a:solidFill>
                  <a:schemeClr val="tx1"/>
                </a:solidFill>
              </a:rPr>
              <a:t>vs</a:t>
            </a:r>
            <a:r>
              <a:rPr lang="en-IN" b="1" dirty="0">
                <a:solidFill>
                  <a:schemeClr val="tx1"/>
                </a:solidFill>
              </a:rPr>
              <a:t> State of </a:t>
            </a:r>
            <a:r>
              <a:rPr lang="en-IN" b="1" dirty="0" err="1">
                <a:solidFill>
                  <a:schemeClr val="tx1"/>
                </a:solidFill>
              </a:rPr>
              <a:t>Gujrat</a:t>
            </a:r>
            <a:endParaRPr lang="en-IN" dirty="0">
              <a:solidFill>
                <a:schemeClr val="tx1"/>
              </a:solidFill>
            </a:endParaRPr>
          </a:p>
          <a:p>
            <a:pPr marL="342900" indent="-342900" algn="just">
              <a:buAutoNum type="arabicParenR" startAt="2"/>
            </a:pPr>
            <a:r>
              <a:rPr lang="en-IN" b="1" dirty="0">
                <a:solidFill>
                  <a:schemeClr val="tx1"/>
                </a:solidFill>
              </a:rPr>
              <a:t>In Sahib Singh V State of Punjab AIR  1977 SC 2417</a:t>
            </a:r>
            <a:r>
              <a:rPr lang="en-IN" dirty="0">
                <a:solidFill>
                  <a:schemeClr val="tx1"/>
                </a:solidFill>
              </a:rPr>
              <a:t>, it has been held that if witness not independent--- Search does not get DE shaped but evidence value reduces.</a:t>
            </a:r>
          </a:p>
          <a:p>
            <a:pPr marL="342900" indent="-342900" algn="just">
              <a:buAutoNum type="arabicParenR" startAt="2"/>
            </a:pPr>
            <a:r>
              <a:rPr lang="en-IN" dirty="0">
                <a:solidFill>
                  <a:schemeClr val="tx1"/>
                </a:solidFill>
              </a:rPr>
              <a:t>In case of </a:t>
            </a:r>
            <a:r>
              <a:rPr lang="en-IN" b="1" u="sng" dirty="0" err="1">
                <a:solidFill>
                  <a:schemeClr val="tx1"/>
                </a:solidFill>
              </a:rPr>
              <a:t>Madhu</a:t>
            </a:r>
            <a:r>
              <a:rPr lang="en-IN" b="1" u="sng" dirty="0">
                <a:solidFill>
                  <a:schemeClr val="tx1"/>
                </a:solidFill>
              </a:rPr>
              <a:t> </a:t>
            </a:r>
            <a:r>
              <a:rPr lang="en-IN" b="1" u="sng" dirty="0" err="1">
                <a:solidFill>
                  <a:schemeClr val="tx1"/>
                </a:solidFill>
              </a:rPr>
              <a:t>vs</a:t>
            </a:r>
            <a:r>
              <a:rPr lang="en-IN" b="1" u="sng" dirty="0">
                <a:solidFill>
                  <a:schemeClr val="tx1"/>
                </a:solidFill>
              </a:rPr>
              <a:t> State of Karnataka- 2014 12 SCC 419</a:t>
            </a:r>
            <a:r>
              <a:rPr lang="en-IN" dirty="0">
                <a:solidFill>
                  <a:schemeClr val="tx1"/>
                </a:solidFill>
              </a:rPr>
              <a:t>- it has been held that if there is only Police witness- on face of it may not accepted-accepted when no contrary evidence exists. It reduces the Credibility of witness.</a:t>
            </a:r>
          </a:p>
          <a:p>
            <a:pPr lvl="0" algn="just"/>
            <a:endParaRPr lang="en-IN" dirty="0">
              <a:solidFill>
                <a:schemeClr val="tx1"/>
              </a:solidFill>
            </a:endParaRPr>
          </a:p>
        </p:txBody>
      </p:sp>
    </p:spTree>
    <p:extLst>
      <p:ext uri="{BB962C8B-B14F-4D97-AF65-F5344CB8AC3E}">
        <p14:creationId xmlns:p14="http://schemas.microsoft.com/office/powerpoint/2010/main" val="8043467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1654631" y="152400"/>
            <a:ext cx="8850085" cy="3352801"/>
          </a:xfrm>
          <a:prstGeom prst="snip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arenR" startAt="8"/>
            </a:pPr>
            <a:r>
              <a:rPr lang="en-IN" b="1" u="sng" dirty="0">
                <a:solidFill>
                  <a:schemeClr val="tx1"/>
                </a:solidFill>
              </a:rPr>
              <a:t>In [2020] 117 taxmann.com 730 (Madhya Pradesh) </a:t>
            </a:r>
            <a:r>
              <a:rPr lang="en-IN" b="1" u="sng" dirty="0" err="1">
                <a:solidFill>
                  <a:schemeClr val="tx1"/>
                </a:solidFill>
              </a:rPr>
              <a:t>Subhash</a:t>
            </a:r>
            <a:r>
              <a:rPr lang="en-IN" b="1" u="sng" dirty="0">
                <a:solidFill>
                  <a:schemeClr val="tx1"/>
                </a:solidFill>
              </a:rPr>
              <a:t> Joshi </a:t>
            </a:r>
            <a:r>
              <a:rPr lang="en-IN" b="1" i="1" u="sng" dirty="0">
                <a:solidFill>
                  <a:schemeClr val="tx1"/>
                </a:solidFill>
              </a:rPr>
              <a:t>di</a:t>
            </a:r>
            <a:r>
              <a:rPr lang="en-IN" b="1" u="sng" dirty="0">
                <a:solidFill>
                  <a:schemeClr val="tx1"/>
                </a:solidFill>
              </a:rPr>
              <a:t>rector General of GST Intelligence (DGGI)</a:t>
            </a:r>
          </a:p>
          <a:p>
            <a:pPr algn="just"/>
            <a:r>
              <a:rPr lang="en-IN" dirty="0">
                <a:solidFill>
                  <a:schemeClr val="tx1"/>
                </a:solidFill>
              </a:rPr>
              <a:t>Section 67 of the Central Goods and Services Tax Act, 2017/ Section 67 of the Madhya Pradesh Goods and Services Tax Act, 2017 - Search, seizure, etc. - Power of inspection, search and seizure - Whether in view of provisions of sub-section (10) of section 67, presence of two or more independent and respectable inhabitants of locality is necessary as witness to search - Held, yes - Whether, however, there is no provision indicating that said search proceedings have to be carried out in presence of an Advocate and, thus, </a:t>
            </a:r>
            <a:r>
              <a:rPr lang="en-IN" dirty="0" err="1">
                <a:solidFill>
                  <a:schemeClr val="tx1"/>
                </a:solidFill>
              </a:rPr>
              <a:t>assessee's</a:t>
            </a:r>
            <a:r>
              <a:rPr lang="en-IN" dirty="0">
                <a:solidFill>
                  <a:schemeClr val="tx1"/>
                </a:solidFill>
              </a:rPr>
              <a:t> request for same could not be allowed - Held, yes [Para 12]</a:t>
            </a:r>
          </a:p>
        </p:txBody>
      </p:sp>
      <p:sp>
        <p:nvSpPr>
          <p:cNvPr id="5" name="Oval 4"/>
          <p:cNvSpPr/>
          <p:nvPr/>
        </p:nvSpPr>
        <p:spPr>
          <a:xfrm>
            <a:off x="1654631" y="3657601"/>
            <a:ext cx="8850085" cy="3063603"/>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n-IN" b="1" u="sng" dirty="0">
                <a:solidFill>
                  <a:schemeClr val="tx1"/>
                </a:solidFill>
              </a:rPr>
              <a:t>Section 93 in The Code of Criminal Procedure, 1973</a:t>
            </a:r>
            <a:endParaRPr lang="en-IN" dirty="0">
              <a:solidFill>
                <a:schemeClr val="tx1"/>
              </a:solidFill>
            </a:endParaRPr>
          </a:p>
          <a:p>
            <a:pPr marL="285750" indent="-285750" algn="just">
              <a:buFont typeface="Arial" pitchFamily="34" charset="0"/>
              <a:buChar char="•"/>
            </a:pPr>
            <a:r>
              <a:rPr lang="en-IN" b="1" u="sng" dirty="0">
                <a:solidFill>
                  <a:schemeClr val="tx1"/>
                </a:solidFill>
              </a:rPr>
              <a:t>93. When search warrant may be issued.</a:t>
            </a:r>
          </a:p>
          <a:p>
            <a:pPr algn="just"/>
            <a:r>
              <a:rPr lang="en-IN" dirty="0">
                <a:solidFill>
                  <a:schemeClr val="tx1"/>
                </a:solidFill>
              </a:rPr>
              <a:t>Where any Court has reason to believe that a person to whom a summons or order under section 91 or a requisition under sub- section (1) of section 92 has been, or might be, addressed, will not or would not produce the document or thing as required by such summons or requisition, or……</a:t>
            </a:r>
          </a:p>
        </p:txBody>
      </p:sp>
    </p:spTree>
    <p:extLst>
      <p:ext uri="{BB962C8B-B14F-4D97-AF65-F5344CB8AC3E}">
        <p14:creationId xmlns:p14="http://schemas.microsoft.com/office/powerpoint/2010/main" val="13983326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2600" y="76201"/>
            <a:ext cx="8686800" cy="75438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3</a:t>
            </a:r>
            <a:r>
              <a:rPr lang="en-IN" sz="2000" b="1" u="sng" dirty="0">
                <a:solidFill>
                  <a:schemeClr val="tx1"/>
                </a:solidFill>
              </a:rPr>
              <a:t>	SHEER EXPLORATION OF “REASONS TO BELIEVE” as required in Inspection, Search &amp; Seizure (Section 67(1) &amp; Section 67(2))</a:t>
            </a:r>
            <a:endParaRPr lang="en-IN" sz="2000" dirty="0">
              <a:solidFill>
                <a:schemeClr val="tx1"/>
              </a:solidFill>
            </a:endParaRPr>
          </a:p>
        </p:txBody>
      </p:sp>
      <p:sp>
        <p:nvSpPr>
          <p:cNvPr id="5" name="Snip Single Corner Rectangle 4"/>
          <p:cNvSpPr/>
          <p:nvPr/>
        </p:nvSpPr>
        <p:spPr>
          <a:xfrm>
            <a:off x="1752600" y="990600"/>
            <a:ext cx="8686800" cy="5715000"/>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IN" dirty="0">
                <a:solidFill>
                  <a:schemeClr val="tx1"/>
                </a:solidFill>
              </a:rPr>
              <a:t>“Reason to believe” is a precondition before the officer authorising the inspection or search of a premises. Reason to believe is </a:t>
            </a:r>
            <a:r>
              <a:rPr lang="en-IN" b="1" u="sng" dirty="0">
                <a:solidFill>
                  <a:schemeClr val="tx1"/>
                </a:solidFill>
              </a:rPr>
              <a:t>not</a:t>
            </a:r>
            <a:r>
              <a:rPr lang="en-IN" dirty="0">
                <a:solidFill>
                  <a:schemeClr val="tx1"/>
                </a:solidFill>
              </a:rPr>
              <a:t> synonymous with subjective satisfaction of the officers who conduct the search.</a:t>
            </a:r>
          </a:p>
          <a:p>
            <a:pPr marL="285750" indent="-285750" algn="just">
              <a:buFont typeface="Wingdings" pitchFamily="2" charset="2"/>
              <a:buChar char="Ø"/>
            </a:pPr>
            <a:r>
              <a:rPr lang="en-IN" dirty="0">
                <a:solidFill>
                  <a:schemeClr val="tx1"/>
                </a:solidFill>
              </a:rPr>
              <a:t>The concept of reason to believe has been embedded in various statutes based upon Constitutional Provisions as Search is against the Personal Liberty of a person, who is searched, hence, there must be some reason to believe or evidence supporting such action.  Indian Penal Code, Central Excise as well as Income Tax Act, 1961 also refers to Reasons to believe. As per </a:t>
            </a:r>
            <a:r>
              <a:rPr lang="en-IN" b="1" u="sng" dirty="0">
                <a:solidFill>
                  <a:schemeClr val="tx1"/>
                </a:solidFill>
              </a:rPr>
              <a:t>Section 26 of IPC</a:t>
            </a:r>
            <a:r>
              <a:rPr lang="en-IN" dirty="0">
                <a:solidFill>
                  <a:schemeClr val="tx1"/>
                </a:solidFill>
              </a:rPr>
              <a:t> defines “reason to believe” as a person is said to have reason to believe a thing if he has </a:t>
            </a:r>
            <a:r>
              <a:rPr lang="en-IN" b="1" u="sng" dirty="0">
                <a:solidFill>
                  <a:schemeClr val="tx1"/>
                </a:solidFill>
              </a:rPr>
              <a:t>sufficient cause to believe</a:t>
            </a:r>
            <a:r>
              <a:rPr lang="en-IN" dirty="0">
                <a:solidFill>
                  <a:schemeClr val="tx1"/>
                </a:solidFill>
              </a:rPr>
              <a:t> that thing but not otherwise</a:t>
            </a:r>
          </a:p>
          <a:p>
            <a:pPr marL="285750" indent="-285750" algn="just">
              <a:buFont typeface="Wingdings" pitchFamily="2" charset="2"/>
              <a:buChar char="Ø"/>
            </a:pPr>
            <a:r>
              <a:rPr lang="en-IN" dirty="0">
                <a:solidFill>
                  <a:schemeClr val="tx1"/>
                </a:solidFill>
              </a:rPr>
              <a:t>Reason to believe means that the officer must have </a:t>
            </a:r>
            <a:r>
              <a:rPr lang="en-IN" b="1" u="sng" dirty="0">
                <a:solidFill>
                  <a:schemeClr val="tx1"/>
                </a:solidFill>
              </a:rPr>
              <a:t>some material on record</a:t>
            </a:r>
            <a:r>
              <a:rPr lang="en-IN" dirty="0">
                <a:solidFill>
                  <a:schemeClr val="tx1"/>
                </a:solidFill>
              </a:rPr>
              <a:t> to form such belief and the </a:t>
            </a:r>
            <a:r>
              <a:rPr lang="en-IN" b="1" u="sng" dirty="0">
                <a:solidFill>
                  <a:schemeClr val="tx1"/>
                </a:solidFill>
              </a:rPr>
              <a:t>record should reveal those reasons</a:t>
            </a:r>
            <a:r>
              <a:rPr lang="en-IN" dirty="0">
                <a:solidFill>
                  <a:schemeClr val="tx1"/>
                </a:solidFill>
              </a:rPr>
              <a:t>. It cannot be based upon mere Surmises and conjectures. </a:t>
            </a:r>
          </a:p>
          <a:p>
            <a:pPr marL="285750" indent="-285750" algn="just">
              <a:buFont typeface="Wingdings" pitchFamily="2" charset="2"/>
              <a:buChar char="Ø"/>
            </a:pPr>
            <a:r>
              <a:rPr lang="en-IN" dirty="0">
                <a:solidFill>
                  <a:schemeClr val="tx1"/>
                </a:solidFill>
              </a:rPr>
              <a:t>The legislature has used the word reason to believe and </a:t>
            </a:r>
            <a:r>
              <a:rPr lang="en-IN" b="1" u="sng" dirty="0">
                <a:solidFill>
                  <a:schemeClr val="tx1"/>
                </a:solidFill>
              </a:rPr>
              <a:t>not reason to suspect</a:t>
            </a:r>
            <a:r>
              <a:rPr lang="en-IN" dirty="0">
                <a:solidFill>
                  <a:schemeClr val="tx1"/>
                </a:solidFill>
              </a:rPr>
              <a:t>. The believed to be formed by the authorising officer will have subjectivity but it should be based upon cogent objective material. Before forming belief, the information position of the authorising officer has to be verified. Mere receiving of information is not sufficient to form belief.</a:t>
            </a:r>
          </a:p>
          <a:p>
            <a:pPr marL="285750" indent="-285750">
              <a:buFont typeface="Wingdings" pitchFamily="2" charset="2"/>
              <a:buChar char="Ø"/>
            </a:pPr>
            <a:endParaRPr lang="en-IN" dirty="0">
              <a:solidFill>
                <a:schemeClr val="tx1"/>
              </a:solidFill>
            </a:endParaRPr>
          </a:p>
        </p:txBody>
      </p:sp>
    </p:spTree>
    <p:extLst>
      <p:ext uri="{BB962C8B-B14F-4D97-AF65-F5344CB8AC3E}">
        <p14:creationId xmlns:p14="http://schemas.microsoft.com/office/powerpoint/2010/main" val="175389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68367-B514-435A-B5B7-E0B1D87DE68D}"/>
              </a:ext>
            </a:extLst>
          </p:cNvPr>
          <p:cNvSpPr/>
          <p:nvPr/>
        </p:nvSpPr>
        <p:spPr>
          <a:xfrm>
            <a:off x="3389901" y="0"/>
            <a:ext cx="5221074" cy="5160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550" b="1" dirty="0">
                <a:ln w="0"/>
                <a:solidFill>
                  <a:schemeClr val="tx1"/>
                </a:solidFill>
                <a:effectLst>
                  <a:outerShdw blurRad="38100" dist="19050" dir="2700000" algn="tl" rotWithShape="0">
                    <a:schemeClr val="dk1">
                      <a:alpha val="40000"/>
                    </a:schemeClr>
                  </a:outerShdw>
                </a:effectLst>
              </a:rPr>
              <a:t>Section 71 </a:t>
            </a:r>
          </a:p>
        </p:txBody>
      </p:sp>
      <p:sp>
        <p:nvSpPr>
          <p:cNvPr id="4" name="TextBox 3">
            <a:extLst>
              <a:ext uri="{FF2B5EF4-FFF2-40B4-BE49-F238E27FC236}">
                <a16:creationId xmlns:a16="http://schemas.microsoft.com/office/drawing/2014/main" id="{7F6D00A2-AEF1-4205-952A-77E3D0E9952C}"/>
              </a:ext>
            </a:extLst>
          </p:cNvPr>
          <p:cNvSpPr txBox="1"/>
          <p:nvPr/>
        </p:nvSpPr>
        <p:spPr>
          <a:xfrm>
            <a:off x="4242373" y="663511"/>
            <a:ext cx="3963868" cy="441018"/>
          </a:xfrm>
          <a:prstGeom prst="rect">
            <a:avLst/>
          </a:prstGeom>
          <a:noFill/>
        </p:spPr>
        <p:txBody>
          <a:bodyPr wrap="square">
            <a:spAutoFit/>
          </a:bodyPr>
          <a:lstStyle/>
          <a:p>
            <a:r>
              <a:rPr lang="en-IN" sz="2266" b="1" u="sng" dirty="0">
                <a:solidFill>
                  <a:srgbClr val="212529"/>
                </a:solidFill>
                <a:latin typeface="Times New Roman" panose="02020603050405020304" pitchFamily="18" charset="0"/>
              </a:rPr>
              <a:t>Access to business premises</a:t>
            </a:r>
            <a:endParaRPr lang="en-IN" sz="2266" u="sng" dirty="0"/>
          </a:p>
        </p:txBody>
      </p:sp>
      <p:sp>
        <p:nvSpPr>
          <p:cNvPr id="5" name="Rectangle 4">
            <a:extLst>
              <a:ext uri="{FF2B5EF4-FFF2-40B4-BE49-F238E27FC236}">
                <a16:creationId xmlns:a16="http://schemas.microsoft.com/office/drawing/2014/main" id="{6B6F09FE-68A1-4192-9CFF-DC7EA348915B}"/>
              </a:ext>
            </a:extLst>
          </p:cNvPr>
          <p:cNvSpPr/>
          <p:nvPr/>
        </p:nvSpPr>
        <p:spPr>
          <a:xfrm>
            <a:off x="81197" y="1225120"/>
            <a:ext cx="12029607" cy="5189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1700" b="1" i="1" dirty="0">
                <a:solidFill>
                  <a:srgbClr val="212529"/>
                </a:solidFill>
                <a:latin typeface="Times New Roman" panose="02020603050405020304" pitchFamily="18" charset="0"/>
              </a:rPr>
              <a:t>71.</a:t>
            </a:r>
            <a:r>
              <a:rPr lang="en-US" sz="1700" i="1" dirty="0">
                <a:solidFill>
                  <a:srgbClr val="212529"/>
                </a:solidFill>
                <a:latin typeface="Times New Roman" panose="02020603050405020304" pitchFamily="18" charset="0"/>
              </a:rPr>
              <a:t> (1) Any officer under this Act, </a:t>
            </a:r>
            <a:r>
              <a:rPr lang="en-US" sz="1700" i="1" dirty="0" err="1">
                <a:solidFill>
                  <a:srgbClr val="212529"/>
                </a:solidFill>
                <a:latin typeface="Times New Roman" panose="02020603050405020304" pitchFamily="18" charset="0"/>
              </a:rPr>
              <a:t>authorised</a:t>
            </a:r>
            <a:r>
              <a:rPr lang="en-US" sz="1700" i="1" dirty="0">
                <a:solidFill>
                  <a:srgbClr val="212529"/>
                </a:solidFill>
                <a:latin typeface="Times New Roman" panose="02020603050405020304" pitchFamily="18" charset="0"/>
              </a:rPr>
              <a:t> by the proper officer </a:t>
            </a:r>
            <a:r>
              <a:rPr lang="en-US" sz="1700" i="1" dirty="0">
                <a:solidFill>
                  <a:srgbClr val="212529"/>
                </a:solidFill>
                <a:highlight>
                  <a:srgbClr val="FFFF00"/>
                </a:highlight>
                <a:latin typeface="Times New Roman" panose="02020603050405020304" pitchFamily="18" charset="0"/>
              </a:rPr>
              <a:t>not below the rank of Joint Commissioner</a:t>
            </a:r>
            <a:r>
              <a:rPr lang="en-US" sz="1700" i="1" dirty="0">
                <a:solidFill>
                  <a:srgbClr val="212529"/>
                </a:solidFill>
                <a:latin typeface="Times New Roman" panose="02020603050405020304" pitchFamily="18" charset="0"/>
              </a:rPr>
              <a:t>, shall have access to any place of business of a registered person to inspect books of account, documents, computers, computer programs, computer software whether installed in a computer or otherwise and such other things as he may require and which may be available at such place, for the purposes of carrying out any audit, scrutiny, verification and checks as may be necessary to safeguard the interest of revenue.</a:t>
            </a:r>
          </a:p>
          <a:p>
            <a:pPr algn="just"/>
            <a:endParaRPr lang="en-US" sz="1700" i="1" dirty="0">
              <a:solidFill>
                <a:srgbClr val="212529"/>
              </a:solidFill>
              <a:latin typeface="Times New Roman" panose="02020603050405020304" pitchFamily="18" charset="0"/>
            </a:endParaRPr>
          </a:p>
          <a:p>
            <a:pPr algn="just"/>
            <a:r>
              <a:rPr lang="en-US" sz="1700" i="1" dirty="0">
                <a:solidFill>
                  <a:srgbClr val="212529"/>
                </a:solidFill>
                <a:latin typeface="Times New Roman" panose="02020603050405020304" pitchFamily="18" charset="0"/>
              </a:rPr>
              <a:t>(2) Every person in charge of place referred to in sub-section (1) shall, on demand, make available to the officer </a:t>
            </a:r>
            <a:r>
              <a:rPr lang="en-US" sz="1700" i="1" dirty="0" err="1">
                <a:solidFill>
                  <a:srgbClr val="212529"/>
                </a:solidFill>
                <a:latin typeface="Times New Roman" panose="02020603050405020304" pitchFamily="18" charset="0"/>
              </a:rPr>
              <a:t>authorised</a:t>
            </a:r>
            <a:r>
              <a:rPr lang="en-US" sz="1700" i="1" dirty="0">
                <a:solidFill>
                  <a:srgbClr val="212529"/>
                </a:solidFill>
                <a:latin typeface="Times New Roman" panose="02020603050405020304" pitchFamily="18" charset="0"/>
              </a:rPr>
              <a:t> under sub-section (1) or the audit party deputed by the proper officer or a cost accountant or chartered accountant nominated under section 66—</a:t>
            </a:r>
          </a:p>
          <a:p>
            <a:pPr marL="364263" indent="-364263" algn="just">
              <a:buFont typeface="+mj-lt"/>
              <a:buAutoNum type="romanLcPeriod"/>
            </a:pPr>
            <a:r>
              <a:rPr lang="en-US" sz="1700" i="1" dirty="0">
                <a:solidFill>
                  <a:srgbClr val="212529"/>
                </a:solidFill>
                <a:latin typeface="Times New Roman" panose="02020603050405020304" pitchFamily="18" charset="0"/>
              </a:rPr>
              <a:t> such records as prepared or maintained by the registered person and declared to the proper officer in such manner as may be prescribed;</a:t>
            </a:r>
          </a:p>
          <a:p>
            <a:pPr marL="364263" indent="-364263" algn="just">
              <a:buFont typeface="+mj-lt"/>
              <a:buAutoNum type="romanLcPeriod"/>
            </a:pPr>
            <a:r>
              <a:rPr lang="en-US" sz="1700" i="1" dirty="0">
                <a:solidFill>
                  <a:srgbClr val="212529"/>
                </a:solidFill>
                <a:latin typeface="Times New Roman" panose="02020603050405020304" pitchFamily="18" charset="0"/>
              </a:rPr>
              <a:t> trial balance or its equivalent;</a:t>
            </a:r>
          </a:p>
          <a:p>
            <a:pPr marL="364263" indent="-364263" algn="just">
              <a:buFont typeface="+mj-lt"/>
              <a:buAutoNum type="romanLcPeriod"/>
            </a:pPr>
            <a:r>
              <a:rPr lang="en-US" sz="1700" i="1" dirty="0">
                <a:solidFill>
                  <a:srgbClr val="212529"/>
                </a:solidFill>
                <a:latin typeface="Times New Roman" panose="02020603050405020304" pitchFamily="18" charset="0"/>
              </a:rPr>
              <a:t> statements of annual financial accounts, duly audited, wherever required;</a:t>
            </a:r>
          </a:p>
          <a:p>
            <a:pPr marL="364263" indent="-364263" algn="just">
              <a:buFont typeface="+mj-lt"/>
              <a:buAutoNum type="romanLcPeriod"/>
            </a:pPr>
            <a:r>
              <a:rPr lang="en-US" sz="1700" i="1" dirty="0">
                <a:solidFill>
                  <a:srgbClr val="212529"/>
                </a:solidFill>
                <a:latin typeface="Times New Roman" panose="02020603050405020304" pitchFamily="18" charset="0"/>
              </a:rPr>
              <a:t> cost audit report, if any, under section 148 of the Companies Act, 2013 (18 of 2013)</a:t>
            </a:r>
          </a:p>
          <a:p>
            <a:pPr marL="364263" indent="-364263" algn="just">
              <a:buFont typeface="+mj-lt"/>
              <a:buAutoNum type="romanLcPeriod"/>
            </a:pPr>
            <a:r>
              <a:rPr lang="en-US" sz="1700" i="1" dirty="0">
                <a:solidFill>
                  <a:srgbClr val="212529"/>
                </a:solidFill>
                <a:latin typeface="Times New Roman" panose="02020603050405020304" pitchFamily="18" charset="0"/>
              </a:rPr>
              <a:t> the income-tax audit report, if any, under section 44AB of the Income-tax Act, 1961 (43 of 1961) and</a:t>
            </a:r>
          </a:p>
          <a:p>
            <a:pPr marL="364263" indent="-364263" algn="just">
              <a:buFont typeface="+mj-lt"/>
              <a:buAutoNum type="romanLcPeriod"/>
            </a:pPr>
            <a:r>
              <a:rPr lang="en-US" sz="1700" i="1" dirty="0">
                <a:solidFill>
                  <a:srgbClr val="212529"/>
                </a:solidFill>
                <a:latin typeface="Times New Roman" panose="02020603050405020304" pitchFamily="18" charset="0"/>
              </a:rPr>
              <a:t> any other relevant record.</a:t>
            </a:r>
          </a:p>
          <a:p>
            <a:pPr algn="just"/>
            <a:r>
              <a:rPr lang="en-US" sz="1700" i="1" dirty="0">
                <a:solidFill>
                  <a:srgbClr val="212529"/>
                </a:solidFill>
                <a:latin typeface="Times New Roman" panose="02020603050405020304" pitchFamily="18" charset="0"/>
              </a:rPr>
              <a:t>for the scrutiny by the officer or </a:t>
            </a:r>
            <a:r>
              <a:rPr lang="en-US" sz="1700" i="1" dirty="0">
                <a:solidFill>
                  <a:srgbClr val="212529"/>
                </a:solidFill>
                <a:highlight>
                  <a:srgbClr val="FFFF00"/>
                </a:highlight>
                <a:latin typeface="Times New Roman" panose="02020603050405020304" pitchFamily="18" charset="0"/>
              </a:rPr>
              <a:t>audit party </a:t>
            </a:r>
            <a:r>
              <a:rPr lang="en-US" sz="1700" i="1" dirty="0">
                <a:solidFill>
                  <a:srgbClr val="212529"/>
                </a:solidFill>
                <a:latin typeface="Times New Roman" panose="02020603050405020304" pitchFamily="18" charset="0"/>
              </a:rPr>
              <a:t>or the chartered accountant or cost accountant within a period </a:t>
            </a:r>
            <a:r>
              <a:rPr lang="en-US" sz="1700" i="1" dirty="0">
                <a:solidFill>
                  <a:srgbClr val="212529"/>
                </a:solidFill>
                <a:highlight>
                  <a:srgbClr val="FFFF00"/>
                </a:highlight>
                <a:latin typeface="Times New Roman" panose="02020603050405020304" pitchFamily="18" charset="0"/>
              </a:rPr>
              <a:t>not exceeding fifteen working days from the day when such demand is made</a:t>
            </a:r>
            <a:r>
              <a:rPr lang="en-US" sz="1700" i="1" dirty="0">
                <a:solidFill>
                  <a:srgbClr val="212529"/>
                </a:solidFill>
                <a:latin typeface="Times New Roman" panose="02020603050405020304" pitchFamily="18" charset="0"/>
              </a:rPr>
              <a:t>, or such further period as may be allowed by the said officer or the audit party or the chartered accountant or cost accountant.</a:t>
            </a:r>
          </a:p>
        </p:txBody>
      </p:sp>
    </p:spTree>
    <p:extLst>
      <p:ext uri="{BB962C8B-B14F-4D97-AF65-F5344CB8AC3E}">
        <p14:creationId xmlns:p14="http://schemas.microsoft.com/office/powerpoint/2010/main" val="18169602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770743" y="152400"/>
            <a:ext cx="8686800" cy="6705600"/>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IN" dirty="0">
                <a:solidFill>
                  <a:schemeClr val="tx1"/>
                </a:solidFill>
              </a:rPr>
              <a:t>Formation of reason to believe </a:t>
            </a:r>
            <a:r>
              <a:rPr lang="en-IN" b="1" u="sng" dirty="0">
                <a:solidFill>
                  <a:srgbClr val="7030A0"/>
                </a:solidFill>
              </a:rPr>
              <a:t>should be separately for each person</a:t>
            </a:r>
            <a:r>
              <a:rPr lang="en-IN" dirty="0">
                <a:solidFill>
                  <a:schemeClr val="tx1"/>
                </a:solidFill>
              </a:rPr>
              <a:t>. For issuing search warrant in the name of any person reason to believe has to be formed against each person separately. There has to be recording of reasons against each person and how the conditions are satisfied personally against that person needs to be arrived at. It has been held in the case of </a:t>
            </a:r>
            <a:r>
              <a:rPr lang="en-IN" b="1" u="sng" dirty="0" err="1">
                <a:solidFill>
                  <a:srgbClr val="7030A0"/>
                </a:solidFill>
              </a:rPr>
              <a:t>Zinzuwadia</a:t>
            </a:r>
            <a:r>
              <a:rPr lang="en-IN" b="1" u="sng" dirty="0">
                <a:solidFill>
                  <a:srgbClr val="7030A0"/>
                </a:solidFill>
              </a:rPr>
              <a:t> and Sons v. Deputy CIT 2019 108 Taxmann.com 42</a:t>
            </a:r>
            <a:r>
              <a:rPr lang="en-IN" dirty="0">
                <a:solidFill>
                  <a:srgbClr val="7030A0"/>
                </a:solidFill>
              </a:rPr>
              <a:t>, </a:t>
            </a:r>
            <a:r>
              <a:rPr lang="en-IN" dirty="0">
                <a:solidFill>
                  <a:schemeClr val="tx1"/>
                </a:solidFill>
              </a:rPr>
              <a:t>it has been held that search is person specific and </a:t>
            </a:r>
            <a:r>
              <a:rPr lang="en-IN" b="1" u="sng" dirty="0">
                <a:solidFill>
                  <a:srgbClr val="7030A0"/>
                </a:solidFill>
              </a:rPr>
              <a:t>not location specific</a:t>
            </a:r>
            <a:r>
              <a:rPr lang="en-IN" dirty="0">
                <a:solidFill>
                  <a:srgbClr val="7030A0"/>
                </a:solidFill>
              </a:rPr>
              <a:t>. </a:t>
            </a:r>
          </a:p>
          <a:p>
            <a:pPr marL="285750" indent="-285750" algn="just">
              <a:buFont typeface="Wingdings" pitchFamily="2" charset="2"/>
              <a:buChar char="Ø"/>
            </a:pPr>
            <a:r>
              <a:rPr lang="en-IN" dirty="0">
                <a:solidFill>
                  <a:schemeClr val="tx1"/>
                </a:solidFill>
              </a:rPr>
              <a:t>As per </a:t>
            </a:r>
            <a:r>
              <a:rPr lang="en-IN" b="1" u="sng" dirty="0">
                <a:solidFill>
                  <a:srgbClr val="7030A0"/>
                </a:solidFill>
              </a:rPr>
              <a:t>Southern Herbals Ltd versus DIT Investigation</a:t>
            </a:r>
            <a:r>
              <a:rPr lang="en-IN" b="1" dirty="0">
                <a:solidFill>
                  <a:srgbClr val="7030A0"/>
                </a:solidFill>
              </a:rPr>
              <a:t> 1994 207 ITR 55 Karnataka High Court</a:t>
            </a:r>
            <a:r>
              <a:rPr lang="en-IN" dirty="0">
                <a:solidFill>
                  <a:schemeClr val="tx1"/>
                </a:solidFill>
              </a:rPr>
              <a:t>, it has been held that there must have to be some material. Expression reason to believe does not mean a purely subjective satisfaction on the part of officer. It must be held in good faith.</a:t>
            </a:r>
            <a:endParaRPr lang="en-IN" b="1" dirty="0">
              <a:solidFill>
                <a:srgbClr val="7030A0"/>
              </a:solidFill>
            </a:endParaRPr>
          </a:p>
          <a:p>
            <a:pPr marL="285750" indent="-285750" algn="just">
              <a:buFont typeface="Wingdings" pitchFamily="2" charset="2"/>
              <a:buChar char="Ø"/>
            </a:pPr>
            <a:r>
              <a:rPr lang="en-IN" b="1" dirty="0">
                <a:solidFill>
                  <a:schemeClr val="tx1"/>
                </a:solidFill>
              </a:rPr>
              <a:t>INC</a:t>
            </a:r>
            <a:r>
              <a:rPr lang="en-IN" b="1" u="sng" dirty="0">
                <a:solidFill>
                  <a:schemeClr val="tx1"/>
                </a:solidFill>
                <a:hlinkClick r:id="rId2"/>
              </a:rPr>
              <a:t>OME-TAX OFFICER, I WARD, DISTT. VI, CALCUTTA, AND OTHERS VERSUS LAKHMANI MEWAL DAS [1976 (3) TMI 1 - SUPREME COURT]</a:t>
            </a:r>
            <a:r>
              <a:rPr lang="en-IN" dirty="0">
                <a:solidFill>
                  <a:schemeClr val="tx1"/>
                </a:solidFill>
              </a:rPr>
              <a:t>this landmark decision, Apex Court held that “the expression ‘Reason to Believe’ does not mean a purely subjective satisfaction on part of the Income Tax officer. The reason must be held in good faith. It cannot be merely pretence”.</a:t>
            </a:r>
          </a:p>
          <a:p>
            <a:pPr marL="285750" indent="-285750" algn="just">
              <a:buFont typeface="Wingdings" pitchFamily="2" charset="2"/>
              <a:buChar char="Ø"/>
            </a:pPr>
            <a:r>
              <a:rPr lang="en-IN" b="1" u="sng" dirty="0">
                <a:solidFill>
                  <a:schemeClr val="tx1"/>
                </a:solidFill>
                <a:hlinkClick r:id="rId3"/>
              </a:rPr>
              <a:t>M/S. TATA CHEMICALS LTD. VERSUS COMMISSIONER OF CUSTOMS (PREVENTIVE) JAMNAGAR [2015 (5) TMI 557 - SUPREME COURT]</a:t>
            </a:r>
            <a:r>
              <a:rPr lang="en-IN" i="1" dirty="0">
                <a:solidFill>
                  <a:schemeClr val="tx1"/>
                </a:solidFill>
              </a:rPr>
              <a:t>“….</a:t>
            </a:r>
            <a:r>
              <a:rPr lang="en-IN" dirty="0">
                <a:solidFill>
                  <a:schemeClr val="tx1"/>
                </a:solidFill>
              </a:rPr>
              <a:t> Suffice is to say that these expressions have been held not to mean the subjective satisfaction of the officer concerned. Such powers given to the concerned officer is not an arbitrary power and has to be exercised in accordance with the restraints imposed by law.”</a:t>
            </a:r>
          </a:p>
        </p:txBody>
      </p:sp>
    </p:spTree>
    <p:extLst>
      <p:ext uri="{BB962C8B-B14F-4D97-AF65-F5344CB8AC3E}">
        <p14:creationId xmlns:p14="http://schemas.microsoft.com/office/powerpoint/2010/main" val="13818824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745343" y="116114"/>
            <a:ext cx="8686800" cy="6665686"/>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IN" dirty="0">
                <a:solidFill>
                  <a:schemeClr val="tx1"/>
                </a:solidFill>
              </a:rPr>
              <a:t>As per the apex court in </a:t>
            </a:r>
            <a:r>
              <a:rPr lang="en-IN" b="1" u="sng" dirty="0" err="1">
                <a:solidFill>
                  <a:srgbClr val="7030A0"/>
                </a:solidFill>
              </a:rPr>
              <a:t>Gopal</a:t>
            </a:r>
            <a:r>
              <a:rPr lang="en-IN" b="1" u="sng" dirty="0">
                <a:solidFill>
                  <a:srgbClr val="7030A0"/>
                </a:solidFill>
              </a:rPr>
              <a:t> Das </a:t>
            </a:r>
            <a:r>
              <a:rPr lang="en-IN" b="1" u="sng" dirty="0" err="1">
                <a:solidFill>
                  <a:srgbClr val="7030A0"/>
                </a:solidFill>
              </a:rPr>
              <a:t>Uddhav</a:t>
            </a:r>
            <a:r>
              <a:rPr lang="en-IN" b="1" u="sng" dirty="0">
                <a:solidFill>
                  <a:srgbClr val="7030A0"/>
                </a:solidFill>
              </a:rPr>
              <a:t> Das </a:t>
            </a:r>
            <a:r>
              <a:rPr lang="en-IN" b="1" u="sng" dirty="0" err="1">
                <a:solidFill>
                  <a:srgbClr val="7030A0"/>
                </a:solidFill>
              </a:rPr>
              <a:t>Ahuja</a:t>
            </a:r>
            <a:r>
              <a:rPr lang="en-IN" b="1" u="sng" dirty="0">
                <a:solidFill>
                  <a:srgbClr val="7030A0"/>
                </a:solidFill>
              </a:rPr>
              <a:t> v UOI (2004) 176 E.L.T.3</a:t>
            </a:r>
            <a:r>
              <a:rPr lang="en-IN" dirty="0">
                <a:solidFill>
                  <a:srgbClr val="7030A0"/>
                </a:solidFill>
              </a:rPr>
              <a:t> </a:t>
            </a:r>
            <a:r>
              <a:rPr lang="en-IN" dirty="0">
                <a:solidFill>
                  <a:schemeClr val="tx1"/>
                </a:solidFill>
              </a:rPr>
              <a:t>it has been held that sufficiency of material is irrelevant but some material should have existed on which believe could have been formed.</a:t>
            </a:r>
          </a:p>
          <a:p>
            <a:pPr lvl="0" algn="just"/>
            <a:endParaRPr lang="en-IN" dirty="0">
              <a:solidFill>
                <a:schemeClr val="tx1"/>
              </a:solidFill>
            </a:endParaRPr>
          </a:p>
          <a:p>
            <a:pPr marL="285750" indent="-285750" algn="just">
              <a:buFont typeface="Wingdings" pitchFamily="2" charset="2"/>
              <a:buChar char="Ø"/>
            </a:pPr>
            <a:r>
              <a:rPr lang="en-IN" dirty="0">
                <a:solidFill>
                  <a:schemeClr val="tx1"/>
                </a:solidFill>
              </a:rPr>
              <a:t>In case of </a:t>
            </a:r>
            <a:r>
              <a:rPr lang="en-IN" b="1" u="sng" dirty="0">
                <a:solidFill>
                  <a:srgbClr val="7030A0"/>
                </a:solidFill>
              </a:rPr>
              <a:t>UOI versus </a:t>
            </a:r>
            <a:r>
              <a:rPr lang="en-IN" b="1" u="sng" dirty="0" err="1">
                <a:solidFill>
                  <a:srgbClr val="7030A0"/>
                </a:solidFill>
              </a:rPr>
              <a:t>Agarwal</a:t>
            </a:r>
            <a:r>
              <a:rPr lang="en-IN" b="1" u="sng" dirty="0">
                <a:solidFill>
                  <a:srgbClr val="7030A0"/>
                </a:solidFill>
              </a:rPr>
              <a:t> Iron Industries (2014) 310 E.L.T.226</a:t>
            </a:r>
            <a:r>
              <a:rPr lang="en-IN" dirty="0">
                <a:solidFill>
                  <a:schemeClr val="tx1"/>
                </a:solidFill>
              </a:rPr>
              <a:t>, the apex court has held that reasons are required to be recorded in the file and the same can be scrutinised by the court as to whether the authority has appropriately recorded reasons for forming an opinion.</a:t>
            </a:r>
          </a:p>
          <a:p>
            <a:pPr marL="285750" indent="-285750" algn="just">
              <a:buFont typeface="Wingdings" pitchFamily="2" charset="2"/>
              <a:buChar char="Ø"/>
            </a:pPr>
            <a:endParaRPr lang="en-IN" dirty="0">
              <a:solidFill>
                <a:srgbClr val="7030A0"/>
              </a:solidFill>
            </a:endParaRPr>
          </a:p>
          <a:p>
            <a:pPr marL="285750" indent="-285750" algn="just">
              <a:buFont typeface="Wingdings" pitchFamily="2" charset="2"/>
              <a:buChar char="Ø"/>
            </a:pPr>
            <a:r>
              <a:rPr lang="en-IN" dirty="0">
                <a:solidFill>
                  <a:srgbClr val="7030A0"/>
                </a:solidFill>
              </a:rPr>
              <a:t> </a:t>
            </a:r>
            <a:r>
              <a:rPr lang="en-IN" dirty="0">
                <a:solidFill>
                  <a:schemeClr val="tx1"/>
                </a:solidFill>
              </a:rPr>
              <a:t>Reason to believe must be formed as a result of </a:t>
            </a:r>
            <a:r>
              <a:rPr lang="en-IN" b="1" u="sng" dirty="0">
                <a:solidFill>
                  <a:schemeClr val="tx1"/>
                </a:solidFill>
              </a:rPr>
              <a:t>independent enquiry</a:t>
            </a:r>
            <a:r>
              <a:rPr lang="en-IN" dirty="0">
                <a:solidFill>
                  <a:schemeClr val="tx1"/>
                </a:solidFill>
              </a:rPr>
              <a:t>, the High Court held that reopening of assessment in case of assessee relying on conclusion of enforcement directorate without any link to the bribe alleged to be paid was not a valid</a:t>
            </a:r>
            <a:r>
              <a:rPr lang="en-IN" dirty="0">
                <a:solidFill>
                  <a:srgbClr val="7030A0"/>
                </a:solidFill>
              </a:rPr>
              <a:t> </a:t>
            </a:r>
            <a:r>
              <a:rPr lang="en-IN" b="1" u="sng" dirty="0">
                <a:solidFill>
                  <a:srgbClr val="7030A0"/>
                </a:solidFill>
              </a:rPr>
              <a:t>Principal Commissioner of Income Tax (Central) v </a:t>
            </a:r>
            <a:r>
              <a:rPr lang="en-IN" b="1" u="sng" dirty="0" err="1">
                <a:solidFill>
                  <a:srgbClr val="7030A0"/>
                </a:solidFill>
              </a:rPr>
              <a:t>Andaleeb</a:t>
            </a:r>
            <a:r>
              <a:rPr lang="en-IN" b="1" u="sng" dirty="0">
                <a:solidFill>
                  <a:srgbClr val="7030A0"/>
                </a:solidFill>
              </a:rPr>
              <a:t> </a:t>
            </a:r>
            <a:r>
              <a:rPr lang="en-IN" b="1" u="sng" dirty="0" err="1">
                <a:solidFill>
                  <a:srgbClr val="7030A0"/>
                </a:solidFill>
              </a:rPr>
              <a:t>Sehgal</a:t>
            </a:r>
            <a:r>
              <a:rPr lang="en-IN" b="1" u="sng" dirty="0">
                <a:solidFill>
                  <a:srgbClr val="7030A0"/>
                </a:solidFill>
              </a:rPr>
              <a:t>(2021) 124 taxmann.com 46(Delhi High Court).</a:t>
            </a:r>
          </a:p>
          <a:p>
            <a:pPr marL="285750" indent="-285750" algn="just">
              <a:buFont typeface="Wingdings" pitchFamily="2" charset="2"/>
              <a:buChar char="Ø"/>
            </a:pPr>
            <a:endParaRPr lang="en-IN" b="1" u="sng" dirty="0">
              <a:solidFill>
                <a:srgbClr val="7030A0"/>
              </a:solidFill>
            </a:endParaRPr>
          </a:p>
          <a:p>
            <a:pPr marL="285750" indent="-285750" algn="just">
              <a:buFont typeface="Wingdings" pitchFamily="2" charset="2"/>
              <a:buChar char="Ø"/>
            </a:pPr>
            <a:r>
              <a:rPr lang="en-IN" dirty="0">
                <a:solidFill>
                  <a:schemeClr val="tx1"/>
                </a:solidFill>
              </a:rPr>
              <a:t>In </a:t>
            </a:r>
            <a:r>
              <a:rPr lang="en-IN" b="1" u="sng" dirty="0" err="1">
                <a:solidFill>
                  <a:srgbClr val="7030A0"/>
                </a:solidFill>
              </a:rPr>
              <a:t>Pukhraj</a:t>
            </a:r>
            <a:r>
              <a:rPr lang="en-IN" b="1" u="sng" dirty="0">
                <a:solidFill>
                  <a:srgbClr val="7030A0"/>
                </a:solidFill>
              </a:rPr>
              <a:t> v. D. R. </a:t>
            </a:r>
            <a:r>
              <a:rPr lang="en-IN" b="1" u="sng" dirty="0" err="1">
                <a:solidFill>
                  <a:srgbClr val="7030A0"/>
                </a:solidFill>
              </a:rPr>
              <a:t>Kohli</a:t>
            </a:r>
            <a:r>
              <a:rPr lang="en-IN" b="1" u="sng" dirty="0">
                <a:solidFill>
                  <a:srgbClr val="7030A0"/>
                </a:solidFill>
              </a:rPr>
              <a:t> 1983 (13) ELT 1360 (SC)/AIR 1962 SC 1559</a:t>
            </a:r>
            <a:r>
              <a:rPr lang="en-IN" dirty="0">
                <a:solidFill>
                  <a:srgbClr val="7030A0"/>
                </a:solidFill>
              </a:rPr>
              <a:t> </a:t>
            </a:r>
            <a:r>
              <a:rPr lang="en-IN" dirty="0">
                <a:solidFill>
                  <a:schemeClr val="tx1"/>
                </a:solidFill>
              </a:rPr>
              <a:t>the </a:t>
            </a:r>
            <a:r>
              <a:rPr lang="en-IN" dirty="0" err="1">
                <a:solidFill>
                  <a:schemeClr val="tx1"/>
                </a:solidFill>
              </a:rPr>
              <a:t>Hon’ble</a:t>
            </a:r>
            <a:r>
              <a:rPr lang="en-IN" dirty="0">
                <a:solidFill>
                  <a:schemeClr val="tx1"/>
                </a:solidFill>
              </a:rPr>
              <a:t> Supreme Court observed as follows: “After all, when we are dealing with a question as to whether the belief in the mind of the officer who effected the seizure was reasonable or not, we are not sitting in appeal over the decision of the said officer. All that we can consider is, whether there is ground which </a:t>
            </a:r>
            <a:r>
              <a:rPr lang="en-IN" i="1" dirty="0">
                <a:solidFill>
                  <a:schemeClr val="tx1"/>
                </a:solidFill>
              </a:rPr>
              <a:t>prima facie </a:t>
            </a:r>
            <a:r>
              <a:rPr lang="en-IN" dirty="0">
                <a:solidFill>
                  <a:schemeClr val="tx1"/>
                </a:solidFill>
              </a:rPr>
              <a:t>justifies the said reasonable belief.”</a:t>
            </a:r>
          </a:p>
        </p:txBody>
      </p:sp>
    </p:spTree>
    <p:extLst>
      <p:ext uri="{BB962C8B-B14F-4D97-AF65-F5344CB8AC3E}">
        <p14:creationId xmlns:p14="http://schemas.microsoft.com/office/powerpoint/2010/main" val="24344081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745343" y="116114"/>
            <a:ext cx="8686800" cy="6665686"/>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IN" b="1" u="sng" dirty="0">
                <a:solidFill>
                  <a:schemeClr val="tx1"/>
                </a:solidFill>
                <a:hlinkClick r:id="rId2"/>
              </a:rPr>
              <a:t>VIMAL YASHWANTGIRI GOSWAMI VERSUS STATE OF GUJARAT [2020 (11) TMI 40 - GUJARAT HIGH COURT]</a:t>
            </a:r>
            <a:r>
              <a:rPr lang="en-IN" b="1" dirty="0">
                <a:solidFill>
                  <a:schemeClr val="tx1"/>
                </a:solidFill>
              </a:rPr>
              <a:t> </a:t>
            </a:r>
            <a:r>
              <a:rPr lang="en-IN" dirty="0">
                <a:solidFill>
                  <a:schemeClr val="tx1"/>
                </a:solidFill>
              </a:rPr>
              <a:t>In this latest case dated 20.10.2020, reason to believe has been discussed in length in the context of GST in </a:t>
            </a:r>
            <a:r>
              <a:rPr lang="en-IN" dirty="0" err="1">
                <a:solidFill>
                  <a:schemeClr val="tx1"/>
                </a:solidFill>
              </a:rPr>
              <a:t>para</a:t>
            </a:r>
            <a:r>
              <a:rPr lang="en-IN" dirty="0">
                <a:solidFill>
                  <a:schemeClr val="tx1"/>
                </a:solidFill>
              </a:rPr>
              <a:t> 51 to 59. </a:t>
            </a:r>
            <a:r>
              <a:rPr lang="en-IN" dirty="0" err="1">
                <a:solidFill>
                  <a:schemeClr val="tx1"/>
                </a:solidFill>
              </a:rPr>
              <a:t>Hon’ble</a:t>
            </a:r>
            <a:r>
              <a:rPr lang="en-IN" dirty="0">
                <a:solidFill>
                  <a:schemeClr val="tx1"/>
                </a:solidFill>
              </a:rPr>
              <a:t> </a:t>
            </a:r>
            <a:r>
              <a:rPr lang="en-IN" dirty="0" err="1">
                <a:solidFill>
                  <a:schemeClr val="tx1"/>
                </a:solidFill>
              </a:rPr>
              <a:t>Gujrat</a:t>
            </a:r>
            <a:r>
              <a:rPr lang="en-IN" dirty="0">
                <a:solidFill>
                  <a:schemeClr val="tx1"/>
                </a:solidFill>
              </a:rPr>
              <a:t> </a:t>
            </a:r>
            <a:r>
              <a:rPr lang="en-IN" dirty="0" err="1">
                <a:solidFill>
                  <a:schemeClr val="tx1"/>
                </a:solidFill>
              </a:rPr>
              <a:t>Hight</a:t>
            </a:r>
            <a:r>
              <a:rPr lang="en-IN" dirty="0">
                <a:solidFill>
                  <a:schemeClr val="tx1"/>
                </a:solidFill>
              </a:rPr>
              <a:t> Court observed that, “Reason to believe, consists of two words “reason” and “to believe”. The word “reason” means cause or justification and the word “believe” means to accept as true or to have faith in it. Therefore, there must be justification for it and belief is the result of the mental exercise based on information received. The words ‘reason to believe' contemplate an objective determination based on intelligence, care and deliberation involving judicial review as distinguished from a purely subjective consideration”.</a:t>
            </a:r>
          </a:p>
          <a:p>
            <a:pPr marL="285750" indent="-285750" algn="just">
              <a:buFont typeface="Wingdings" pitchFamily="2" charset="2"/>
              <a:buChar char="Ø"/>
            </a:pPr>
            <a:endParaRPr lang="en-IN" dirty="0">
              <a:solidFill>
                <a:schemeClr val="tx1"/>
              </a:solidFill>
            </a:endParaRPr>
          </a:p>
          <a:p>
            <a:pPr marL="285750" indent="-285750" algn="just">
              <a:buFont typeface="Wingdings" pitchFamily="2" charset="2"/>
              <a:buChar char="Ø"/>
            </a:pPr>
            <a:r>
              <a:rPr lang="en-IN" b="1" u="sng" dirty="0">
                <a:solidFill>
                  <a:schemeClr val="tx1"/>
                </a:solidFill>
                <a:hlinkClick r:id="rId3"/>
              </a:rPr>
              <a:t>M/S GOLDEN COTTON INDUSTRIES VERSUS UNION OF INDIA [2019 (7) TMI 471 - GUJARAT HIGH COURT]</a:t>
            </a:r>
            <a:r>
              <a:rPr lang="en-IN" b="1" u="sng" dirty="0">
                <a:solidFill>
                  <a:schemeClr val="tx1"/>
                </a:solidFill>
              </a:rPr>
              <a:t> </a:t>
            </a:r>
            <a:r>
              <a:rPr lang="en-IN" dirty="0">
                <a:solidFill>
                  <a:schemeClr val="tx1"/>
                </a:solidFill>
              </a:rPr>
              <a:t>Gujarat high Court made following observation in above mentioned case:-The words “where the proper officer has reason to believe” in </a:t>
            </a:r>
            <a:r>
              <a:rPr lang="en-IN" u="sng" dirty="0">
                <a:solidFill>
                  <a:schemeClr val="tx1"/>
                </a:solidFill>
                <a:hlinkClick r:id="rId4"/>
              </a:rPr>
              <a:t>section 67</a:t>
            </a:r>
            <a:r>
              <a:rPr lang="en-IN" dirty="0">
                <a:solidFill>
                  <a:schemeClr val="tx1"/>
                </a:solidFill>
              </a:rPr>
              <a:t> of the Act suggest that the belief must be that of an honest and reasonable person based upon the relevant materials and circumstances. The statutory requirement of reasonable belief, rooted in the information in possession of Proper Officer under the Act, is to safeguard the citizen from vexatious proceedings. ‘Belief’ is a mental operation of accepting a fact as true, so, without any fact no belief can be formed.</a:t>
            </a:r>
          </a:p>
        </p:txBody>
      </p:sp>
    </p:spTree>
    <p:extLst>
      <p:ext uri="{BB962C8B-B14F-4D97-AF65-F5344CB8AC3E}">
        <p14:creationId xmlns:p14="http://schemas.microsoft.com/office/powerpoint/2010/main" val="34272755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745343" y="308263"/>
            <a:ext cx="8686800" cy="6165274"/>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IN" sz="1700" b="1" u="sng" dirty="0">
                <a:solidFill>
                  <a:schemeClr val="tx1"/>
                </a:solidFill>
                <a:hlinkClick r:id="rId2"/>
              </a:rPr>
              <a:t>SANJAY KUMAR BHUWALKA, NEERAJ JAIN VERSUS UNION OF INDIA [2018 (7) TMI 589 - CALCUTTA HIGH COURT]</a:t>
            </a:r>
            <a:r>
              <a:rPr lang="en-IN" sz="1700" dirty="0">
                <a:solidFill>
                  <a:schemeClr val="tx1"/>
                </a:solidFill>
              </a:rPr>
              <a:t>Calcutta High Court made following observations about reason to believe in case of arrest </a:t>
            </a:r>
            <a:r>
              <a:rPr lang="en-IN" sz="1700" u="sng" dirty="0">
                <a:solidFill>
                  <a:schemeClr val="tx1"/>
                </a:solidFill>
                <a:hlinkClick r:id="rId3"/>
              </a:rPr>
              <a:t>u/s 69</a:t>
            </a:r>
            <a:r>
              <a:rPr lang="en-IN" sz="1700" dirty="0">
                <a:solidFill>
                  <a:schemeClr val="tx1"/>
                </a:solidFill>
              </a:rPr>
              <a:t>:-“……reason to believe has to be formed by the Commissioner after the records of such </a:t>
            </a:r>
            <a:r>
              <a:rPr lang="en-IN" sz="1700" i="1" dirty="0">
                <a:solidFill>
                  <a:schemeClr val="tx1"/>
                </a:solidFill>
              </a:rPr>
              <a:t>inspection</a:t>
            </a:r>
            <a:r>
              <a:rPr lang="en-IN" sz="1700" dirty="0">
                <a:solidFill>
                  <a:schemeClr val="tx1"/>
                </a:solidFill>
              </a:rPr>
              <a:t> and </a:t>
            </a:r>
            <a:r>
              <a:rPr lang="en-IN" sz="1700" i="1" dirty="0">
                <a:solidFill>
                  <a:schemeClr val="tx1"/>
                </a:solidFill>
              </a:rPr>
              <a:t>search</a:t>
            </a:r>
            <a:r>
              <a:rPr lang="en-IN" sz="1700" dirty="0">
                <a:solidFill>
                  <a:schemeClr val="tx1"/>
                </a:solidFill>
              </a:rPr>
              <a:t> are communicated to him under </a:t>
            </a:r>
            <a:r>
              <a:rPr lang="en-IN" sz="1700" u="sng" dirty="0">
                <a:solidFill>
                  <a:schemeClr val="tx1"/>
                </a:solidFill>
                <a:hlinkClick r:id="rId4"/>
              </a:rPr>
              <a:t>sub-section 10 of Section 67</a:t>
            </a:r>
            <a:r>
              <a:rPr lang="en-IN" sz="1700" dirty="0">
                <a:solidFill>
                  <a:schemeClr val="tx1"/>
                </a:solidFill>
              </a:rPr>
              <a:t> of the Act or any other manner the materials are placed before him for the formation of his reason to believe”.</a:t>
            </a:r>
          </a:p>
          <a:p>
            <a:pPr marL="285750" indent="-285750" algn="just">
              <a:buFont typeface="Wingdings" pitchFamily="2" charset="2"/>
              <a:buChar char="Ø"/>
            </a:pPr>
            <a:r>
              <a:rPr lang="en-IN" sz="1700" b="1" u="sng" dirty="0">
                <a:solidFill>
                  <a:schemeClr val="tx1"/>
                </a:solidFill>
              </a:rPr>
              <a:t>[2019] 103 taxmann.com 169 (Gujarat) </a:t>
            </a:r>
            <a:r>
              <a:rPr lang="en-IN" sz="1700" b="1" u="sng" dirty="0" err="1">
                <a:solidFill>
                  <a:schemeClr val="tx1"/>
                </a:solidFill>
              </a:rPr>
              <a:t>Mohit</a:t>
            </a:r>
            <a:r>
              <a:rPr lang="en-IN" sz="1700" b="1" u="sng" dirty="0">
                <a:solidFill>
                  <a:schemeClr val="tx1"/>
                </a:solidFill>
              </a:rPr>
              <a:t> Minerals (P.) Ltd. v Union of India* </a:t>
            </a:r>
            <a:r>
              <a:rPr lang="en-IN" sz="1700" dirty="0">
                <a:solidFill>
                  <a:schemeClr val="tx1"/>
                </a:solidFill>
              </a:rPr>
              <a:t>GST: Where Proper Officer conducted search upon assessee and against search proceedings assessee filed writ petition stating that Proper Officer could not have any reason to believe as contemplated under sub-section (2) of section 67 and, hence, entire search proceedings were without authority of law, notice was issued on GST Authorities</a:t>
            </a:r>
          </a:p>
          <a:p>
            <a:pPr marL="285750" indent="-285750" algn="just">
              <a:buFont typeface="Wingdings" pitchFamily="2" charset="2"/>
              <a:buChar char="Ø"/>
            </a:pPr>
            <a:r>
              <a:rPr lang="en-IN" sz="1700" b="1" u="sng" dirty="0">
                <a:solidFill>
                  <a:schemeClr val="tx1"/>
                </a:solidFill>
                <a:hlinkClick r:id="rId5"/>
              </a:rPr>
              <a:t>RIMJHIM ISPAT LIMITED, JUHI ALLOYS LIMITED, L.D. GOYAL STEELS PVT. LTD. VERSUS STATE OF U.P. AND 3 OTHERS, AND 04 OTHERS, AND 2 OTHERS [2019 (3) TMI 916 - ALLAHABAD HIGH COURT]</a:t>
            </a:r>
            <a:r>
              <a:rPr lang="en-IN" sz="1700" dirty="0">
                <a:solidFill>
                  <a:schemeClr val="tx1"/>
                </a:solidFill>
              </a:rPr>
              <a:t>Allahabad High Court made following observations: -The principles that are culled out from the catena of decisions referred above is that the ‘reason to believe’ should exist and should be based on reasonable material and should not be fanciful or arbitrary. It is also well established that this court in exercise of its powers under </a:t>
            </a:r>
            <a:r>
              <a:rPr lang="en-IN" sz="1700" u="sng" dirty="0">
                <a:solidFill>
                  <a:schemeClr val="tx1"/>
                </a:solidFill>
                <a:hlinkClick r:id="rId6"/>
              </a:rPr>
              <a:t>Article 226</a:t>
            </a:r>
            <a:r>
              <a:rPr lang="en-IN" sz="1700" dirty="0">
                <a:solidFill>
                  <a:schemeClr val="tx1"/>
                </a:solidFill>
              </a:rPr>
              <a:t> cannot go into sufficiency of the reasons and should not sit as an Appellate court over the reasons recorded. It is also well established that reasons may or may not be communicated to the assessee but the same should exist on record.</a:t>
            </a:r>
          </a:p>
        </p:txBody>
      </p:sp>
    </p:spTree>
    <p:extLst>
      <p:ext uri="{BB962C8B-B14F-4D97-AF65-F5344CB8AC3E}">
        <p14:creationId xmlns:p14="http://schemas.microsoft.com/office/powerpoint/2010/main" val="15119624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1745343" y="152401"/>
            <a:ext cx="8686800" cy="2434937"/>
          </a:xfrm>
          <a:prstGeom prst="snip1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IN" sz="1600" b="1" u="sng" dirty="0">
                <a:solidFill>
                  <a:schemeClr val="tx1"/>
                </a:solidFill>
                <a:hlinkClick r:id="rId2"/>
              </a:rPr>
              <a:t>RIMJHIM ISPAT LIMITED, JUHI ALLOYS LIMITED, L.D. GOYAL STEELS PVT. LTD. VERSUS STATE OF U.P. AND 3 OTHERS, AND 04 OTHERS, AND 2 OTHERS [2019 (3) TMI 916 - ALLAHABAD HIGH COURT]</a:t>
            </a:r>
            <a:r>
              <a:rPr lang="en-IN" sz="1600" dirty="0">
                <a:solidFill>
                  <a:schemeClr val="tx1"/>
                </a:solidFill>
              </a:rPr>
              <a:t>Allahabad High Court made following observations: -The principles that are culled out from the catena of decisions referred above is that the ‘reason to believe’ should exist and should be based on reasonable material and should not be fanciful or arbitrary. It is also well established that this court in exercise of its powers under </a:t>
            </a:r>
            <a:r>
              <a:rPr lang="en-IN" sz="1600" u="sng" dirty="0">
                <a:solidFill>
                  <a:schemeClr val="tx1"/>
                </a:solidFill>
                <a:hlinkClick r:id="rId3"/>
              </a:rPr>
              <a:t>Article 226</a:t>
            </a:r>
            <a:r>
              <a:rPr lang="en-IN" sz="1600" dirty="0">
                <a:solidFill>
                  <a:schemeClr val="tx1"/>
                </a:solidFill>
              </a:rPr>
              <a:t> cannot go into sufficiency of the reasons and should not sit as an Appellate court over the reasons recorded. It is also well established that reasons may or may not be communicated to the assessee but the same should exist on record.</a:t>
            </a:r>
            <a:endParaRPr lang="en-IN" sz="1700" dirty="0">
              <a:solidFill>
                <a:schemeClr val="tx1"/>
              </a:solidFill>
            </a:endParaRPr>
          </a:p>
        </p:txBody>
      </p:sp>
      <p:sp>
        <p:nvSpPr>
          <p:cNvPr id="5" name="Rounded Rectangle 4"/>
          <p:cNvSpPr/>
          <p:nvPr/>
        </p:nvSpPr>
        <p:spPr>
          <a:xfrm>
            <a:off x="1752600" y="2743201"/>
            <a:ext cx="8686800" cy="37719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u="sng" dirty="0"/>
          </a:p>
          <a:p>
            <a:pPr algn="ctr"/>
            <a:r>
              <a:rPr lang="en-IN" sz="2000" b="1" u="sng" dirty="0">
                <a:solidFill>
                  <a:schemeClr val="tx1"/>
                </a:solidFill>
              </a:rPr>
              <a:t>4	IRKSOME SEARHING TECHNIQUES</a:t>
            </a:r>
            <a:endParaRPr lang="en-IN" sz="2000" dirty="0">
              <a:solidFill>
                <a:schemeClr val="tx1"/>
              </a:solidFill>
            </a:endParaRPr>
          </a:p>
          <a:p>
            <a:pPr algn="ctr"/>
            <a:endParaRPr lang="en-IN" sz="2000" dirty="0">
              <a:solidFill>
                <a:schemeClr val="tx1"/>
              </a:solidFill>
            </a:endParaRPr>
          </a:p>
        </p:txBody>
      </p:sp>
      <p:sp>
        <p:nvSpPr>
          <p:cNvPr id="6" name="Snip and Round Single Corner Rectangle 5"/>
          <p:cNvSpPr/>
          <p:nvPr/>
        </p:nvSpPr>
        <p:spPr>
          <a:xfrm>
            <a:off x="1745344" y="3276600"/>
            <a:ext cx="8694057" cy="2514600"/>
          </a:xfrm>
          <a:prstGeom prst="snip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The GST officers have been given wide powers for search and seizure. However, it cannot be used to engage in acts </a:t>
            </a:r>
            <a:r>
              <a:rPr lang="en-IN" b="1" dirty="0">
                <a:solidFill>
                  <a:schemeClr val="tx1"/>
                </a:solidFill>
              </a:rPr>
              <a:t>infringing on the privacy and the fundamental rights of a </a:t>
            </a:r>
            <a:r>
              <a:rPr lang="en-IN" b="1" u="sng" dirty="0">
                <a:solidFill>
                  <a:schemeClr val="tx1"/>
                </a:solidFill>
              </a:rPr>
              <a:t>person.</a:t>
            </a:r>
            <a:r>
              <a:rPr lang="en-IN" dirty="0">
                <a:solidFill>
                  <a:schemeClr val="tx1"/>
                </a:solidFill>
              </a:rPr>
              <a:t> In many cases, it has been observed that the fundamental rights or the Human rights have been encroached upon. The interrogations had been continued </a:t>
            </a:r>
            <a:r>
              <a:rPr lang="en-IN" b="1" u="sng" dirty="0">
                <a:solidFill>
                  <a:schemeClr val="tx1"/>
                </a:solidFill>
              </a:rPr>
              <a:t>during the late hours of night</a:t>
            </a:r>
            <a:r>
              <a:rPr lang="en-IN" dirty="0">
                <a:solidFill>
                  <a:schemeClr val="tx1"/>
                </a:solidFill>
              </a:rPr>
              <a:t>. Even the intimates were </a:t>
            </a:r>
            <a:r>
              <a:rPr lang="en-IN" b="1" u="sng" dirty="0">
                <a:solidFill>
                  <a:schemeClr val="tx1"/>
                </a:solidFill>
              </a:rPr>
              <a:t>virtually under house arrest</a:t>
            </a:r>
            <a:r>
              <a:rPr lang="en-IN" dirty="0">
                <a:solidFill>
                  <a:schemeClr val="tx1"/>
                </a:solidFill>
              </a:rPr>
              <a:t>. It has been observed that the </a:t>
            </a:r>
            <a:r>
              <a:rPr lang="en-IN" b="1" u="sng" dirty="0">
                <a:solidFill>
                  <a:schemeClr val="tx1"/>
                </a:solidFill>
              </a:rPr>
              <a:t>personal liberty has been put on stack</a:t>
            </a:r>
            <a:r>
              <a:rPr lang="en-IN" dirty="0">
                <a:solidFill>
                  <a:schemeClr val="tx1"/>
                </a:solidFill>
              </a:rPr>
              <a:t>. On such irksome methods being adopted by the GST officials, the High Courts have passed strictures on the officers.</a:t>
            </a:r>
          </a:p>
        </p:txBody>
      </p:sp>
      <p:sp>
        <p:nvSpPr>
          <p:cNvPr id="8" name="Flowchart: Punched Tape 7"/>
          <p:cNvSpPr/>
          <p:nvPr/>
        </p:nvSpPr>
        <p:spPr>
          <a:xfrm>
            <a:off x="1752600" y="5943600"/>
            <a:ext cx="8679543" cy="76200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u="sng" dirty="0">
                <a:solidFill>
                  <a:srgbClr val="7030A0"/>
                </a:solidFill>
              </a:rPr>
              <a:t>[2020] 113 taxmann.com 462 (Gujarat) </a:t>
            </a:r>
            <a:r>
              <a:rPr lang="en-IN" b="1" u="sng" dirty="0" err="1">
                <a:solidFill>
                  <a:srgbClr val="7030A0"/>
                </a:solidFill>
              </a:rPr>
              <a:t>Paresh</a:t>
            </a:r>
            <a:r>
              <a:rPr lang="en-IN" b="1" u="sng" dirty="0">
                <a:solidFill>
                  <a:srgbClr val="7030A0"/>
                </a:solidFill>
              </a:rPr>
              <a:t> </a:t>
            </a:r>
            <a:r>
              <a:rPr lang="en-IN" b="1" u="sng" dirty="0" err="1">
                <a:solidFill>
                  <a:srgbClr val="7030A0"/>
                </a:solidFill>
              </a:rPr>
              <a:t>Nathalal</a:t>
            </a:r>
            <a:r>
              <a:rPr lang="en-IN" b="1" u="sng" dirty="0">
                <a:solidFill>
                  <a:srgbClr val="7030A0"/>
                </a:solidFill>
              </a:rPr>
              <a:t> </a:t>
            </a:r>
            <a:r>
              <a:rPr lang="en-IN" b="1" u="sng" dirty="0" err="1">
                <a:solidFill>
                  <a:srgbClr val="7030A0"/>
                </a:solidFill>
              </a:rPr>
              <a:t>Chauhan</a:t>
            </a:r>
            <a:r>
              <a:rPr lang="en-IN" b="1" u="sng" dirty="0">
                <a:solidFill>
                  <a:srgbClr val="7030A0"/>
                </a:solidFill>
              </a:rPr>
              <a:t> </a:t>
            </a:r>
            <a:r>
              <a:rPr lang="en-IN" b="1" i="1" u="sng" dirty="0">
                <a:solidFill>
                  <a:srgbClr val="7030A0"/>
                </a:solidFill>
              </a:rPr>
              <a:t>v.</a:t>
            </a:r>
            <a:r>
              <a:rPr lang="en-IN" b="1" u="sng" dirty="0">
                <a:solidFill>
                  <a:srgbClr val="7030A0"/>
                </a:solidFill>
              </a:rPr>
              <a:t> State of Gujarat</a:t>
            </a:r>
            <a:endParaRPr lang="en-IN" dirty="0">
              <a:solidFill>
                <a:srgbClr val="7030A0"/>
              </a:solidFill>
            </a:endParaRPr>
          </a:p>
        </p:txBody>
      </p:sp>
    </p:spTree>
    <p:extLst>
      <p:ext uri="{BB962C8B-B14F-4D97-AF65-F5344CB8AC3E}">
        <p14:creationId xmlns:p14="http://schemas.microsoft.com/office/powerpoint/2010/main" val="32362473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and Round Single Corner Rectangle 4"/>
          <p:cNvSpPr/>
          <p:nvPr/>
        </p:nvSpPr>
        <p:spPr>
          <a:xfrm>
            <a:off x="1745344" y="76202"/>
            <a:ext cx="8694057" cy="3200399"/>
          </a:xfrm>
          <a:prstGeom prst="snip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Section </a:t>
            </a:r>
            <a:r>
              <a:rPr lang="en-IN" sz="1600" u="sng" dirty="0">
                <a:solidFill>
                  <a:schemeClr val="tx1"/>
                </a:solidFill>
              </a:rPr>
              <a:t>67</a:t>
            </a:r>
            <a:r>
              <a:rPr lang="en-IN" sz="1600" dirty="0">
                <a:solidFill>
                  <a:schemeClr val="tx1"/>
                </a:solidFill>
              </a:rPr>
              <a:t> of the Central Goods and Services Tax Act, 2017/Section </a:t>
            </a:r>
            <a:r>
              <a:rPr lang="en-IN" sz="1600" u="sng" dirty="0">
                <a:solidFill>
                  <a:schemeClr val="tx1"/>
                </a:solidFill>
              </a:rPr>
              <a:t>67</a:t>
            </a:r>
            <a:r>
              <a:rPr lang="en-IN" sz="1600" dirty="0">
                <a:solidFill>
                  <a:schemeClr val="tx1"/>
                </a:solidFill>
              </a:rPr>
              <a:t> of the Gujarat Goods and Services Tax Act, 2017 - Search, seizure, etc. - Power of inspection, search and seizure - Whether in a case where authorisation was for search and seizure of goods liable to confiscation, documents, books or things but search officer converted it into a search for a person and conducted investigation by camping in residential premises of petitioner for eight days, during which family members were confined to searched premises and kept under surveillance and were not permitted to leave premises without permission of authorised officer, such activities infringed fundamental rights of citizens under article 21 of Constitution being not backed by any statutory provision; such actions could not be accepted to be done in good faith and could not be protected under section 157 and such unauthorised action of concerned officers would tantamount to an offence under Indian Penal Code - Held, yes [Para 25]</a:t>
            </a:r>
          </a:p>
        </p:txBody>
      </p:sp>
      <p:sp>
        <p:nvSpPr>
          <p:cNvPr id="6" name="Flowchart: Punched Tape 5"/>
          <p:cNvSpPr/>
          <p:nvPr/>
        </p:nvSpPr>
        <p:spPr>
          <a:xfrm>
            <a:off x="1752600" y="3429000"/>
            <a:ext cx="8679543" cy="160020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7030A0"/>
                </a:solidFill>
              </a:rPr>
              <a:t>2021 (2) TMI 295 - GUJARAT HIGH COURT M/S. BHARAT ACID AND CHEMICALS, PROPRIETOR KANUBHAI MANILAL PATEL VERSUS UNION OF INDIA Coercion and pressure induced for payment of tax by Revenue - </a:t>
            </a:r>
            <a:r>
              <a:rPr lang="en-IN" dirty="0">
                <a:solidFill>
                  <a:srgbClr val="7030A0"/>
                </a:solidFill>
              </a:rPr>
              <a:t>HELD THAT: -</a:t>
            </a:r>
          </a:p>
        </p:txBody>
      </p:sp>
      <p:sp>
        <p:nvSpPr>
          <p:cNvPr id="7" name="Snip and Round Single Corner Rectangle 6"/>
          <p:cNvSpPr/>
          <p:nvPr/>
        </p:nvSpPr>
        <p:spPr>
          <a:xfrm>
            <a:off x="1770743" y="5116340"/>
            <a:ext cx="8694057" cy="1665461"/>
          </a:xfrm>
          <a:prstGeom prst="snip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The mode and manner in which the respondents Nos.2 and 3 are alleged to have coerced and pressurized the writ applicant to transfer an amount of almost ₹ 9 </a:t>
            </a:r>
            <a:r>
              <a:rPr lang="en-IN" sz="1600" dirty="0" err="1">
                <a:solidFill>
                  <a:schemeClr val="tx1"/>
                </a:solidFill>
              </a:rPr>
              <a:t>Crore</a:t>
            </a:r>
            <a:r>
              <a:rPr lang="en-IN" sz="1600" dirty="0">
                <a:solidFill>
                  <a:schemeClr val="tx1"/>
                </a:solidFill>
              </a:rPr>
              <a:t> to the account of the department is shocking. It is brought to our notice that the writ applicant was summoned and under the guise of interrogation was kept under detention for almost a period of 33 hours. No wonder, the State of Gujarat has topped the list of States with the highest collection of tax under the GST Act in the country for the year 2020-21.</a:t>
            </a:r>
          </a:p>
        </p:txBody>
      </p:sp>
    </p:spTree>
    <p:extLst>
      <p:ext uri="{BB962C8B-B14F-4D97-AF65-F5344CB8AC3E}">
        <p14:creationId xmlns:p14="http://schemas.microsoft.com/office/powerpoint/2010/main" val="33447189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752600" y="100760"/>
            <a:ext cx="8679543" cy="66124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7030A0"/>
                </a:solidFill>
              </a:rPr>
              <a:t>[2019] 111 taxmann.com 482 (Gujarat) </a:t>
            </a:r>
            <a:r>
              <a:rPr lang="en-IN" b="1" dirty="0" err="1">
                <a:solidFill>
                  <a:srgbClr val="7030A0"/>
                </a:solidFill>
              </a:rPr>
              <a:t>PareshNathalal</a:t>
            </a:r>
            <a:r>
              <a:rPr lang="en-IN" b="1" dirty="0">
                <a:solidFill>
                  <a:srgbClr val="7030A0"/>
                </a:solidFill>
              </a:rPr>
              <a:t> </a:t>
            </a:r>
            <a:r>
              <a:rPr lang="en-IN" b="1" dirty="0" err="1">
                <a:solidFill>
                  <a:srgbClr val="7030A0"/>
                </a:solidFill>
              </a:rPr>
              <a:t>Chauhan</a:t>
            </a:r>
            <a:r>
              <a:rPr lang="en-IN" b="1" dirty="0">
                <a:solidFill>
                  <a:srgbClr val="7030A0"/>
                </a:solidFill>
              </a:rPr>
              <a:t> </a:t>
            </a:r>
            <a:r>
              <a:rPr lang="en-IN" b="1" dirty="0" err="1">
                <a:solidFill>
                  <a:srgbClr val="7030A0"/>
                </a:solidFill>
              </a:rPr>
              <a:t>v.State</a:t>
            </a:r>
            <a:r>
              <a:rPr lang="en-IN" b="1" dirty="0">
                <a:solidFill>
                  <a:srgbClr val="7030A0"/>
                </a:solidFill>
              </a:rPr>
              <a:t> of Gujarat* </a:t>
            </a:r>
            <a:endParaRPr lang="en-IN" dirty="0">
              <a:solidFill>
                <a:srgbClr val="7030A0"/>
              </a:solidFill>
            </a:endParaRPr>
          </a:p>
        </p:txBody>
      </p:sp>
      <p:sp>
        <p:nvSpPr>
          <p:cNvPr id="3" name="Snip and Round Single Corner Rectangle 2"/>
          <p:cNvSpPr/>
          <p:nvPr/>
        </p:nvSpPr>
        <p:spPr>
          <a:xfrm>
            <a:off x="1745344" y="838201"/>
            <a:ext cx="8694057" cy="3276599"/>
          </a:xfrm>
          <a:prstGeom prst="snip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Section 67 of the Central Goods and Services Tax Act, 2017/Section 67 of the Gujarat Goods and Services Tax Act 2017 - Search, seizure, etc. - Power of inspection, search and seizure - GST Authorities conducted search at</a:t>
            </a:r>
            <a:r>
              <a:rPr lang="en-IN" b="1" dirty="0">
                <a:solidFill>
                  <a:schemeClr val="tx1"/>
                </a:solidFill>
              </a:rPr>
              <a:t> </a:t>
            </a:r>
            <a:r>
              <a:rPr lang="en-IN" dirty="0">
                <a:solidFill>
                  <a:schemeClr val="tx1"/>
                </a:solidFill>
              </a:rPr>
              <a:t>premises of assessee pursuant to authorisation issued under sub-section (2) of section 67 - Further in premises, where there were three ladies, male officers together with a CRPF officer had stayed throughout day and night despite fact that goods, articles and things were already seized - Whether entire exercise carried out by concerned officers was totally without any authority of law and in flagrant disregard of provisions of Act and Rules and in total abuse of powers vested in them under Act - Held, yes - Whether Commissioner was to be directed to carry out a proper inquiry in matter and submit a report before Court - Held, yes [</a:t>
            </a:r>
            <a:r>
              <a:rPr lang="en-IN" dirty="0" err="1">
                <a:solidFill>
                  <a:schemeClr val="tx1"/>
                </a:solidFill>
              </a:rPr>
              <a:t>Paras</a:t>
            </a:r>
            <a:r>
              <a:rPr lang="en-IN" dirty="0">
                <a:solidFill>
                  <a:schemeClr val="tx1"/>
                </a:solidFill>
              </a:rPr>
              <a:t> 5 and 6] [In favour of assessee]</a:t>
            </a:r>
          </a:p>
        </p:txBody>
      </p:sp>
      <p:sp>
        <p:nvSpPr>
          <p:cNvPr id="5" name="Flowchart: Punched Tape 4"/>
          <p:cNvSpPr/>
          <p:nvPr/>
        </p:nvSpPr>
        <p:spPr>
          <a:xfrm>
            <a:off x="1752601" y="4191000"/>
            <a:ext cx="8679543" cy="88011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7030A0"/>
                </a:solidFill>
              </a:rPr>
              <a:t>[2021] 124 taxmann.com 289 (Gujarat) </a:t>
            </a:r>
            <a:r>
              <a:rPr lang="en-IN" b="1" dirty="0" err="1">
                <a:solidFill>
                  <a:srgbClr val="7030A0"/>
                </a:solidFill>
              </a:rPr>
              <a:t>Hemani</a:t>
            </a:r>
            <a:r>
              <a:rPr lang="en-IN" b="1" dirty="0">
                <a:solidFill>
                  <a:srgbClr val="7030A0"/>
                </a:solidFill>
              </a:rPr>
              <a:t> Intermediates (P.) Ltd. </a:t>
            </a:r>
            <a:r>
              <a:rPr lang="en-IN" b="1" i="1" dirty="0">
                <a:solidFill>
                  <a:srgbClr val="7030A0"/>
                </a:solidFill>
              </a:rPr>
              <a:t>v.</a:t>
            </a:r>
            <a:r>
              <a:rPr lang="en-IN" b="1" dirty="0">
                <a:solidFill>
                  <a:srgbClr val="7030A0"/>
                </a:solidFill>
              </a:rPr>
              <a:t> Union of India </a:t>
            </a:r>
            <a:r>
              <a:rPr lang="en-IN" dirty="0">
                <a:solidFill>
                  <a:srgbClr val="7030A0"/>
                </a:solidFill>
              </a:rPr>
              <a:t>GST:   </a:t>
            </a:r>
          </a:p>
        </p:txBody>
      </p:sp>
      <p:sp>
        <p:nvSpPr>
          <p:cNvPr id="6" name="Snip and Round Single Corner Rectangle 5"/>
          <p:cNvSpPr/>
          <p:nvPr/>
        </p:nvSpPr>
        <p:spPr>
          <a:xfrm>
            <a:off x="1752601" y="5181600"/>
            <a:ext cx="8694057" cy="1605214"/>
          </a:xfrm>
          <a:prstGeom prst="snip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Where petitioner company submitted that during search proceedings revenue authorities resorted to physical violence and torture on employees of petitioner and statements of all persons present during search proceedings were taken under coercion, notice was to be issued to respondents.</a:t>
            </a:r>
          </a:p>
        </p:txBody>
      </p:sp>
    </p:spTree>
    <p:extLst>
      <p:ext uri="{BB962C8B-B14F-4D97-AF65-F5344CB8AC3E}">
        <p14:creationId xmlns:p14="http://schemas.microsoft.com/office/powerpoint/2010/main" val="8650688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3829" y="156210"/>
            <a:ext cx="10045571" cy="102726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b="1" u="sng" dirty="0">
              <a:solidFill>
                <a:schemeClr val="tx1"/>
              </a:solidFill>
            </a:endParaRPr>
          </a:p>
          <a:p>
            <a:pPr marL="457200" indent="-457200" algn="ctr">
              <a:buAutoNum type="arabicPlain" startAt="5"/>
            </a:pPr>
            <a:r>
              <a:rPr lang="en-IN" sz="2800" b="1" u="sng" dirty="0">
                <a:solidFill>
                  <a:schemeClr val="tx1"/>
                </a:solidFill>
              </a:rPr>
              <a:t>APPERANCE THROUGH AUTHORIZED REPRESENTATIVE </a:t>
            </a:r>
          </a:p>
          <a:p>
            <a:pPr algn="ctr"/>
            <a:r>
              <a:rPr lang="en-IN" dirty="0">
                <a:solidFill>
                  <a:schemeClr val="tx1"/>
                </a:solidFill>
              </a:rPr>
              <a:t>Not a Right. Allowed in exceptional circumstances like coercion with RTP</a:t>
            </a:r>
          </a:p>
          <a:p>
            <a:pPr algn="ctr"/>
            <a:endParaRPr lang="en-IN" sz="2000" dirty="0">
              <a:solidFill>
                <a:schemeClr val="tx1"/>
              </a:solidFill>
            </a:endParaRPr>
          </a:p>
        </p:txBody>
      </p:sp>
      <p:sp>
        <p:nvSpPr>
          <p:cNvPr id="3" name="Flowchart: Punched Tape 2"/>
          <p:cNvSpPr/>
          <p:nvPr/>
        </p:nvSpPr>
        <p:spPr>
          <a:xfrm>
            <a:off x="1810416" y="1225836"/>
            <a:ext cx="8679543" cy="661240"/>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err="1">
                <a:solidFill>
                  <a:srgbClr val="7030A0"/>
                </a:solidFill>
              </a:rPr>
              <a:t>Vineet</a:t>
            </a:r>
            <a:r>
              <a:rPr lang="en-IN" b="1" dirty="0">
                <a:solidFill>
                  <a:srgbClr val="7030A0"/>
                </a:solidFill>
              </a:rPr>
              <a:t> Kumar vs. ORS 131 taxmann.com 113 (Punjab &amp; Haryana) [11-10-2021] GST:</a:t>
            </a:r>
            <a:r>
              <a:rPr lang="en-IN" dirty="0">
                <a:solidFill>
                  <a:srgbClr val="7030A0"/>
                </a:solidFill>
              </a:rPr>
              <a:t> </a:t>
            </a:r>
          </a:p>
        </p:txBody>
      </p:sp>
      <p:sp>
        <p:nvSpPr>
          <p:cNvPr id="4" name="Snip and Round Single Corner Rectangle 3"/>
          <p:cNvSpPr/>
          <p:nvPr/>
        </p:nvSpPr>
        <p:spPr>
          <a:xfrm>
            <a:off x="200096" y="1684176"/>
            <a:ext cx="11799064" cy="661240"/>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High Court </a:t>
            </a:r>
            <a:r>
              <a:rPr lang="en-IN" dirty="0">
                <a:solidFill>
                  <a:schemeClr val="tx1"/>
                </a:solidFill>
                <a:highlight>
                  <a:srgbClr val="FFFF00"/>
                </a:highlight>
              </a:rPr>
              <a:t>permitted assessee to appear through an authorized representative </a:t>
            </a:r>
            <a:r>
              <a:rPr lang="en-IN" dirty="0">
                <a:solidFill>
                  <a:schemeClr val="tx1"/>
                </a:solidFill>
              </a:rPr>
              <a:t>in response to a notice under section 70 of Central Goods and Services Tax Act, 2017 as assessee undertakes to produce all material which revenue may required</a:t>
            </a:r>
          </a:p>
        </p:txBody>
      </p:sp>
      <p:sp>
        <p:nvSpPr>
          <p:cNvPr id="5" name="Flowchart: Punched Tape 4"/>
          <p:cNvSpPr/>
          <p:nvPr/>
        </p:nvSpPr>
        <p:spPr>
          <a:xfrm>
            <a:off x="1752600" y="2422453"/>
            <a:ext cx="8679543" cy="727364"/>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[2022] 137 taxmann.com 135 (Gujarat) </a:t>
            </a:r>
            <a:r>
              <a:rPr lang="en-IN" b="1" dirty="0" err="1">
                <a:solidFill>
                  <a:srgbClr val="7030A0"/>
                </a:solidFill>
              </a:rPr>
              <a:t>Krushansinh</a:t>
            </a:r>
            <a:r>
              <a:rPr lang="en-IN" b="1" dirty="0">
                <a:solidFill>
                  <a:srgbClr val="7030A0"/>
                </a:solidFill>
              </a:rPr>
              <a:t> </a:t>
            </a:r>
            <a:r>
              <a:rPr lang="en-IN" b="1" dirty="0" err="1">
                <a:solidFill>
                  <a:srgbClr val="7030A0"/>
                </a:solidFill>
              </a:rPr>
              <a:t>Pratapsinh</a:t>
            </a:r>
            <a:r>
              <a:rPr lang="en-IN" b="1" dirty="0">
                <a:solidFill>
                  <a:srgbClr val="7030A0"/>
                </a:solidFill>
              </a:rPr>
              <a:t> </a:t>
            </a:r>
            <a:r>
              <a:rPr lang="en-IN" b="1" dirty="0" err="1">
                <a:solidFill>
                  <a:srgbClr val="7030A0"/>
                </a:solidFill>
              </a:rPr>
              <a:t>Zala</a:t>
            </a:r>
            <a:r>
              <a:rPr lang="en-IN" b="1" dirty="0">
                <a:solidFill>
                  <a:srgbClr val="7030A0"/>
                </a:solidFill>
              </a:rPr>
              <a:t> v. State of Gujarat*</a:t>
            </a:r>
            <a:endParaRPr lang="en-IN" dirty="0">
              <a:solidFill>
                <a:srgbClr val="7030A0"/>
              </a:solidFill>
            </a:endParaRPr>
          </a:p>
        </p:txBody>
      </p:sp>
      <p:sp>
        <p:nvSpPr>
          <p:cNvPr id="6" name="Snip and Round Single Corner Rectangle 5"/>
          <p:cNvSpPr/>
          <p:nvPr/>
        </p:nvSpPr>
        <p:spPr>
          <a:xfrm>
            <a:off x="308472" y="2988147"/>
            <a:ext cx="11683432" cy="2691867"/>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700" dirty="0">
                <a:solidFill>
                  <a:schemeClr val="tx1"/>
                </a:solidFill>
              </a:rPr>
              <a:t>Summon - Interrogation - Presence of advocate - Intelligence Officer issued on applicant summon under section 70 on ground that while opening bank accounts by three firms which were fake and non-existent, Applicant acted as introducer and as per intelligence input, applicant had link with suspicious transaction conducted in name of three firms - Assessee appeared </a:t>
            </a:r>
            <a:r>
              <a:rPr lang="en-IN" sz="1700" dirty="0" err="1">
                <a:solidFill>
                  <a:schemeClr val="tx1"/>
                </a:solidFill>
              </a:rPr>
              <a:t>beforeCompetent</a:t>
            </a:r>
            <a:r>
              <a:rPr lang="en-IN" sz="1700" dirty="0">
                <a:solidFill>
                  <a:schemeClr val="tx1"/>
                </a:solidFill>
              </a:rPr>
              <a:t> Authority and his statement was recorded - Summon was issued - Assessee filed writ petition seeking direction to Authority to allow presence of his advocate during interrogation and recording of statement - He urged that he had never entered into transaction with alleged firms and with a bona fide intention he had submitted his identification documents as an introducer of alleged firms for opening accounts - </a:t>
            </a:r>
            <a:r>
              <a:rPr lang="en-IN" sz="1700" b="1" u="sng" dirty="0">
                <a:solidFill>
                  <a:schemeClr val="tx1"/>
                </a:solidFill>
              </a:rPr>
              <a:t>HELD : </a:t>
            </a:r>
            <a:r>
              <a:rPr lang="en-IN" sz="1700" b="1" u="sng" dirty="0" err="1">
                <a:solidFill>
                  <a:schemeClr val="tx1"/>
                </a:solidFill>
                <a:highlight>
                  <a:srgbClr val="FFFF00"/>
                </a:highlight>
              </a:rPr>
              <a:t>Assessee's</a:t>
            </a:r>
            <a:r>
              <a:rPr lang="en-IN" sz="1700" b="1" u="sng" dirty="0">
                <a:solidFill>
                  <a:schemeClr val="tx1"/>
                </a:solidFill>
                <a:highlight>
                  <a:srgbClr val="FFFF00"/>
                </a:highlight>
              </a:rPr>
              <a:t> advocate was permitted to be present during interrogation of assessee but he should be made to sit at a distance beyond hearing range but within visible distance</a:t>
            </a:r>
            <a:r>
              <a:rPr lang="en-IN" sz="1700" dirty="0">
                <a:solidFill>
                  <a:schemeClr val="tx1"/>
                </a:solidFill>
                <a:highlight>
                  <a:srgbClr val="FFFF00"/>
                </a:highlight>
              </a:rPr>
              <a:t> </a:t>
            </a:r>
            <a:r>
              <a:rPr lang="en-IN" sz="1700" dirty="0">
                <a:solidFill>
                  <a:schemeClr val="tx1"/>
                </a:solidFill>
              </a:rPr>
              <a:t>[Section 70 of Central Goods and Services Tax Act, 2017/Gujarat Goods and Services Tax Act, 2017] [Para 8] [In favour of assessee]</a:t>
            </a:r>
            <a:r>
              <a:rPr lang="en-IN" sz="1700" dirty="0"/>
              <a:t> </a:t>
            </a:r>
            <a:endParaRPr lang="en-IN" sz="1700" dirty="0">
              <a:solidFill>
                <a:schemeClr val="tx1"/>
              </a:solidFill>
            </a:endParaRPr>
          </a:p>
        </p:txBody>
      </p:sp>
      <p:sp>
        <p:nvSpPr>
          <p:cNvPr id="7" name="Flowchart: Punched Tape 6">
            <a:extLst>
              <a:ext uri="{FF2B5EF4-FFF2-40B4-BE49-F238E27FC236}">
                <a16:creationId xmlns:a16="http://schemas.microsoft.com/office/drawing/2014/main" id="{255457AE-C592-4878-BDA8-973A575D4F52}"/>
              </a:ext>
            </a:extLst>
          </p:cNvPr>
          <p:cNvSpPr/>
          <p:nvPr/>
        </p:nvSpPr>
        <p:spPr>
          <a:xfrm>
            <a:off x="3653187" y="5797116"/>
            <a:ext cx="4040260" cy="632683"/>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Saurabh Mittal-Delhi High Court 2022</a:t>
            </a:r>
          </a:p>
          <a:p>
            <a:pPr algn="just"/>
            <a:endParaRPr lang="en-IN" dirty="0">
              <a:solidFill>
                <a:srgbClr val="7030A0"/>
              </a:solidFill>
            </a:endParaRPr>
          </a:p>
        </p:txBody>
      </p:sp>
      <p:sp>
        <p:nvSpPr>
          <p:cNvPr id="8" name="Snip and Round Single Corner Rectangle 5">
            <a:extLst>
              <a:ext uri="{FF2B5EF4-FFF2-40B4-BE49-F238E27FC236}">
                <a16:creationId xmlns:a16="http://schemas.microsoft.com/office/drawing/2014/main" id="{FEE4F679-E545-4C08-A340-0ABA0FCFF34B}"/>
              </a:ext>
            </a:extLst>
          </p:cNvPr>
          <p:cNvSpPr/>
          <p:nvPr/>
        </p:nvSpPr>
        <p:spPr>
          <a:xfrm>
            <a:off x="393829" y="6206631"/>
            <a:ext cx="11683432" cy="446337"/>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700" dirty="0">
                <a:solidFill>
                  <a:schemeClr val="tx1"/>
                </a:solidFill>
              </a:rPr>
              <a:t>Denial by High Court for CCTV and Advocate Presence. etc.</a:t>
            </a:r>
          </a:p>
        </p:txBody>
      </p:sp>
    </p:spTree>
    <p:extLst>
      <p:ext uri="{BB962C8B-B14F-4D97-AF65-F5344CB8AC3E}">
        <p14:creationId xmlns:p14="http://schemas.microsoft.com/office/powerpoint/2010/main" val="1350580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752601" y="632080"/>
            <a:ext cx="8679543" cy="968121"/>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(i)	2022-TIOL-217-HC-RAJ-GST IN THE HIGH COURT OF RAJASTHAN AT JODHPUR D B Civil Writ Petition No. 2189/2022 M/s DHARIWAL PRODUCTS </a:t>
            </a:r>
            <a:r>
              <a:rPr lang="en-IN" b="1" dirty="0" err="1">
                <a:solidFill>
                  <a:srgbClr val="7030A0"/>
                </a:solidFill>
              </a:rPr>
              <a:t>Vs</a:t>
            </a:r>
            <a:r>
              <a:rPr lang="en-IN" b="1" dirty="0">
                <a:solidFill>
                  <a:srgbClr val="7030A0"/>
                </a:solidFill>
              </a:rPr>
              <a:t> UNION OF INDIA GST – </a:t>
            </a:r>
            <a:endParaRPr lang="en-IN" dirty="0">
              <a:solidFill>
                <a:srgbClr val="7030A0"/>
              </a:solidFill>
            </a:endParaRPr>
          </a:p>
        </p:txBody>
      </p:sp>
      <p:sp>
        <p:nvSpPr>
          <p:cNvPr id="3" name="Rounded Rectangle 2"/>
          <p:cNvSpPr/>
          <p:nvPr/>
        </p:nvSpPr>
        <p:spPr>
          <a:xfrm>
            <a:off x="1752600" y="156210"/>
            <a:ext cx="8686800" cy="37719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u="sng" dirty="0">
              <a:solidFill>
                <a:schemeClr val="tx1"/>
              </a:solidFill>
            </a:endParaRPr>
          </a:p>
          <a:p>
            <a:pPr marL="457200" indent="-457200" algn="ctr">
              <a:buAutoNum type="arabicPlain" startAt="6"/>
            </a:pPr>
            <a:r>
              <a:rPr lang="en-IN" sz="2000" b="1" u="sng" dirty="0">
                <a:solidFill>
                  <a:schemeClr val="tx1"/>
                </a:solidFill>
              </a:rPr>
              <a:t>RECOVERY DURING INSPECTION/SEARCH</a:t>
            </a:r>
            <a:endParaRPr lang="en-IN" sz="2000" dirty="0">
              <a:solidFill>
                <a:schemeClr val="tx1"/>
              </a:solidFill>
            </a:endParaRPr>
          </a:p>
          <a:p>
            <a:pPr marL="457200" indent="-457200" algn="ctr">
              <a:buAutoNum type="arabicPlain" startAt="6"/>
            </a:pPr>
            <a:endParaRPr lang="en-IN" sz="2000" dirty="0"/>
          </a:p>
        </p:txBody>
      </p:sp>
      <p:sp>
        <p:nvSpPr>
          <p:cNvPr id="4" name="Snip and Round Single Corner Rectangle 3"/>
          <p:cNvSpPr/>
          <p:nvPr/>
        </p:nvSpPr>
        <p:spPr>
          <a:xfrm>
            <a:off x="1745344" y="1703255"/>
            <a:ext cx="8694057" cy="3820711"/>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Petitioner seeks to assail the action of the respondent in conducting search and seizure of the petitioner's premises, coercing the petitioner to deposit a huge sum of Rs.11.5 </a:t>
            </a:r>
            <a:r>
              <a:rPr lang="en-IN" dirty="0" err="1">
                <a:solidFill>
                  <a:schemeClr val="tx1"/>
                </a:solidFill>
              </a:rPr>
              <a:t>crores</a:t>
            </a:r>
            <a:r>
              <a:rPr lang="en-IN" dirty="0">
                <a:solidFill>
                  <a:schemeClr val="tx1"/>
                </a:solidFill>
              </a:rPr>
              <a:t> during the course of search operations as being in gross contravention of the mandatory requirement of Section 74 of the CGST Act.</a:t>
            </a:r>
          </a:p>
          <a:p>
            <a:pPr algn="just"/>
            <a:r>
              <a:rPr lang="en-IN" dirty="0">
                <a:solidFill>
                  <a:schemeClr val="tx1"/>
                </a:solidFill>
              </a:rPr>
              <a:t>Held: Prima facie , the impugned action has been resorted to without adhering to the procedure provided u/s 74 of the CGST Act - As the petitioner appears to have retracted from the confession, the voluntary nature of deposit of GST pursuant to the search proceedings dated 05-06.01.2022 is seriously disputed - Once this procedure is adopted, the respondent authorities would not be able to procure allegedly short paid GST amounts by branding it to be a voluntary deposit and that is why a dubitable procedure of issuing summons to petitioner u/s 70 of the CGST Act is being adopted - Matter requires consideration - No coercive steps shall be taken against the petitioner/its representatives – Notice returnable on 10.03.2022: High Court</a:t>
            </a:r>
          </a:p>
          <a:p>
            <a:endParaRPr lang="en-IN" sz="1700" dirty="0">
              <a:solidFill>
                <a:schemeClr val="tx1"/>
              </a:solidFill>
            </a:endParaRPr>
          </a:p>
        </p:txBody>
      </p:sp>
      <p:sp>
        <p:nvSpPr>
          <p:cNvPr id="5" name="Flowchart: Punched Tape 4"/>
          <p:cNvSpPr/>
          <p:nvPr/>
        </p:nvSpPr>
        <p:spPr>
          <a:xfrm>
            <a:off x="1752601" y="5640668"/>
            <a:ext cx="8679543" cy="1064933"/>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(ii)    HIGH COURT OF KARNATAKA Union of India v. </a:t>
            </a:r>
            <a:r>
              <a:rPr lang="en-IN" b="1" dirty="0" err="1">
                <a:solidFill>
                  <a:srgbClr val="7030A0"/>
                </a:solidFill>
              </a:rPr>
              <a:t>Bundl</a:t>
            </a:r>
            <a:r>
              <a:rPr lang="en-IN" b="1" dirty="0">
                <a:solidFill>
                  <a:srgbClr val="7030A0"/>
                </a:solidFill>
              </a:rPr>
              <a:t> Technologies (P.) Ltd. [2022] 136 taxmann.com 112 (Karnataka) 2022 (3) TMI 625 - KARNATAKA HIGH COURT </a:t>
            </a:r>
            <a:endParaRPr lang="en-IN" dirty="0">
              <a:solidFill>
                <a:srgbClr val="7030A0"/>
              </a:solidFill>
            </a:endParaRPr>
          </a:p>
        </p:txBody>
      </p:sp>
    </p:spTree>
    <p:extLst>
      <p:ext uri="{BB962C8B-B14F-4D97-AF65-F5344CB8AC3E}">
        <p14:creationId xmlns:p14="http://schemas.microsoft.com/office/powerpoint/2010/main" val="24272568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1745344" y="228600"/>
            <a:ext cx="8694057" cy="6477000"/>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GST: </a:t>
            </a:r>
            <a:r>
              <a:rPr lang="en-IN" b="1" u="sng" dirty="0">
                <a:solidFill>
                  <a:schemeClr val="tx1"/>
                </a:solidFill>
              </a:rPr>
              <a:t>Payment of amount of over Rs. 27 </a:t>
            </a:r>
            <a:r>
              <a:rPr lang="en-IN" b="1" u="sng" dirty="0" err="1">
                <a:solidFill>
                  <a:schemeClr val="tx1"/>
                </a:solidFill>
              </a:rPr>
              <a:t>crores</a:t>
            </a:r>
            <a:r>
              <a:rPr lang="en-IN" b="1" u="sng" dirty="0">
                <a:solidFill>
                  <a:schemeClr val="tx1"/>
                </a:solidFill>
              </a:rPr>
              <a:t> paid at odd hours during investigations is not voluntary</a:t>
            </a:r>
            <a:r>
              <a:rPr lang="en-IN" dirty="0">
                <a:solidFill>
                  <a:schemeClr val="tx1"/>
                </a:solidFill>
              </a:rPr>
              <a:t> as there was no communication from taxpayer admitting liability and on the contrary, taxpayer reserved its right to claim refund.</a:t>
            </a:r>
          </a:p>
          <a:p>
            <a:pPr algn="just"/>
            <a:r>
              <a:rPr lang="en-IN" b="1" dirty="0">
                <a:solidFill>
                  <a:schemeClr val="tx1"/>
                </a:solidFill>
              </a:rPr>
              <a:t>Collection of tax during the investigation - amount was voluntarily paid during the investigation by the company under section 74(5) of CGST Act or not - amount was recovered from the company during investigation under the coercion and threat of arrest or not - matter conducted in a high handled and arbitrary manner during the course of investigation or not </a:t>
            </a:r>
          </a:p>
          <a:p>
            <a:pPr algn="just"/>
            <a:r>
              <a:rPr lang="en-IN" b="1" u="sng" dirty="0">
                <a:solidFill>
                  <a:schemeClr val="tx1"/>
                </a:solidFill>
              </a:rPr>
              <a:t>HELD THAT</a:t>
            </a:r>
            <a:r>
              <a:rPr lang="en-IN" dirty="0">
                <a:solidFill>
                  <a:schemeClr val="tx1"/>
                </a:solidFill>
              </a:rPr>
              <a:t>: - Section 74 of the Act deals with determination of tax not paid or short paid or erroneously refunded or input tax credit wrongly availed or utilized by reason of fraud or any wilful misstatement or suppression of facts - The payment is made as an extension of goodwill and </a:t>
            </a:r>
            <a:r>
              <a:rPr lang="en-IN" dirty="0" err="1">
                <a:solidFill>
                  <a:schemeClr val="tx1"/>
                </a:solidFill>
              </a:rPr>
              <a:t>bonafide</a:t>
            </a:r>
            <a:r>
              <a:rPr lang="en-IN" dirty="0">
                <a:solidFill>
                  <a:schemeClr val="tx1"/>
                </a:solidFill>
              </a:rPr>
              <a:t>. It is without prejudice to and with full reservation of our rights and contentions to seek necessary refund at the appropriate time and </a:t>
            </a:r>
            <a:r>
              <a:rPr lang="en-IN" b="1" u="sng" dirty="0">
                <a:solidFill>
                  <a:schemeClr val="tx1"/>
                </a:solidFill>
              </a:rPr>
              <a:t>therefore should not be regarded as an admission of liability.</a:t>
            </a:r>
            <a:endParaRPr lang="en-IN" dirty="0">
              <a:solidFill>
                <a:schemeClr val="tx1"/>
              </a:solidFill>
            </a:endParaRPr>
          </a:p>
          <a:p>
            <a:pPr algn="just"/>
            <a:r>
              <a:rPr lang="en-IN" dirty="0">
                <a:solidFill>
                  <a:schemeClr val="tx1"/>
                </a:solidFill>
              </a:rPr>
              <a:t>Thus, it is evident that payments have not been made admitting the liability. On the other hand, the company reserved its right to seek refund and made it expressly clear that payment of the amount should not be treated as admission of its liability. Besides the aforesaid, there is no material on record to establish that guidelines issued by division bench of High Court of Gujarat were followed - the issue is answered in the negative and it is held that the amount was not paid voluntarily under Section 74(5) of the CGST Act.</a:t>
            </a:r>
          </a:p>
          <a:p>
            <a:endParaRPr lang="en-IN" sz="1700" dirty="0">
              <a:solidFill>
                <a:schemeClr val="tx1"/>
              </a:solidFill>
            </a:endParaRPr>
          </a:p>
        </p:txBody>
      </p:sp>
    </p:spTree>
    <p:extLst>
      <p:ext uri="{BB962C8B-B14F-4D97-AF65-F5344CB8AC3E}">
        <p14:creationId xmlns:p14="http://schemas.microsoft.com/office/powerpoint/2010/main" val="290277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98244" y="391954"/>
            <a:ext cx="5061311" cy="715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50" b="1" dirty="0"/>
              <a:t>Period of Notice Sec 65(3)</a:t>
            </a:r>
          </a:p>
        </p:txBody>
      </p:sp>
      <p:sp>
        <p:nvSpPr>
          <p:cNvPr id="3" name="Rounded Rectangle 2"/>
          <p:cNvSpPr/>
          <p:nvPr/>
        </p:nvSpPr>
        <p:spPr>
          <a:xfrm>
            <a:off x="1448773" y="2113140"/>
            <a:ext cx="9764751" cy="7498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66" b="1" dirty="0"/>
              <a:t>Not less than </a:t>
            </a:r>
            <a:r>
              <a:rPr lang="en-US" sz="2833" b="1" dirty="0">
                <a:solidFill>
                  <a:srgbClr val="FFFF00"/>
                </a:solidFill>
              </a:rPr>
              <a:t>fifteen working days</a:t>
            </a:r>
            <a:r>
              <a:rPr lang="en-US" sz="2266" b="1" dirty="0"/>
              <a:t> prior to the conduct of audit</a:t>
            </a:r>
          </a:p>
        </p:txBody>
      </p:sp>
      <p:sp>
        <p:nvSpPr>
          <p:cNvPr id="4" name="Rounded Rectangle 3"/>
          <p:cNvSpPr/>
          <p:nvPr/>
        </p:nvSpPr>
        <p:spPr>
          <a:xfrm>
            <a:off x="1488537" y="3243555"/>
            <a:ext cx="9764751" cy="7498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66" b="1" dirty="0"/>
              <a:t>Specify period for which audit is to be conducted</a:t>
            </a:r>
          </a:p>
        </p:txBody>
      </p:sp>
      <p:sp>
        <p:nvSpPr>
          <p:cNvPr id="5" name="Rounded Rectangle 4"/>
          <p:cNvSpPr/>
          <p:nvPr/>
        </p:nvSpPr>
        <p:spPr>
          <a:xfrm>
            <a:off x="1545341" y="4339889"/>
            <a:ext cx="9764751" cy="7498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66" b="1" dirty="0"/>
              <a:t>Form </a:t>
            </a:r>
            <a:r>
              <a:rPr lang="en-US" sz="2833" b="1" dirty="0">
                <a:solidFill>
                  <a:srgbClr val="FFFF00"/>
                </a:solidFill>
              </a:rPr>
              <a:t>GST ADT-01</a:t>
            </a:r>
          </a:p>
        </p:txBody>
      </p:sp>
    </p:spTree>
    <p:extLst>
      <p:ext uri="{BB962C8B-B14F-4D97-AF65-F5344CB8AC3E}">
        <p14:creationId xmlns:p14="http://schemas.microsoft.com/office/powerpoint/2010/main" val="4660585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1752601" y="76201"/>
            <a:ext cx="8679543" cy="1886595"/>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(iii) 2021 (4) TMI 366 - MADRAS HIGH COURT M/S. SHRINANDHIDHALL MILLS INDIA PRIVATE LIMITED VERSUS SENIOR INTELLIGENCE OFFICER, DIRECTORATE GENERAL OF GOODS AND SERVICE TAX, DIRECTORATE GENERAL-SOUTH ZONE, GRIEVANCE OFFICER, DIRECTORATE GENERAL OF GOODS AND SERVICE TAX</a:t>
            </a:r>
            <a:endParaRPr lang="en-IN" dirty="0">
              <a:solidFill>
                <a:srgbClr val="7030A0"/>
              </a:solidFill>
            </a:endParaRPr>
          </a:p>
        </p:txBody>
      </p:sp>
      <p:sp>
        <p:nvSpPr>
          <p:cNvPr id="4" name="Snip and Round Single Corner Rectangle 3"/>
          <p:cNvSpPr/>
          <p:nvPr/>
        </p:nvSpPr>
        <p:spPr>
          <a:xfrm>
            <a:off x="1745344" y="1956316"/>
            <a:ext cx="8686800" cy="4673084"/>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b="1" dirty="0">
                <a:solidFill>
                  <a:schemeClr val="tx1"/>
                </a:solidFill>
              </a:rPr>
              <a:t>Refund of the amounts paid during investigation - remittances made by the petitioner during investigation - self- ascertainment - Section 74(5) of GST Act - </a:t>
            </a:r>
            <a:r>
              <a:rPr lang="en-IN" sz="1600" dirty="0">
                <a:solidFill>
                  <a:schemeClr val="tx1"/>
                </a:solidFill>
              </a:rPr>
              <a:t>HELD THAT: - Section 74(5) is a statutory sanction for advance tax payment, pending final determination in assessment. This is contrary to the scheme of assessment set out under Section 74. However, statement recorded at the time of search admitting GST liability and setting the scheme of instalments have been retracted by the petitioner on 05.11.2019 and the petitioner has consistently and vehemently been contested the liability to tax. </a:t>
            </a:r>
            <a:r>
              <a:rPr lang="en-IN" sz="1600" b="1" u="sng" dirty="0">
                <a:solidFill>
                  <a:schemeClr val="tx1"/>
                </a:solidFill>
              </a:rPr>
              <a:t>With this, the requirement of ‘ascertainment’ under Section 74(5), fails.</a:t>
            </a:r>
          </a:p>
          <a:p>
            <a:pPr algn="just"/>
            <a:r>
              <a:rPr lang="en-IN" sz="1600" dirty="0">
                <a:solidFill>
                  <a:schemeClr val="tx1"/>
                </a:solidFill>
              </a:rPr>
              <a:t>The ascertainment contemplated under Section 74(5) is of the nature of self-assessment and amounts to a determination by it which is unconditional, and </a:t>
            </a:r>
            <a:r>
              <a:rPr lang="en-IN" sz="1600" b="1" u="sng" dirty="0">
                <a:solidFill>
                  <a:schemeClr val="tx1"/>
                </a:solidFill>
              </a:rPr>
              <a:t>not one that is retracted</a:t>
            </a:r>
            <a:r>
              <a:rPr lang="en-IN" sz="1600" dirty="0">
                <a:solidFill>
                  <a:schemeClr val="tx1"/>
                </a:solidFill>
              </a:rPr>
              <a:t> as in the present case. </a:t>
            </a:r>
            <a:r>
              <a:rPr lang="en-IN" sz="1600" b="1" u="sng" dirty="0">
                <a:solidFill>
                  <a:schemeClr val="tx1"/>
                </a:solidFill>
              </a:rPr>
              <a:t>Had such ascertainment/self-assessment had been made, there would be no further proceedings contemplated, as Section 74(6) states  that with ascertainment of demand in Section 74(5), no proceedings for show cause under Section 74(1) shall be issued. In this case, enquiry and investigation are on-going, personal hearings have been afforded and both the parties are fully geared towards issuing/receiving a show cause notice and taking matters forward</a:t>
            </a:r>
            <a:r>
              <a:rPr lang="en-IN" sz="1600" dirty="0">
                <a:solidFill>
                  <a:schemeClr val="tx1"/>
                </a:solidFill>
              </a:rPr>
              <a:t>.</a:t>
            </a:r>
            <a:endParaRPr lang="en-IN" sz="1600" b="1" u="sng" dirty="0">
              <a:solidFill>
                <a:schemeClr val="tx1"/>
              </a:solidFill>
            </a:endParaRPr>
          </a:p>
        </p:txBody>
      </p:sp>
    </p:spTree>
    <p:extLst>
      <p:ext uri="{BB962C8B-B14F-4D97-AF65-F5344CB8AC3E}">
        <p14:creationId xmlns:p14="http://schemas.microsoft.com/office/powerpoint/2010/main" val="38276862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752601" y="134816"/>
            <a:ext cx="8679543" cy="779585"/>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(iv)   [2021] 128 taxmann.com 56 (Gujarat) </a:t>
            </a:r>
            <a:r>
              <a:rPr lang="en-IN" b="1" dirty="0" err="1">
                <a:solidFill>
                  <a:srgbClr val="7030A0"/>
                </a:solidFill>
              </a:rPr>
              <a:t>Bhumi</a:t>
            </a:r>
            <a:r>
              <a:rPr lang="en-IN" b="1" dirty="0">
                <a:solidFill>
                  <a:srgbClr val="7030A0"/>
                </a:solidFill>
              </a:rPr>
              <a:t> Associate </a:t>
            </a:r>
            <a:r>
              <a:rPr lang="en-IN" b="1" i="1" dirty="0">
                <a:solidFill>
                  <a:srgbClr val="7030A0"/>
                </a:solidFill>
              </a:rPr>
              <a:t>v. </a:t>
            </a:r>
            <a:r>
              <a:rPr lang="en-IN" b="1" dirty="0">
                <a:solidFill>
                  <a:srgbClr val="7030A0"/>
                </a:solidFill>
              </a:rPr>
              <a:t>Union of India</a:t>
            </a:r>
            <a:r>
              <a:rPr lang="en-IN" b="1" u="sng" dirty="0">
                <a:solidFill>
                  <a:srgbClr val="7030A0"/>
                </a:solidFill>
              </a:rPr>
              <a:t>*</a:t>
            </a:r>
            <a:endParaRPr lang="en-IN" dirty="0">
              <a:solidFill>
                <a:srgbClr val="7030A0"/>
              </a:solidFill>
            </a:endParaRPr>
          </a:p>
        </p:txBody>
      </p:sp>
      <p:sp>
        <p:nvSpPr>
          <p:cNvPr id="3" name="Snip and Round Single Corner Rectangle 2"/>
          <p:cNvSpPr/>
          <p:nvPr/>
        </p:nvSpPr>
        <p:spPr>
          <a:xfrm>
            <a:off x="1745345" y="1041916"/>
            <a:ext cx="8686799" cy="1625084"/>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Section 67 of the Central Goods and Services Tax Act, 2017/Section 67 of the Gujarat Goods and Services Tax Act, 2017 - Search, seizure, etc. - Power of inspection, search and seizure - Assessee filed a writ petition complaining of undue harassment, threat, pressure, etc. by officers of GST department - Whether officers of GST department were to be directed to conduct search proceedings under section 67 against assessee strictly in accordance with law - Held, yes [Para 5] [In favour of assessee] </a:t>
            </a:r>
            <a:endParaRPr lang="en-IN" sz="1600" b="1" u="sng" dirty="0">
              <a:solidFill>
                <a:schemeClr val="tx1"/>
              </a:solidFill>
            </a:endParaRPr>
          </a:p>
        </p:txBody>
      </p:sp>
      <p:sp>
        <p:nvSpPr>
          <p:cNvPr id="4" name="Flowchart: Punched Tape 3"/>
          <p:cNvSpPr/>
          <p:nvPr/>
        </p:nvSpPr>
        <p:spPr>
          <a:xfrm>
            <a:off x="1752601" y="2790502"/>
            <a:ext cx="8679543" cy="943298"/>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(v)  [2021] 127 taxmann.com 31 (Madras) </a:t>
            </a:r>
            <a:r>
              <a:rPr lang="en-IN" b="1" dirty="0" err="1">
                <a:solidFill>
                  <a:srgbClr val="7030A0"/>
                </a:solidFill>
              </a:rPr>
              <a:t>Shri</a:t>
            </a:r>
            <a:r>
              <a:rPr lang="en-IN" b="1" dirty="0">
                <a:solidFill>
                  <a:srgbClr val="7030A0"/>
                </a:solidFill>
              </a:rPr>
              <a:t> </a:t>
            </a:r>
            <a:r>
              <a:rPr lang="en-IN" b="1" dirty="0" err="1">
                <a:solidFill>
                  <a:srgbClr val="7030A0"/>
                </a:solidFill>
              </a:rPr>
              <a:t>Nandhi</a:t>
            </a:r>
            <a:r>
              <a:rPr lang="en-IN" b="1" dirty="0">
                <a:solidFill>
                  <a:srgbClr val="7030A0"/>
                </a:solidFill>
              </a:rPr>
              <a:t> </a:t>
            </a:r>
            <a:r>
              <a:rPr lang="en-IN" b="1" dirty="0" err="1">
                <a:solidFill>
                  <a:srgbClr val="7030A0"/>
                </a:solidFill>
              </a:rPr>
              <a:t>Dhall</a:t>
            </a:r>
            <a:r>
              <a:rPr lang="en-IN" b="1" dirty="0">
                <a:solidFill>
                  <a:srgbClr val="7030A0"/>
                </a:solidFill>
              </a:rPr>
              <a:t> Mills India (P.) Ltd. v. Senior Intelligence Officer, Director General of Goods &amp; Service tax, </a:t>
            </a:r>
            <a:r>
              <a:rPr lang="en-IN" b="1" dirty="0" err="1">
                <a:solidFill>
                  <a:srgbClr val="7030A0"/>
                </a:solidFill>
              </a:rPr>
              <a:t>Trichy</a:t>
            </a:r>
            <a:r>
              <a:rPr lang="en-IN" dirty="0">
                <a:solidFill>
                  <a:srgbClr val="7030A0"/>
                </a:solidFill>
              </a:rPr>
              <a:t>*</a:t>
            </a:r>
          </a:p>
        </p:txBody>
      </p:sp>
      <p:sp>
        <p:nvSpPr>
          <p:cNvPr id="5" name="Snip and Round Single Corner Rectangle 4"/>
          <p:cNvSpPr/>
          <p:nvPr/>
        </p:nvSpPr>
        <p:spPr>
          <a:xfrm>
            <a:off x="1752600" y="3861316"/>
            <a:ext cx="8686800" cy="1015484"/>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N" sz="1600" dirty="0">
              <a:solidFill>
                <a:schemeClr val="tx1"/>
              </a:solidFill>
            </a:endParaRPr>
          </a:p>
          <a:p>
            <a:pPr algn="just"/>
            <a:r>
              <a:rPr lang="en-IN" sz="1600" dirty="0">
                <a:solidFill>
                  <a:schemeClr val="tx1"/>
                </a:solidFill>
              </a:rPr>
              <a:t>GST: Where assessee under stress of investigation signed a statement admitting tax liability and had also made few instalments of tax as per such statement, same could not lead to self-assessment or self-ascertainment and assessee was to be refunded amount of tax paid by it</a:t>
            </a:r>
          </a:p>
          <a:p>
            <a:pPr algn="just"/>
            <a:endParaRPr lang="en-IN" sz="1600" b="1" u="sng" dirty="0">
              <a:solidFill>
                <a:schemeClr val="tx1"/>
              </a:solidFill>
            </a:endParaRPr>
          </a:p>
        </p:txBody>
      </p:sp>
      <p:sp>
        <p:nvSpPr>
          <p:cNvPr id="6" name="Flowchart: Punched Tape 5"/>
          <p:cNvSpPr/>
          <p:nvPr/>
        </p:nvSpPr>
        <p:spPr>
          <a:xfrm>
            <a:off x="1752601" y="5034490"/>
            <a:ext cx="8679543" cy="1671110"/>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(vi) WRIT PETITION No.7063 of 2021 M_S_Deem_Distributors_Private_vs_Union_Of_India_on_3_August_2021</a:t>
            </a:r>
            <a:r>
              <a:rPr lang="en-IN" dirty="0">
                <a:solidFill>
                  <a:srgbClr val="7030A0"/>
                </a:solidFill>
              </a:rPr>
              <a:t>In our opinion, </a:t>
            </a:r>
            <a:r>
              <a:rPr lang="en-IN" b="1" u="sng" dirty="0">
                <a:solidFill>
                  <a:srgbClr val="7030A0"/>
                </a:solidFill>
              </a:rPr>
              <a:t>no tax demand can be issued or raised when investigation is still in progress</a:t>
            </a:r>
            <a:r>
              <a:rPr lang="en-IN" dirty="0">
                <a:solidFill>
                  <a:srgbClr val="7030A0"/>
                </a:solidFill>
              </a:rPr>
              <a:t>.</a:t>
            </a:r>
          </a:p>
        </p:txBody>
      </p:sp>
    </p:spTree>
    <p:extLst>
      <p:ext uri="{BB962C8B-B14F-4D97-AF65-F5344CB8AC3E}">
        <p14:creationId xmlns:p14="http://schemas.microsoft.com/office/powerpoint/2010/main" val="18498668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1752600" y="152401"/>
            <a:ext cx="8686800" cy="2515125"/>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The respondents cannot be allowed to put the cart before the horse and collect any tax, interest or penalty before they determine, in an enquiry, after putting the petitioner/assessee of notice, and we are of the opinion that their action is wholly arbitrary and without jurisdiction. 23. Accordingly, the Writ Petition is allowed; the respondents are restrained from coercing the petitioner to make any payment without issuing notice under Section 74(1) of the Act and following the procedure therein; and they are directed to refund Rs.35,00,000/- already paid by petitioner with interest @ 7% </a:t>
            </a:r>
            <a:r>
              <a:rPr lang="en-IN" sz="1600" dirty="0" err="1">
                <a:solidFill>
                  <a:schemeClr val="tx1"/>
                </a:solidFill>
              </a:rPr>
              <a:t>p.a</a:t>
            </a:r>
            <a:r>
              <a:rPr lang="en-IN" sz="1600" dirty="0">
                <a:solidFill>
                  <a:schemeClr val="tx1"/>
                </a:solidFill>
              </a:rPr>
              <a:t> from the date of payment till date of refund within four (04) weeks from the date of receipt of a copy of this order. 24. It is however made clear that respondents can proceed with the investigation as well as enquiry under the provisions of the Act against the petitioner and act strictly in accordance with the Act.</a:t>
            </a:r>
            <a:endParaRPr lang="en-IN" sz="1600" b="1" u="sng" dirty="0">
              <a:solidFill>
                <a:schemeClr val="tx1"/>
              </a:solidFill>
            </a:endParaRPr>
          </a:p>
        </p:txBody>
      </p:sp>
      <p:sp>
        <p:nvSpPr>
          <p:cNvPr id="3" name="Flowchart: Punched Tape 2"/>
          <p:cNvSpPr/>
          <p:nvPr/>
        </p:nvSpPr>
        <p:spPr>
          <a:xfrm>
            <a:off x="1752601" y="2743201"/>
            <a:ext cx="8679543" cy="2022043"/>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(vii)   2022-TIOL-17-HC-MAD-GST IN THE HIGH COURT OF MADRAS WP No. 9654 of 2021 and WMP No. 10223 of 2021 M/s ADITYA ENERGY HOLDINGS </a:t>
            </a:r>
            <a:r>
              <a:rPr lang="en-IN" b="1" dirty="0" err="1">
                <a:solidFill>
                  <a:srgbClr val="7030A0"/>
                </a:solidFill>
              </a:rPr>
              <a:t>Vs</a:t>
            </a:r>
            <a:r>
              <a:rPr lang="en-IN" b="1" dirty="0">
                <a:solidFill>
                  <a:srgbClr val="7030A0"/>
                </a:solidFill>
              </a:rPr>
              <a:t> DIRECTORATE GENERAL OF GST INTELLIGENCE DGGI </a:t>
            </a:r>
            <a:r>
              <a:rPr lang="en-IN" b="1" u="sng" dirty="0">
                <a:solidFill>
                  <a:schemeClr val="tx1"/>
                </a:solidFill>
              </a:rPr>
              <a:t>The amount paid by the petitioner are only deposits pending proper adjudication under Section 73 / 74 of the CGST Act, 2017</a:t>
            </a:r>
            <a:r>
              <a:rPr lang="en-IN" dirty="0">
                <a:solidFill>
                  <a:schemeClr val="tx1"/>
                </a:solidFill>
              </a:rPr>
              <a:t>.</a:t>
            </a:r>
          </a:p>
        </p:txBody>
      </p:sp>
      <p:sp>
        <p:nvSpPr>
          <p:cNvPr id="4" name="Snip and Round Single Corner Rectangle 3"/>
          <p:cNvSpPr/>
          <p:nvPr/>
        </p:nvSpPr>
        <p:spPr>
          <a:xfrm>
            <a:off x="1752600" y="4842520"/>
            <a:ext cx="8686800" cy="1863081"/>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It appears that the amounts were collected from the petitioner during March 2021, at the time when summons were also issued to the petitioner, </a:t>
            </a:r>
            <a:r>
              <a:rPr lang="en-IN" sz="1600" dirty="0" err="1">
                <a:solidFill>
                  <a:schemeClr val="tx1"/>
                </a:solidFill>
              </a:rPr>
              <a:t>Mahazar</a:t>
            </a:r>
            <a:r>
              <a:rPr lang="en-IN" sz="1600" dirty="0">
                <a:solidFill>
                  <a:schemeClr val="tx1"/>
                </a:solidFill>
              </a:rPr>
              <a:t> was drawn and seizure memo was also issued to the petitioner on the same date. </a:t>
            </a:r>
            <a:r>
              <a:rPr lang="en-IN" sz="1600" b="1" u="sng" dirty="0">
                <a:solidFill>
                  <a:schemeClr val="tx1"/>
                </a:solidFill>
              </a:rPr>
              <a:t>The amount paid by the petitioner shall be treated as amount paid by the petitioner "under protest" and will be subject to the final appropriation in the proceedings to be initiated under Sections 73 / 74 of CGST Act, 2017. The respondent is also directed to return the photo copies of the seized documents to the petitioner, if they have not been already returned to the petitioner</a:t>
            </a:r>
            <a:endParaRPr lang="en-IN" sz="1600" dirty="0">
              <a:solidFill>
                <a:schemeClr val="tx1"/>
              </a:solidFill>
            </a:endParaRPr>
          </a:p>
        </p:txBody>
      </p:sp>
    </p:spTree>
    <p:extLst>
      <p:ext uri="{BB962C8B-B14F-4D97-AF65-F5344CB8AC3E}">
        <p14:creationId xmlns:p14="http://schemas.microsoft.com/office/powerpoint/2010/main" val="12434625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1752600" y="152401"/>
            <a:ext cx="8686800" cy="1946901"/>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b="1" u="sng" dirty="0">
                <a:solidFill>
                  <a:schemeClr val="tx1"/>
                </a:solidFill>
              </a:rPr>
              <a:t>. </a:t>
            </a:r>
            <a:r>
              <a:rPr lang="en-IN" sz="1600" dirty="0">
                <a:solidFill>
                  <a:schemeClr val="tx1"/>
                </a:solidFill>
              </a:rPr>
              <a:t>In any event, in the show cause notice under Sections 73/74 of CGST Act, 2017, the respondent shall clearly spell out the reasons and give details of the Relied Upon Documents based on which the demand is proposed to be made against the petitioner and why the amount already paid by the petitioner should not be appropriated. </a:t>
            </a:r>
            <a:r>
              <a:rPr lang="en-IN" sz="1600" b="1" u="sng" dirty="0">
                <a:solidFill>
                  <a:schemeClr val="tx1"/>
                </a:solidFill>
              </a:rPr>
              <a:t>The respondent shall also return the originals of all the documents which are not required for the investigation</a:t>
            </a:r>
            <a:r>
              <a:rPr lang="en-IN" sz="1600" dirty="0">
                <a:solidFill>
                  <a:schemeClr val="tx1"/>
                </a:solidFill>
              </a:rPr>
              <a:t>. The petitioner shall cooperate with the respondent and file a reply within a period of thirty days from the date of issuance of show cause notice. </a:t>
            </a:r>
          </a:p>
        </p:txBody>
      </p:sp>
      <p:sp>
        <p:nvSpPr>
          <p:cNvPr id="5" name="Flowchart: Punched Tape 4"/>
          <p:cNvSpPr/>
          <p:nvPr/>
        </p:nvSpPr>
        <p:spPr>
          <a:xfrm>
            <a:off x="1752601" y="2209800"/>
            <a:ext cx="8679543" cy="1255530"/>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rgbClr val="7030A0"/>
                </a:solidFill>
              </a:rPr>
              <a:t>(viii) 2019-TIOL-1892-HC-AHM-GST IN THE HIGH COURT OF GUJARAT AT AHMEDABAD R/Special Civil Application No. 11249 of 2019 NAVKAR ISPAT PVT LTD </a:t>
            </a:r>
            <a:r>
              <a:rPr lang="en-IN" b="1" dirty="0" err="1">
                <a:solidFill>
                  <a:srgbClr val="7030A0"/>
                </a:solidFill>
              </a:rPr>
              <a:t>Vs</a:t>
            </a:r>
            <a:r>
              <a:rPr lang="en-IN" b="1" dirty="0">
                <a:solidFill>
                  <a:srgbClr val="7030A0"/>
                </a:solidFill>
              </a:rPr>
              <a:t> STATE OF GUJARAT </a:t>
            </a:r>
            <a:endParaRPr lang="en-IN" dirty="0">
              <a:solidFill>
                <a:srgbClr val="7030A0"/>
              </a:solidFill>
            </a:endParaRPr>
          </a:p>
        </p:txBody>
      </p:sp>
      <p:sp>
        <p:nvSpPr>
          <p:cNvPr id="6" name="Snip and Round Single Corner Rectangle 5"/>
          <p:cNvSpPr/>
          <p:nvPr/>
        </p:nvSpPr>
        <p:spPr>
          <a:xfrm>
            <a:off x="1752600" y="3570096"/>
            <a:ext cx="8686800" cy="3135504"/>
          </a:xfrm>
          <a:prstGeom prst="snip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Writ applicant seeks to challenge the action of the respondent in collecting the amount of Rs.10,14,035/- </a:t>
            </a:r>
            <a:r>
              <a:rPr lang="en-IN" sz="1600" b="1" u="sng" dirty="0">
                <a:solidFill>
                  <a:schemeClr val="tx1"/>
                </a:solidFill>
              </a:rPr>
              <a:t>allegedly under coercion - During the course of spot visit carried out by the Department</a:t>
            </a:r>
            <a:r>
              <a:rPr lang="en-IN" sz="1600" dirty="0">
                <a:solidFill>
                  <a:schemeClr val="tx1"/>
                </a:solidFill>
              </a:rPr>
              <a:t> on 04/04/2019 under the provisions of the CGST Act, 2017 , the amount referred to above was recovered on the premise that certain Input Tax Credit was not allowable and that there was some difference in the stock - It is the case of the writ applicant that the amount, which came to be recovered from him, is without any authority of law or without following any due procedure in that regard - Petitioner requests for a direction to the department to frame the assessment or the provisional assessment at the earliest. Held: </a:t>
            </a:r>
            <a:r>
              <a:rPr lang="en-IN" sz="1600" b="1" u="sng" dirty="0">
                <a:solidFill>
                  <a:schemeClr val="tx1"/>
                </a:solidFill>
              </a:rPr>
              <a:t>Bench is of the view that the respondents should, at the earliest, frame the assessment in accordance with law - exercise to be completed within a period of three months from the date of receipt of the order and once the assessment is framed, it would be open for the writ applicant to thereafter proceed further in accordance with law</a:t>
            </a:r>
            <a:r>
              <a:rPr lang="en-IN" sz="1600" dirty="0">
                <a:solidFill>
                  <a:schemeClr val="tx1"/>
                </a:solidFill>
              </a:rPr>
              <a:t> - writ application disposed of: High Court [</a:t>
            </a:r>
            <a:r>
              <a:rPr lang="en-IN" sz="1600" dirty="0" err="1">
                <a:solidFill>
                  <a:schemeClr val="tx1"/>
                </a:solidFill>
              </a:rPr>
              <a:t>para</a:t>
            </a:r>
            <a:r>
              <a:rPr lang="en-IN" sz="1600" dirty="0">
                <a:solidFill>
                  <a:schemeClr val="tx1"/>
                </a:solidFill>
              </a:rPr>
              <a:t> 6, 7]</a:t>
            </a:r>
          </a:p>
        </p:txBody>
      </p:sp>
    </p:spTree>
    <p:extLst>
      <p:ext uri="{BB962C8B-B14F-4D97-AF65-F5344CB8AC3E}">
        <p14:creationId xmlns:p14="http://schemas.microsoft.com/office/powerpoint/2010/main" val="103728739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ard 4"/>
          <p:cNvSpPr/>
          <p:nvPr/>
        </p:nvSpPr>
        <p:spPr>
          <a:xfrm>
            <a:off x="1752600" y="152400"/>
            <a:ext cx="8534400" cy="1143000"/>
          </a:xfrm>
          <a:prstGeom prst="flowChartPunchedCar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u="sng" dirty="0"/>
              <a:t>EPILOGUE: </a:t>
            </a:r>
            <a:endParaRPr lang="en-IN" sz="3600" dirty="0"/>
          </a:p>
        </p:txBody>
      </p:sp>
      <p:sp>
        <p:nvSpPr>
          <p:cNvPr id="6" name="Snip Same Side Corner Rectangle 5"/>
          <p:cNvSpPr/>
          <p:nvPr/>
        </p:nvSpPr>
        <p:spPr>
          <a:xfrm>
            <a:off x="1752600" y="1676400"/>
            <a:ext cx="8534400" cy="3886200"/>
          </a:xfrm>
          <a:prstGeom prst="snip2SameRect">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IN" dirty="0"/>
              <a:t>While the Government is keen on reducing the litigation for all and ease of doing business along with broad themes - aspirational India, economic development and caring society that is humane and compassionate.  Necessary instructions will have to be circulated to field formations to ensure that they do not impose high handed demands and proceed in arbitrary or hostile manner leading to betrayal of the statutory provisions. Such a crackdown must not come at the cost of penalizing the taxpayers. An environment must be introduced so as to highlight the expectations from taxpayers and strengthen the taxpayer confidence on the Government under the Goods and Services Tax regime. To build a harassment-free tax regime in the country. Business, Government and Tax Payers to go hand in hand….</a:t>
            </a:r>
          </a:p>
        </p:txBody>
      </p:sp>
    </p:spTree>
    <p:extLst>
      <p:ext uri="{BB962C8B-B14F-4D97-AF65-F5344CB8AC3E}">
        <p14:creationId xmlns:p14="http://schemas.microsoft.com/office/powerpoint/2010/main" val="22107196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929618" y="2373085"/>
            <a:ext cx="6881132" cy="211182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a:t>INTERPLAY OF SEC 129 &amp; Sec 130</a:t>
            </a:r>
            <a:endParaRPr lang="en-US" dirty="0"/>
          </a:p>
        </p:txBody>
      </p:sp>
      <p:sp>
        <p:nvSpPr>
          <p:cNvPr id="3" name="Slide Number Placeholder 2">
            <a:extLst>
              <a:ext uri="{FF2B5EF4-FFF2-40B4-BE49-F238E27FC236}">
                <a16:creationId xmlns:a16="http://schemas.microsoft.com/office/drawing/2014/main" id="{3F341D11-3061-4E08-B84D-53512857C101}"/>
              </a:ext>
            </a:extLst>
          </p:cNvPr>
          <p:cNvSpPr>
            <a:spLocks noGrp="1"/>
          </p:cNvSpPr>
          <p:nvPr>
            <p:ph type="sldNum" sz="quarter" idx="12"/>
          </p:nvPr>
        </p:nvSpPr>
        <p:spPr/>
        <p:txBody>
          <a:bodyPr/>
          <a:lstStyle/>
          <a:p>
            <a:fld id="{56FCA643-ADDA-4CE8-B4FF-7AA2A8ED4A7D}" type="slidenum">
              <a:rPr lang="en-IN" altLang="en-US" smtClean="0"/>
              <a:pPr/>
              <a:t>155</a:t>
            </a:fld>
            <a:endParaRPr lang="en-IN" altLang="en-US"/>
          </a:p>
        </p:txBody>
      </p:sp>
    </p:spTree>
    <p:extLst>
      <p:ext uri="{BB962C8B-B14F-4D97-AF65-F5344CB8AC3E}">
        <p14:creationId xmlns:p14="http://schemas.microsoft.com/office/powerpoint/2010/main" val="4889180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297A57-C4B5-4F84-AA0C-8A719E613E85}"/>
              </a:ext>
            </a:extLst>
          </p:cNvPr>
          <p:cNvSpPr txBox="1"/>
          <p:nvPr/>
        </p:nvSpPr>
        <p:spPr>
          <a:xfrm>
            <a:off x="141513" y="346941"/>
            <a:ext cx="11201401" cy="195951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marL="573405" indent="-285750" algn="just">
              <a:spcBef>
                <a:spcPts val="800"/>
              </a:spcBef>
              <a:spcAft>
                <a:spcPts val="800"/>
              </a:spcAft>
              <a:buFont typeface="Wingdings" panose="05000000000000000000" pitchFamily="2" charset="2"/>
              <a:buChar char="Ø"/>
            </a:pPr>
            <a:r>
              <a:rPr lang="en-US" sz="1800" spc="20" dirty="0">
                <a:solidFill>
                  <a:srgbClr val="292D33"/>
                </a:solidFill>
                <a:effectLst/>
                <a:highlight>
                  <a:srgbClr val="FFFF00"/>
                </a:highlight>
                <a:latin typeface="Roboto" panose="02000000000000000000" pitchFamily="2" charset="0"/>
                <a:ea typeface="Times New Roman" panose="02020603050405020304" pitchFamily="18" charset="0"/>
              </a:rPr>
              <a:t>Practically in all cases of detention and seizure of goods and conveyance, the authorities would straightway invoke Section 130 of the Act </a:t>
            </a:r>
            <a:r>
              <a:rPr lang="en-US" sz="1800" spc="20" dirty="0">
                <a:solidFill>
                  <a:srgbClr val="292D33"/>
                </a:solidFill>
                <a:effectLst/>
                <a:latin typeface="Roboto" panose="02000000000000000000" pitchFamily="2" charset="0"/>
                <a:ea typeface="Times New Roman" panose="02020603050405020304" pitchFamily="18" charset="0"/>
              </a:rPr>
              <a:t>and thereby issue a notice calling upon the owner of the goods or the owner of the conveyance </a:t>
            </a:r>
            <a:r>
              <a:rPr lang="en-US" sz="1800" spc="20" dirty="0">
                <a:solidFill>
                  <a:srgbClr val="292D33"/>
                </a:solidFill>
                <a:effectLst/>
                <a:highlight>
                  <a:srgbClr val="FFFF00"/>
                </a:highlight>
                <a:latin typeface="Roboto" panose="02000000000000000000" pitchFamily="2" charset="0"/>
                <a:ea typeface="Times New Roman" panose="02020603050405020304" pitchFamily="18" charset="0"/>
              </a:rPr>
              <a:t>to show-cause as to why the goods or the conveyance, as the case may be, should not be confiscated.</a:t>
            </a:r>
            <a:r>
              <a:rPr lang="en-US" sz="1800" spc="20" dirty="0">
                <a:solidFill>
                  <a:srgbClr val="292D33"/>
                </a:solidFill>
                <a:effectLst/>
                <a:latin typeface="Roboto" panose="02000000000000000000" pitchFamily="2" charset="0"/>
                <a:ea typeface="Times New Roman" panose="02020603050405020304" pitchFamily="18" charset="0"/>
              </a:rPr>
              <a:t> </a:t>
            </a:r>
          </a:p>
          <a:p>
            <a:pPr marL="573405" indent="-285750" algn="just">
              <a:spcBef>
                <a:spcPts val="800"/>
              </a:spcBef>
              <a:spcAft>
                <a:spcPts val="800"/>
              </a:spcAft>
              <a:buFont typeface="Wingdings" panose="05000000000000000000" pitchFamily="2" charset="2"/>
              <a:buChar char="Ø"/>
            </a:pPr>
            <a:r>
              <a:rPr lang="en-US" sz="1800" spc="20" dirty="0">
                <a:solidFill>
                  <a:srgbClr val="292D33"/>
                </a:solidFill>
                <a:effectLst/>
                <a:highlight>
                  <a:srgbClr val="FFFF00"/>
                </a:highlight>
                <a:latin typeface="Roboto" panose="02000000000000000000" pitchFamily="2" charset="0"/>
                <a:ea typeface="Times New Roman" panose="02020603050405020304" pitchFamily="18" charset="0"/>
              </a:rPr>
              <a:t>Once such a notice under Section 130 of the Act is issued right at the inception,</a:t>
            </a:r>
            <a:r>
              <a:rPr lang="en-US" sz="1800" spc="20" dirty="0">
                <a:solidFill>
                  <a:srgbClr val="292D33"/>
                </a:solidFill>
                <a:effectLst/>
                <a:latin typeface="Roboto" panose="02000000000000000000" pitchFamily="2" charset="0"/>
                <a:ea typeface="Times New Roman" panose="02020603050405020304" pitchFamily="18" charset="0"/>
              </a:rPr>
              <a:t> </a:t>
            </a:r>
            <a:r>
              <a:rPr lang="en-US" sz="1800" spc="20" dirty="0" err="1">
                <a:solidFill>
                  <a:srgbClr val="292D33"/>
                </a:solidFill>
                <a:effectLst/>
                <a:latin typeface="Roboto" panose="02000000000000000000" pitchFamily="2" charset="0"/>
                <a:ea typeface="Times New Roman" panose="02020603050405020304" pitchFamily="18" charset="0"/>
              </a:rPr>
              <a:t>i.e</a:t>
            </a:r>
            <a:r>
              <a:rPr lang="en-US" sz="1800" spc="20" dirty="0">
                <a:solidFill>
                  <a:srgbClr val="292D33"/>
                </a:solidFill>
                <a:effectLst/>
                <a:latin typeface="Roboto" panose="02000000000000000000" pitchFamily="2" charset="0"/>
                <a:ea typeface="Times New Roman" panose="02020603050405020304" pitchFamily="18" charset="0"/>
              </a:rPr>
              <a:t>, right at the time of detention and seizure, </a:t>
            </a:r>
            <a:r>
              <a:rPr lang="en-US" sz="1800" spc="20" dirty="0">
                <a:solidFill>
                  <a:srgbClr val="292D33"/>
                </a:solidFill>
                <a:effectLst/>
                <a:highlight>
                  <a:srgbClr val="00FFFF"/>
                </a:highlight>
                <a:latin typeface="Roboto" panose="02000000000000000000" pitchFamily="2" charset="0"/>
                <a:ea typeface="Times New Roman" panose="02020603050405020304" pitchFamily="18" charset="0"/>
              </a:rPr>
              <a:t>then the provisions of Section 129 of the Act pale into insignificance. </a:t>
            </a:r>
            <a:endParaRPr lang="en-IN" sz="1100" dirty="0">
              <a:effectLst/>
              <a:highlight>
                <a:srgbClr val="00FFFF"/>
              </a:highligh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61BFBBC-9F25-4131-98CC-28126021D3C8}"/>
              </a:ext>
            </a:extLst>
          </p:cNvPr>
          <p:cNvSpPr txBox="1"/>
          <p:nvPr/>
        </p:nvSpPr>
        <p:spPr>
          <a:xfrm>
            <a:off x="495299" y="4189017"/>
            <a:ext cx="11201401" cy="259558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573405" indent="-285750" algn="just">
              <a:spcBef>
                <a:spcPts val="800"/>
              </a:spcBef>
              <a:spcAft>
                <a:spcPts val="800"/>
              </a:spcAft>
              <a:buFont typeface="Wingdings" panose="05000000000000000000" pitchFamily="2" charset="2"/>
              <a:buChar char="Ø"/>
            </a:pPr>
            <a:r>
              <a:rPr lang="en-US" sz="1600" spc="20" dirty="0">
                <a:solidFill>
                  <a:srgbClr val="292D33"/>
                </a:solidFill>
                <a:effectLst/>
                <a:latin typeface="Roboto" panose="02000000000000000000" pitchFamily="2" charset="0"/>
                <a:ea typeface="Times New Roman" panose="02020603050405020304" pitchFamily="18" charset="0"/>
              </a:rPr>
              <a:t>The </a:t>
            </a:r>
            <a:r>
              <a:rPr lang="en-US" sz="1600" b="1" spc="20" dirty="0">
                <a:solidFill>
                  <a:srgbClr val="292D33"/>
                </a:solidFill>
                <a:effectLst/>
                <a:highlight>
                  <a:srgbClr val="00FFFF"/>
                </a:highlight>
                <a:latin typeface="Roboto" panose="02000000000000000000" pitchFamily="2" charset="0"/>
                <a:ea typeface="Times New Roman" panose="02020603050405020304" pitchFamily="18" charset="0"/>
              </a:rPr>
              <a:t>first thing the authorities need to look into closely is the nature of the contravention of the provisions of the Act or the Rules. </a:t>
            </a:r>
          </a:p>
          <a:p>
            <a:pPr marL="573405" indent="-285750" algn="just">
              <a:spcBef>
                <a:spcPts val="800"/>
              </a:spcBef>
              <a:spcAft>
                <a:spcPts val="800"/>
              </a:spcAft>
              <a:buFont typeface="Wingdings" panose="05000000000000000000" pitchFamily="2" charset="2"/>
              <a:buChar char="Ø"/>
            </a:pPr>
            <a:r>
              <a:rPr lang="en-US" sz="1600" spc="20" dirty="0">
                <a:solidFill>
                  <a:srgbClr val="292D33"/>
                </a:solidFill>
                <a:effectLst/>
                <a:latin typeface="Roboto" panose="02000000000000000000" pitchFamily="2" charset="0"/>
                <a:ea typeface="Times New Roman" panose="02020603050405020304" pitchFamily="18" charset="0"/>
              </a:rPr>
              <a:t>The </a:t>
            </a:r>
            <a:r>
              <a:rPr lang="en-US" sz="1600" b="1" u="sng" spc="20" dirty="0">
                <a:solidFill>
                  <a:srgbClr val="292D33"/>
                </a:solidFill>
                <a:effectLst/>
                <a:latin typeface="Roboto" panose="02000000000000000000" pitchFamily="2" charset="0"/>
                <a:ea typeface="Times New Roman" panose="02020603050405020304" pitchFamily="18" charset="0"/>
              </a:rPr>
              <a:t>second step in the process for the authorities to examine closely is whether such contravention of the provisions of the Act or the Rules was with </a:t>
            </a:r>
            <a:r>
              <a:rPr lang="en-US" sz="1600" b="1" u="sng" spc="20" dirty="0">
                <a:solidFill>
                  <a:srgbClr val="292D33"/>
                </a:solidFill>
                <a:effectLst/>
                <a:highlight>
                  <a:srgbClr val="FFFF00"/>
                </a:highlight>
                <a:latin typeface="Roboto" panose="02000000000000000000" pitchFamily="2" charset="0"/>
                <a:ea typeface="Times New Roman" panose="02020603050405020304" pitchFamily="18" charset="0"/>
              </a:rPr>
              <a:t>an intent to evade the payment of tax</a:t>
            </a:r>
            <a:r>
              <a:rPr lang="en-US" sz="1600" b="1" u="sng" spc="20" dirty="0">
                <a:solidFill>
                  <a:srgbClr val="292D33"/>
                </a:solidFill>
                <a:effectLst/>
                <a:latin typeface="Roboto" panose="02000000000000000000" pitchFamily="2" charset="0"/>
                <a:ea typeface="Times New Roman" panose="02020603050405020304" pitchFamily="18" charset="0"/>
              </a:rPr>
              <a:t>.</a:t>
            </a:r>
            <a:endParaRPr lang="en-IN" sz="1050" b="1" u="sng" dirty="0">
              <a:effectLst/>
              <a:latin typeface="Times New Roman" panose="02020603050405020304" pitchFamily="18" charset="0"/>
              <a:ea typeface="Times New Roman" panose="02020603050405020304" pitchFamily="18" charset="0"/>
            </a:endParaRPr>
          </a:p>
          <a:p>
            <a:pPr marL="573405" indent="-285750" algn="just">
              <a:spcBef>
                <a:spcPts val="800"/>
              </a:spcBef>
              <a:spcAft>
                <a:spcPts val="800"/>
              </a:spcAft>
              <a:buFont typeface="Wingdings" panose="05000000000000000000" pitchFamily="2" charset="2"/>
              <a:buChar char="Ø"/>
            </a:pPr>
            <a:r>
              <a:rPr lang="en-US" sz="1600" spc="20" dirty="0">
                <a:solidFill>
                  <a:srgbClr val="292D33"/>
                </a:solidFill>
                <a:effectLst/>
                <a:latin typeface="Roboto" panose="02000000000000000000" pitchFamily="2" charset="0"/>
                <a:ea typeface="Times New Roman" panose="02020603050405020304" pitchFamily="18" charset="0"/>
              </a:rPr>
              <a:t> </a:t>
            </a:r>
            <a:r>
              <a:rPr lang="en-IN" b="1" dirty="0">
                <a:solidFill>
                  <a:srgbClr val="000000"/>
                </a:solidFill>
                <a:effectLst/>
                <a:highlight>
                  <a:srgbClr val="00FFFF"/>
                </a:highlight>
                <a:latin typeface="Roboto" panose="02000000000000000000" pitchFamily="2" charset="0"/>
                <a:ea typeface="Times New Roman" panose="02020603050405020304" pitchFamily="18" charset="0"/>
              </a:rPr>
              <a:t>For the purpose of issuing a notice of confiscation under Section 130 of the Act at the threshold, </a:t>
            </a:r>
            <a:r>
              <a:rPr lang="en-IN" b="1" dirty="0" err="1">
                <a:solidFill>
                  <a:srgbClr val="000000"/>
                </a:solidFill>
                <a:effectLst/>
                <a:highlight>
                  <a:srgbClr val="00FFFF"/>
                </a:highlight>
                <a:latin typeface="Roboto" panose="02000000000000000000" pitchFamily="2" charset="0"/>
                <a:ea typeface="Times New Roman" panose="02020603050405020304" pitchFamily="18" charset="0"/>
              </a:rPr>
              <a:t>i.e</a:t>
            </a:r>
            <a:r>
              <a:rPr lang="en-IN" b="1" dirty="0">
                <a:solidFill>
                  <a:srgbClr val="000000"/>
                </a:solidFill>
                <a:effectLst/>
                <a:highlight>
                  <a:srgbClr val="00FFFF"/>
                </a:highlight>
                <a:latin typeface="Roboto" panose="02000000000000000000" pitchFamily="2" charset="0"/>
                <a:ea typeface="Times New Roman" panose="02020603050405020304" pitchFamily="18" charset="0"/>
              </a:rPr>
              <a:t>,. at the stage of Section 129 of the Act itself</a:t>
            </a:r>
            <a:r>
              <a:rPr lang="en-IN" dirty="0">
                <a:solidFill>
                  <a:srgbClr val="000000"/>
                </a:solidFill>
                <a:effectLst/>
                <a:highlight>
                  <a:srgbClr val="00FF00"/>
                </a:highlight>
                <a:latin typeface="Roboto" panose="02000000000000000000" pitchFamily="2" charset="0"/>
                <a:ea typeface="Times New Roman" panose="02020603050405020304" pitchFamily="18" charset="0"/>
              </a:rPr>
              <a:t>, the case has to be of such a nature that on the face of the entire transaction, </a:t>
            </a:r>
            <a:r>
              <a:rPr lang="en-IN" dirty="0">
                <a:solidFill>
                  <a:srgbClr val="000000"/>
                </a:solidFill>
                <a:effectLst/>
                <a:latin typeface="Roboto" panose="02000000000000000000" pitchFamily="2" charset="0"/>
                <a:ea typeface="Times New Roman" panose="02020603050405020304" pitchFamily="18" charset="0"/>
              </a:rPr>
              <a:t>the authority concerned is convinced that the contravention was with a definite intent to evade payment of tax.</a:t>
            </a:r>
            <a:endParaRPr lang="en-IN" sz="105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9F29557-5E6F-4241-85CF-5881E12C7AE7}"/>
              </a:ext>
            </a:extLst>
          </p:cNvPr>
          <p:cNvSpPr txBox="1"/>
          <p:nvPr/>
        </p:nvSpPr>
        <p:spPr>
          <a:xfrm>
            <a:off x="1101502" y="2647570"/>
            <a:ext cx="3328985"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800" b="1" spc="20" dirty="0">
                <a:solidFill>
                  <a:srgbClr val="292D33"/>
                </a:solidFill>
                <a:effectLst/>
                <a:latin typeface="Roboto" panose="02000000000000000000" pitchFamily="2" charset="0"/>
                <a:ea typeface="Times New Roman" panose="02020603050405020304" pitchFamily="18" charset="0"/>
              </a:rPr>
              <a:t>Section 129, clause (6) provides that if the tax and penalty is not paid within 14 days of detention or seizure</a:t>
            </a:r>
            <a:endParaRPr lang="en-US" dirty="0"/>
          </a:p>
        </p:txBody>
      </p:sp>
      <p:sp>
        <p:nvSpPr>
          <p:cNvPr id="7" name="TextBox 6">
            <a:extLst>
              <a:ext uri="{FF2B5EF4-FFF2-40B4-BE49-F238E27FC236}">
                <a16:creationId xmlns:a16="http://schemas.microsoft.com/office/drawing/2014/main" id="{06FBCA94-2566-4A55-BF55-975B7E427BF1}"/>
              </a:ext>
            </a:extLst>
          </p:cNvPr>
          <p:cNvSpPr txBox="1"/>
          <p:nvPr/>
        </p:nvSpPr>
        <p:spPr>
          <a:xfrm>
            <a:off x="5649741" y="3263124"/>
            <a:ext cx="5127118" cy="58477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287655" algn="just">
              <a:spcBef>
                <a:spcPts val="800"/>
              </a:spcBef>
              <a:spcAft>
                <a:spcPts val="800"/>
              </a:spcAft>
            </a:pPr>
            <a:r>
              <a:rPr lang="en-US" sz="1600" spc="20" dirty="0">
                <a:solidFill>
                  <a:srgbClr val="292D33"/>
                </a:solidFill>
                <a:effectLst/>
                <a:latin typeface="Roboto" panose="02000000000000000000" pitchFamily="2" charset="0"/>
                <a:ea typeface="Times New Roman" panose="02020603050405020304" pitchFamily="18" charset="0"/>
              </a:rPr>
              <a:t>then further proceedings would be initiated in accordance with the provisions of Section 130.</a:t>
            </a:r>
            <a:endParaRPr lang="en-IN" sz="1050" dirty="0">
              <a:effectLst/>
              <a:latin typeface="Times New Roman" panose="02020603050405020304" pitchFamily="18" charset="0"/>
              <a:ea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7CC23EC2-1242-4B05-AE3A-EA0D52E1EED5}"/>
              </a:ext>
            </a:extLst>
          </p:cNvPr>
          <p:cNvCxnSpPr>
            <a:cxnSpLocks/>
            <a:stCxn id="6" idx="3"/>
            <a:endCxn id="7" idx="1"/>
          </p:cNvCxnSpPr>
          <p:nvPr/>
        </p:nvCxnSpPr>
        <p:spPr>
          <a:xfrm>
            <a:off x="4430487" y="3247735"/>
            <a:ext cx="1219254" cy="307777"/>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160795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79A93-048E-4AAF-91B7-E5F3F747D356}"/>
              </a:ext>
            </a:extLst>
          </p:cNvPr>
          <p:cNvSpPr txBox="1"/>
          <p:nvPr/>
        </p:nvSpPr>
        <p:spPr>
          <a:xfrm>
            <a:off x="342900" y="2339008"/>
            <a:ext cx="11713739" cy="4093428"/>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n-US" sz="2000" dirty="0"/>
              <a:t>158. In many matters of the present type, we have noticed that the </a:t>
            </a:r>
            <a:r>
              <a:rPr lang="en-US" sz="2000" b="1" u="sng" dirty="0"/>
              <a:t>goods are detained on the ground that the tax paid on the product was less</a:t>
            </a:r>
            <a:r>
              <a:rPr lang="en-US" sz="2000" dirty="0"/>
              <a:t>. In such matters, although the documents were found to be in order and the description of the product also accorded with the relevant declaration, still the consignment were detained on the ground that the tax paid was less.</a:t>
            </a:r>
          </a:p>
          <a:p>
            <a:pPr algn="just"/>
            <a:r>
              <a:rPr lang="en-US" sz="2000" dirty="0"/>
              <a:t>159. In our opinion, the detention and seizure of goods on such ground cannot be justified. </a:t>
            </a:r>
            <a:r>
              <a:rPr lang="en-US" sz="2000" b="1" u="sng" dirty="0"/>
              <a:t>In such an eventuality, the correct procedure which the inspecting authority is Expected to follow is to alert the Assessing Authority to initiate the proceedings for assessment of any alleged sale at which the dealer will have his opportunities to put forward his pleas on law and on fact</a:t>
            </a:r>
            <a:r>
              <a:rPr lang="en-US" sz="2000" dirty="0"/>
              <a:t>. What we want to convey is that the process of detention of the goods cannot be resorted to when the dispute is bona fide especially concerning the exigibility of tax and, more particularly, the rate of that tax. In the aforesaid context, we may refer to and rely upon a decision of the Kerala High Court in the case of N.V.K. Mohammed Sulthan Rawtger &amp; Sons Dindigul, Tamil Nadu, Represented by Managing Partner, Raja Mohammed &amp; Ors., vs. Union of India &amp; Ors., reported in (2019) 61 GSTR 307-2018-VIL-502-KER.</a:t>
            </a:r>
            <a:endParaRPr lang="en-IN" sz="2000" dirty="0"/>
          </a:p>
        </p:txBody>
      </p:sp>
      <p:sp>
        <p:nvSpPr>
          <p:cNvPr id="3" name="Title 1"/>
          <p:cNvSpPr>
            <a:spLocks noGrp="1"/>
          </p:cNvSpPr>
          <p:nvPr>
            <p:ph type="title"/>
          </p:nvPr>
        </p:nvSpPr>
        <p:spPr>
          <a:xfrm>
            <a:off x="304090" y="105433"/>
            <a:ext cx="10886423" cy="698154"/>
          </a:xfrm>
          <a:solidFill>
            <a:schemeClr val="accent4">
              <a:lumMod val="20000"/>
              <a:lumOff val="80000"/>
            </a:schemeClr>
          </a:solidFill>
          <a:ln>
            <a:solidFill>
              <a:schemeClr val="tx1"/>
            </a:solidFill>
          </a:ln>
        </p:spPr>
        <p:txBody>
          <a:bodyPr vert="horz" lIns="91440" tIns="45720" rIns="91440" bIns="45720" rtlCol="0" anchor="ctr">
            <a:noAutofit/>
          </a:bodyPr>
          <a:lstStyle/>
          <a:p>
            <a:r>
              <a:rPr lang="en-US" sz="1800" b="1" u="sng" dirty="0">
                <a:latin typeface="+mn-lt"/>
              </a:rPr>
              <a:t>Synergy </a:t>
            </a:r>
            <a:r>
              <a:rPr lang="en-US" sz="1800" b="1" u="sng" dirty="0" err="1">
                <a:latin typeface="+mn-lt"/>
              </a:rPr>
              <a:t>Fertichem</a:t>
            </a:r>
            <a:r>
              <a:rPr lang="en-US" sz="1800" b="1" u="sng" dirty="0">
                <a:latin typeface="+mn-lt"/>
              </a:rPr>
              <a:t> (P.) Ltd. v. State of Gujarat</a:t>
            </a:r>
            <a:br>
              <a:rPr lang="en-US" sz="1800" b="1" u="sng" dirty="0">
                <a:latin typeface="+mn-lt"/>
              </a:rPr>
            </a:br>
            <a:r>
              <a:rPr lang="en-US" sz="1800" b="1" u="sng" dirty="0">
                <a:latin typeface="+mn-lt"/>
              </a:rPr>
              <a:t> [2019] 112 taxmann.com 370 HIGH COURT OF GUJARAT</a:t>
            </a:r>
          </a:p>
        </p:txBody>
      </p:sp>
      <p:sp>
        <p:nvSpPr>
          <p:cNvPr id="5" name="TextBox 4">
            <a:extLst>
              <a:ext uri="{FF2B5EF4-FFF2-40B4-BE49-F238E27FC236}">
                <a16:creationId xmlns:a16="http://schemas.microsoft.com/office/drawing/2014/main" id="{335C9042-28B0-4FC3-B1A6-F1C979956B9B}"/>
              </a:ext>
            </a:extLst>
          </p:cNvPr>
          <p:cNvSpPr txBox="1"/>
          <p:nvPr/>
        </p:nvSpPr>
        <p:spPr>
          <a:xfrm>
            <a:off x="342900" y="971133"/>
            <a:ext cx="11506199" cy="1200329"/>
          </a:xfrm>
          <a:prstGeom prst="rect">
            <a:avLst/>
          </a:prstGeom>
          <a:noFill/>
        </p:spPr>
        <p:txBody>
          <a:bodyPr wrap="square">
            <a:spAutoFit/>
          </a:bodyPr>
          <a:lstStyle/>
          <a:p>
            <a:pPr algn="just"/>
            <a:r>
              <a:rPr lang="en-US" b="1" i="0" dirty="0">
                <a:solidFill>
                  <a:srgbClr val="212529"/>
                </a:solidFill>
                <a:effectLst/>
                <a:latin typeface="Arial" panose="020B0604020202020204" pitchFamily="34" charset="0"/>
              </a:rPr>
              <a:t>GST: While section 129 provides for deduction, seizure and release of goods and conveyances in transit, section 130 provides for their confiscation and, thus, </a:t>
            </a:r>
            <a:r>
              <a:rPr lang="en-US" b="1" i="0" dirty="0">
                <a:solidFill>
                  <a:srgbClr val="212529"/>
                </a:solidFill>
                <a:effectLst/>
                <a:highlight>
                  <a:srgbClr val="FFFF00"/>
                </a:highlight>
                <a:latin typeface="Arial" panose="020B0604020202020204" pitchFamily="34" charset="0"/>
              </a:rPr>
              <a:t>section 130 is not dependent to subject to section 129</a:t>
            </a:r>
            <a:r>
              <a:rPr lang="en-US" b="1" i="0" dirty="0">
                <a:solidFill>
                  <a:srgbClr val="212529"/>
                </a:solidFill>
                <a:effectLst/>
                <a:latin typeface="Arial" panose="020B0604020202020204" pitchFamily="34" charset="0"/>
              </a:rPr>
              <a:t>; for issuing notice of confiscation under section 130, mere suspicion is not sufficient and authority should make out a very strong case that assessee had definite intent to evade tax</a:t>
            </a:r>
            <a:endParaRPr lang="en-IN" dirty="0"/>
          </a:p>
        </p:txBody>
      </p:sp>
    </p:spTree>
    <p:extLst>
      <p:ext uri="{BB962C8B-B14F-4D97-AF65-F5344CB8AC3E}">
        <p14:creationId xmlns:p14="http://schemas.microsoft.com/office/powerpoint/2010/main" val="242449403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857" y="1071546"/>
            <a:ext cx="11005457" cy="403187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n-US" sz="1600" b="1" dirty="0" err="1"/>
              <a:t>Hon’ble</a:t>
            </a:r>
            <a:r>
              <a:rPr lang="en-US" sz="1600" b="1" dirty="0"/>
              <a:t> High Court of Gujarat vide its order dated 23.12.2019 in the case of </a:t>
            </a:r>
          </a:p>
          <a:p>
            <a:pPr algn="just"/>
            <a:r>
              <a:rPr lang="en-US" sz="1600" b="1" dirty="0">
                <a:solidFill>
                  <a:srgbClr val="FF0000"/>
                </a:solidFill>
              </a:rPr>
              <a:t>Synergy Fertichem Pvt. Ltd. v. State of Gujarat, reported as [2019] 112 taxmann.com 370 (Gujarat) has, inter alia, held as under:</a:t>
            </a:r>
          </a:p>
          <a:p>
            <a:pPr algn="just"/>
            <a:endParaRPr lang="en-US" sz="1600" b="1" dirty="0"/>
          </a:p>
          <a:p>
            <a:pPr marL="285750" indent="-285750" algn="just">
              <a:buFont typeface="Arial" pitchFamily="34" charset="0"/>
              <a:buChar char="•"/>
            </a:pPr>
            <a:r>
              <a:rPr lang="en-US" sz="1600" dirty="0"/>
              <a:t>if amount of tax and penalty, as determined under section 129 for the purpose of release of goods and conveyance, is not deposited within statutory time period, then consequence of same would be forfeiture of goods and vehicle with Government, this does not necessarily imply that confiscation proceedings can be initiated only in even of failure on part of owner of goods or conveyance in depositing amount towards tax and liability determined under section 129 of the Act.</a:t>
            </a:r>
          </a:p>
          <a:p>
            <a:pPr marL="285750" indent="-285750" algn="just">
              <a:buFont typeface="Arial" pitchFamily="34" charset="0"/>
              <a:buChar char="•"/>
            </a:pPr>
            <a:r>
              <a:rPr lang="en-US" sz="1600" dirty="0"/>
              <a:t>For the purpose of section 129(6), it would not be necessary for department to establish any intention to evade payment of tax - If tax and penalty, as determined under section 129, is not deposited within statutory time period, then goods and conveyance shall be liable to be put to auction and sale proceeds shall be deposited with the Government.</a:t>
            </a:r>
          </a:p>
          <a:p>
            <a:pPr marL="285750" indent="-285750" algn="just">
              <a:buFont typeface="Arial" pitchFamily="34" charset="0"/>
              <a:buChar char="•"/>
            </a:pPr>
            <a:r>
              <a:rPr lang="en-US" sz="1600" dirty="0">
                <a:highlight>
                  <a:srgbClr val="FFFF00"/>
                </a:highlight>
              </a:rPr>
              <a:t>Similarly, the reference to Sections 73 and 74 respectively of the Act is not warranted for the purpose of interpreting Sections 129 and 130 of the Act</a:t>
            </a:r>
            <a:r>
              <a:rPr lang="en-US" sz="1600" dirty="0"/>
              <a:t>, more particularly, when they all are independent of each other. The provisions of Sections 73 and 74 of the Act are similar to the provisions of Section 11A of the Central Excise Act and Section 28 of the Customs Act, which deal with the adjudication proceedings. Despite this, Section 110 is present in the Customs Act, which speaks about seizure and similarly, Section 129 is present in the Act for detention/seizure. </a:t>
            </a:r>
            <a:r>
              <a:rPr lang="en-US" sz="1600" dirty="0">
                <a:highlight>
                  <a:srgbClr val="FFFF00"/>
                </a:highlight>
              </a:rPr>
              <a:t>Therefore, Sections 129 and 130 of the Act have non-obstante clauses, whereby they can be operated upon in spite of Sections 73 and 74 of the Act.</a:t>
            </a:r>
            <a:endParaRPr lang="en-IN" sz="1600" dirty="0">
              <a:highlight>
                <a:srgbClr val="FFFF00"/>
              </a:highlight>
            </a:endParaRPr>
          </a:p>
        </p:txBody>
      </p:sp>
      <p:sp>
        <p:nvSpPr>
          <p:cNvPr id="3" name="Title 1"/>
          <p:cNvSpPr>
            <a:spLocks noGrp="1"/>
          </p:cNvSpPr>
          <p:nvPr>
            <p:ph type="title"/>
          </p:nvPr>
        </p:nvSpPr>
        <p:spPr>
          <a:xfrm>
            <a:off x="2024034" y="214290"/>
            <a:ext cx="8358246" cy="571480"/>
          </a:xfrm>
          <a:solidFill>
            <a:schemeClr val="accent4">
              <a:lumMod val="20000"/>
              <a:lumOff val="80000"/>
            </a:schemeClr>
          </a:solidFill>
          <a:ln>
            <a:solidFill>
              <a:schemeClr val="tx1"/>
            </a:solidFill>
          </a:ln>
        </p:spPr>
        <p:txBody>
          <a:bodyPr vert="horz" lIns="91440" tIns="45720" rIns="91440" bIns="45720" rtlCol="0" anchor="ctr">
            <a:noAutofit/>
          </a:bodyPr>
          <a:lstStyle/>
          <a:p>
            <a:r>
              <a:rPr lang="en-US" sz="2000" b="1" u="sng" dirty="0">
                <a:latin typeface="+mn-lt"/>
              </a:rPr>
              <a:t> Sections 129 and 130 are mutually exclusive and independent of each other.</a:t>
            </a:r>
          </a:p>
        </p:txBody>
      </p:sp>
    </p:spTree>
    <p:extLst>
      <p:ext uri="{BB962C8B-B14F-4D97-AF65-F5344CB8AC3E}">
        <p14:creationId xmlns:p14="http://schemas.microsoft.com/office/powerpoint/2010/main" val="32878589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756" y="183075"/>
            <a:ext cx="9706222" cy="4759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Synergy </a:t>
            </a:r>
            <a:r>
              <a:rPr lang="en-US" sz="2400" b="1" dirty="0" err="1">
                <a:solidFill>
                  <a:schemeClr val="tx1"/>
                </a:solidFill>
              </a:rPr>
              <a:t>Fertichem</a:t>
            </a:r>
            <a:r>
              <a:rPr lang="en-US" sz="2400" b="1" dirty="0">
                <a:solidFill>
                  <a:schemeClr val="tx1"/>
                </a:solidFill>
              </a:rPr>
              <a:t> (P.) Ltd. </a:t>
            </a:r>
            <a:r>
              <a:rPr lang="en-US" sz="2400" b="1" i="1" dirty="0">
                <a:solidFill>
                  <a:schemeClr val="tx1"/>
                </a:solidFill>
              </a:rPr>
              <a:t>v. </a:t>
            </a:r>
            <a:r>
              <a:rPr lang="en-US" sz="2400" b="1" dirty="0">
                <a:solidFill>
                  <a:schemeClr val="tx1"/>
                </a:solidFill>
              </a:rPr>
              <a:t>State of Gujarat [2020] 116 taxmann.com 221</a:t>
            </a:r>
          </a:p>
        </p:txBody>
      </p:sp>
      <p:sp>
        <p:nvSpPr>
          <p:cNvPr id="3" name="Rectangle 2"/>
          <p:cNvSpPr/>
          <p:nvPr/>
        </p:nvSpPr>
        <p:spPr>
          <a:xfrm>
            <a:off x="162840" y="1585144"/>
            <a:ext cx="1508306" cy="6963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Facts of the case</a:t>
            </a:r>
          </a:p>
        </p:txBody>
      </p:sp>
      <p:sp>
        <p:nvSpPr>
          <p:cNvPr id="6" name="Wave 5"/>
          <p:cNvSpPr/>
          <p:nvPr/>
        </p:nvSpPr>
        <p:spPr>
          <a:xfrm>
            <a:off x="1740040" y="1542288"/>
            <a:ext cx="10063545" cy="2020469"/>
          </a:xfrm>
          <a:prstGeom prst="wav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Competent Authority detained goods of assessee in transit as well as vehicle on ground that goods were not accompanied by E-way Bill - He further issued on assessee a show cause notice under section 130 as to why goods in question as well as vehicle should not be confiscated for non-payment of an amount of Rs. 60.72 lakhs</a:t>
            </a:r>
          </a:p>
        </p:txBody>
      </p:sp>
      <p:sp>
        <p:nvSpPr>
          <p:cNvPr id="8" name="Wave 7"/>
          <p:cNvSpPr/>
          <p:nvPr/>
        </p:nvSpPr>
        <p:spPr>
          <a:xfrm>
            <a:off x="629432" y="3352807"/>
            <a:ext cx="11345449" cy="910767"/>
          </a:xfrm>
          <a:prstGeom prst="wav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Assessee filed writ petition seeking relief in this regard - It submitted that tax had already been paid on goods in question at time of import thereof</a:t>
            </a:r>
          </a:p>
        </p:txBody>
      </p:sp>
      <p:sp>
        <p:nvSpPr>
          <p:cNvPr id="10" name="Rectangle 9"/>
          <p:cNvSpPr/>
          <p:nvPr/>
        </p:nvSpPr>
        <p:spPr>
          <a:xfrm>
            <a:off x="275573" y="4426860"/>
            <a:ext cx="1716066" cy="2181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Held</a:t>
            </a:r>
          </a:p>
        </p:txBody>
      </p:sp>
      <p:sp>
        <p:nvSpPr>
          <p:cNvPr id="11" name="Rectangle 10"/>
          <p:cNvSpPr/>
          <p:nvPr/>
        </p:nvSpPr>
        <p:spPr>
          <a:xfrm>
            <a:off x="275572" y="4699449"/>
            <a:ext cx="11699309" cy="1957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Whether Competent Authority was to be directed to release goods and vehicle forthwith –</a:t>
            </a:r>
          </a:p>
          <a:p>
            <a:pPr algn="just"/>
            <a:r>
              <a:rPr lang="en-US" b="1" dirty="0">
                <a:solidFill>
                  <a:schemeClr val="tx1"/>
                </a:solidFill>
              </a:rPr>
              <a:t>Held, yes – </a:t>
            </a:r>
          </a:p>
          <a:p>
            <a:pPr algn="just"/>
            <a:endParaRPr lang="en-US" dirty="0">
              <a:solidFill>
                <a:schemeClr val="tx1"/>
              </a:solidFill>
            </a:endParaRPr>
          </a:p>
          <a:p>
            <a:pPr algn="just"/>
            <a:r>
              <a:rPr lang="en-US" dirty="0">
                <a:solidFill>
                  <a:schemeClr val="tx1"/>
                </a:solidFill>
              </a:rPr>
              <a:t>Whether assessee was to be directed to make good its case before Competent Authority that show cause notice issued under section 130 deserved to discharged in view of judgment of Gujarat High Court rendered in case of </a:t>
            </a:r>
            <a:r>
              <a:rPr lang="en-US" b="1" dirty="0">
                <a:solidFill>
                  <a:schemeClr val="tx1"/>
                </a:solidFill>
                <a:highlight>
                  <a:srgbClr val="00FF00"/>
                </a:highlight>
              </a:rPr>
              <a:t>Synergy </a:t>
            </a:r>
            <a:r>
              <a:rPr lang="en-US" b="1" dirty="0" err="1">
                <a:solidFill>
                  <a:schemeClr val="tx1"/>
                </a:solidFill>
                <a:highlight>
                  <a:srgbClr val="00FF00"/>
                </a:highlight>
              </a:rPr>
              <a:t>Fertichem</a:t>
            </a:r>
            <a:r>
              <a:rPr lang="en-US" b="1" dirty="0">
                <a:solidFill>
                  <a:schemeClr val="tx1"/>
                </a:solidFill>
                <a:highlight>
                  <a:srgbClr val="00FF00"/>
                </a:highlight>
              </a:rPr>
              <a:t> (P.) Ltd. v. State of Gujarat </a:t>
            </a:r>
            <a:r>
              <a:rPr lang="en-US" b="1" u="sng" dirty="0">
                <a:solidFill>
                  <a:schemeClr val="tx1"/>
                </a:solidFill>
                <a:highlight>
                  <a:srgbClr val="00FF00"/>
                </a:highlight>
              </a:rPr>
              <a:t>[2019] 112 taxmann.com 370</a:t>
            </a:r>
            <a:r>
              <a:rPr lang="en-US" b="1" dirty="0">
                <a:solidFill>
                  <a:schemeClr val="tx1"/>
                </a:solidFill>
                <a:highlight>
                  <a:srgbClr val="00FF00"/>
                </a:highlight>
              </a:rPr>
              <a:t> - </a:t>
            </a:r>
          </a:p>
          <a:p>
            <a:pPr algn="just"/>
            <a:r>
              <a:rPr lang="en-US" b="1" dirty="0">
                <a:solidFill>
                  <a:schemeClr val="tx1"/>
                </a:solidFill>
              </a:rPr>
              <a:t>Held, yes</a:t>
            </a:r>
          </a:p>
        </p:txBody>
      </p:sp>
      <p:sp>
        <p:nvSpPr>
          <p:cNvPr id="5" name="Oval 4">
            <a:extLst>
              <a:ext uri="{FF2B5EF4-FFF2-40B4-BE49-F238E27FC236}">
                <a16:creationId xmlns:a16="http://schemas.microsoft.com/office/drawing/2014/main" id="{8ABADD45-4BC6-49AA-8F26-DEE2FFDFC596}"/>
              </a:ext>
            </a:extLst>
          </p:cNvPr>
          <p:cNvSpPr/>
          <p:nvPr/>
        </p:nvSpPr>
        <p:spPr>
          <a:xfrm>
            <a:off x="162840" y="881743"/>
            <a:ext cx="1577200" cy="535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Issue</a:t>
            </a:r>
          </a:p>
        </p:txBody>
      </p:sp>
      <p:sp>
        <p:nvSpPr>
          <p:cNvPr id="7" name="Rectangle: Rounded Corners 6">
            <a:extLst>
              <a:ext uri="{FF2B5EF4-FFF2-40B4-BE49-F238E27FC236}">
                <a16:creationId xmlns:a16="http://schemas.microsoft.com/office/drawing/2014/main" id="{9663765C-D7BE-46F3-9303-D7946551A139}"/>
              </a:ext>
            </a:extLst>
          </p:cNvPr>
          <p:cNvSpPr/>
          <p:nvPr/>
        </p:nvSpPr>
        <p:spPr>
          <a:xfrm>
            <a:off x="1808934" y="803509"/>
            <a:ext cx="10063545" cy="7387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Where Competent Authority detained goods of assessee in transit and vehicle on ground that goods were not accompanied by E-way Bill, Whether goods shall be released </a:t>
            </a:r>
            <a:r>
              <a:rPr lang="en-US" b="1" dirty="0">
                <a:solidFill>
                  <a:schemeClr val="tx1"/>
                </a:solidFill>
                <a:highlight>
                  <a:srgbClr val="FFFF00"/>
                </a:highlight>
              </a:rPr>
              <a:t>where tax has already been paid at the time of import</a:t>
            </a:r>
            <a:r>
              <a:rPr lang="en-US" b="1" dirty="0">
                <a:solidFill>
                  <a:schemeClr val="tx1"/>
                </a:solidFill>
              </a:rPr>
              <a:t>?</a:t>
            </a:r>
            <a:endParaRPr lang="en-IN" b="1" dirty="0"/>
          </a:p>
        </p:txBody>
      </p:sp>
    </p:spTree>
    <p:extLst>
      <p:ext uri="{BB962C8B-B14F-4D97-AF65-F5344CB8AC3E}">
        <p14:creationId xmlns:p14="http://schemas.microsoft.com/office/powerpoint/2010/main" val="295342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20906" y="12782"/>
            <a:ext cx="6951313" cy="715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50" b="1" u="sng" dirty="0"/>
              <a:t>Time Limit  for completion of Audit Sec 65(4)</a:t>
            </a:r>
          </a:p>
        </p:txBody>
      </p:sp>
      <p:sp>
        <p:nvSpPr>
          <p:cNvPr id="3" name="Flowchart: Punched Tape 2">
            <a:extLst>
              <a:ext uri="{FF2B5EF4-FFF2-40B4-BE49-F238E27FC236}">
                <a16:creationId xmlns:a16="http://schemas.microsoft.com/office/drawing/2014/main" id="{53C19FFC-9488-48A6-9F6A-2640D5C21FCE}"/>
              </a:ext>
            </a:extLst>
          </p:cNvPr>
          <p:cNvSpPr/>
          <p:nvPr/>
        </p:nvSpPr>
        <p:spPr>
          <a:xfrm>
            <a:off x="1133507" y="880294"/>
            <a:ext cx="10583805" cy="799351"/>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700" b="1" dirty="0"/>
              <a:t>Completed within a period of three months from the date of commencement of the audit </a:t>
            </a:r>
          </a:p>
        </p:txBody>
      </p:sp>
      <p:sp>
        <p:nvSpPr>
          <p:cNvPr id="4" name="Rectangle: Rounded Corners 3">
            <a:extLst>
              <a:ext uri="{FF2B5EF4-FFF2-40B4-BE49-F238E27FC236}">
                <a16:creationId xmlns:a16="http://schemas.microsoft.com/office/drawing/2014/main" id="{4EB5490C-012A-4C88-93EE-817BB1946967}"/>
              </a:ext>
            </a:extLst>
          </p:cNvPr>
          <p:cNvSpPr/>
          <p:nvPr/>
        </p:nvSpPr>
        <p:spPr>
          <a:xfrm>
            <a:off x="1224572" y="2064142"/>
            <a:ext cx="3420006" cy="5767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sz="1983" b="1" dirty="0">
                <a:solidFill>
                  <a:schemeClr val="tx1"/>
                </a:solidFill>
              </a:rPr>
              <a:t>Extension granted by commissioner </a:t>
            </a:r>
          </a:p>
        </p:txBody>
      </p:sp>
      <p:sp>
        <p:nvSpPr>
          <p:cNvPr id="5" name="TextBox 4">
            <a:extLst>
              <a:ext uri="{FF2B5EF4-FFF2-40B4-BE49-F238E27FC236}">
                <a16:creationId xmlns:a16="http://schemas.microsoft.com/office/drawing/2014/main" id="{5BBF5556-B49D-4479-8AF1-3A52D5FCF861}"/>
              </a:ext>
            </a:extLst>
          </p:cNvPr>
          <p:cNvSpPr txBox="1"/>
          <p:nvPr/>
        </p:nvSpPr>
        <p:spPr>
          <a:xfrm>
            <a:off x="4750554" y="2114772"/>
            <a:ext cx="3420005" cy="4847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sz="2550" b="1" dirty="0">
                <a:solidFill>
                  <a:srgbClr val="FF0000"/>
                </a:solidFill>
              </a:rPr>
              <a:t>3 months + </a:t>
            </a:r>
            <a:r>
              <a:rPr lang="en-IN" sz="2550" b="1" u="sng" dirty="0">
                <a:solidFill>
                  <a:srgbClr val="FF0000"/>
                </a:solidFill>
              </a:rPr>
              <a:t>6 months</a:t>
            </a:r>
          </a:p>
        </p:txBody>
      </p:sp>
      <p:sp>
        <p:nvSpPr>
          <p:cNvPr id="7" name="Rectangle 6">
            <a:extLst>
              <a:ext uri="{FF2B5EF4-FFF2-40B4-BE49-F238E27FC236}">
                <a16:creationId xmlns:a16="http://schemas.microsoft.com/office/drawing/2014/main" id="{F5D2DFCC-1DEE-495A-A7AA-2C4A46742B6D}"/>
              </a:ext>
            </a:extLst>
          </p:cNvPr>
          <p:cNvSpPr/>
          <p:nvPr/>
        </p:nvSpPr>
        <p:spPr>
          <a:xfrm>
            <a:off x="819838" y="3429000"/>
            <a:ext cx="10816527" cy="17403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IN" sz="1983" b="1" dirty="0"/>
              <a:t>The explanation appended to this sub-section provides that the expression </a:t>
            </a:r>
            <a:r>
              <a:rPr lang="en-IN" sz="1983" b="1" u="sng" dirty="0">
                <a:solidFill>
                  <a:srgbClr val="FF0000"/>
                </a:solidFill>
              </a:rPr>
              <a:t>‘commencement of audit’ </a:t>
            </a:r>
            <a:r>
              <a:rPr lang="en-IN" sz="1983" b="1" dirty="0"/>
              <a:t>shall mean the </a:t>
            </a:r>
            <a:r>
              <a:rPr lang="en-IN" sz="1983" b="1" dirty="0">
                <a:solidFill>
                  <a:srgbClr val="FF0000"/>
                </a:solidFill>
              </a:rPr>
              <a:t>date on which </a:t>
            </a:r>
            <a:r>
              <a:rPr lang="en-IN" sz="1983" b="1" dirty="0"/>
              <a:t>the books of accounts, records and other documents , asked for by the tax authorities, are made available by the registered person or the date of actual institution of audit at the place of business, whichever is later.</a:t>
            </a:r>
            <a:endParaRPr lang="en-IN" sz="1416" b="1" dirty="0"/>
          </a:p>
        </p:txBody>
      </p:sp>
    </p:spTree>
    <p:extLst>
      <p:ext uri="{BB962C8B-B14F-4D97-AF65-F5344CB8AC3E}">
        <p14:creationId xmlns:p14="http://schemas.microsoft.com/office/powerpoint/2010/main" val="42475757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6802" y="0"/>
            <a:ext cx="9791114" cy="400110"/>
          </a:xfrm>
          <a:prstGeom prst="rect">
            <a:avLst/>
          </a:prstGeom>
          <a:ln w="381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effectLst/>
                <a:latin typeface="Arial" pitchFamily="34" charset="0"/>
                <a:ea typeface="Times New Roman" pitchFamily="18" charset="0"/>
                <a:cs typeface="Arial" pitchFamily="34" charset="0"/>
              </a:rPr>
              <a:t>  </a:t>
            </a:r>
            <a:r>
              <a:rPr kumimoji="0" lang="en-US" sz="2000" b="1" i="0" u="sng" strike="noStrike" cap="none" normalizeH="0" baseline="0" dirty="0">
                <a:ln>
                  <a:noFill/>
                </a:ln>
                <a:effectLst/>
                <a:highlight>
                  <a:srgbClr val="00FF00"/>
                </a:highlight>
                <a:latin typeface="Arial" pitchFamily="34" charset="0"/>
                <a:ea typeface="Times New Roman" pitchFamily="18" charset="0"/>
                <a:cs typeface="Arial" pitchFamily="34" charset="0"/>
              </a:rPr>
              <a:t>Mere suspicion is not sufficient to invoke the provision of the confiscation</a:t>
            </a:r>
            <a:r>
              <a:rPr kumimoji="0" lang="en-US" sz="2000" b="1" i="0" u="sng" strike="noStrike" cap="none" normalizeH="0" baseline="0" dirty="0">
                <a:ln>
                  <a:noFill/>
                </a:ln>
                <a:effectLst/>
                <a:latin typeface="Arial" pitchFamily="34" charset="0"/>
                <a:ea typeface="Times New Roman" pitchFamily="18" charset="0"/>
                <a:cs typeface="Arial" pitchFamily="34" charset="0"/>
              </a:rPr>
              <a:t>.</a:t>
            </a:r>
            <a:r>
              <a:rPr kumimoji="0" lang="en-US" sz="2000" b="1" i="0" u="sng" strike="noStrike" cap="none" normalizeH="0" baseline="0" dirty="0">
                <a:ln>
                  <a:noFill/>
                </a:ln>
                <a:effectLst/>
                <a:latin typeface="Calibri"/>
                <a:ea typeface="Times New Roman" pitchFamily="18" charset="0"/>
                <a:cs typeface="Arial" pitchFamily="34" charset="0"/>
              </a:rPr>
              <a:t> </a:t>
            </a:r>
            <a:endParaRPr kumimoji="0" lang="en-US" sz="3200" b="1" i="0" u="sng" strike="noStrike" cap="none" normalizeH="0" baseline="0" dirty="0">
              <a:ln>
                <a:noFill/>
              </a:ln>
              <a:effectLst/>
              <a:latin typeface="Arial" pitchFamily="34" charset="0"/>
              <a:cs typeface="Arial" pitchFamily="34" charset="0"/>
            </a:endParaRPr>
          </a:p>
        </p:txBody>
      </p:sp>
      <p:sp>
        <p:nvSpPr>
          <p:cNvPr id="5" name="Rectangle 4">
            <a:extLst>
              <a:ext uri="{FF2B5EF4-FFF2-40B4-BE49-F238E27FC236}">
                <a16:creationId xmlns:a16="http://schemas.microsoft.com/office/drawing/2014/main" id="{DC676996-8D83-40FF-AFBE-1021DA246E8A}"/>
              </a:ext>
            </a:extLst>
          </p:cNvPr>
          <p:cNvSpPr/>
          <p:nvPr/>
        </p:nvSpPr>
        <p:spPr>
          <a:xfrm>
            <a:off x="429490" y="533214"/>
            <a:ext cx="10902037" cy="915110"/>
          </a:xfrm>
          <a:prstGeom prst="rect">
            <a:avLst/>
          </a:prstGeom>
          <a:solidFill>
            <a:srgbClr val="CCFFFF"/>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2400" b="1" dirty="0">
                <a:solidFill>
                  <a:schemeClr val="tx1"/>
                </a:solidFill>
              </a:rPr>
              <a:t>A.P. Refinery (P.) Ltd. v. State of </a:t>
            </a:r>
            <a:r>
              <a:rPr lang="en-IN" sz="2400" b="1" dirty="0" err="1">
                <a:solidFill>
                  <a:schemeClr val="tx1"/>
                </a:solidFill>
              </a:rPr>
              <a:t>Uttarakhand</a:t>
            </a:r>
            <a:r>
              <a:rPr lang="en-IN" sz="2400" b="1" dirty="0">
                <a:solidFill>
                  <a:schemeClr val="tx1"/>
                </a:solidFill>
              </a:rPr>
              <a:t> - [2021] 130 </a:t>
            </a:r>
            <a:r>
              <a:rPr lang="en-IN" sz="2400" b="1" dirty="0">
                <a:solidFill>
                  <a:schemeClr val="tx1"/>
                </a:solidFill>
                <a:hlinkClick r:id="rId2"/>
              </a:rPr>
              <a:t>taxmann.com</a:t>
            </a:r>
            <a:r>
              <a:rPr lang="en-IN" sz="2400" b="1" dirty="0">
                <a:solidFill>
                  <a:schemeClr val="tx1"/>
                </a:solidFill>
              </a:rPr>
              <a:t> 307 </a:t>
            </a:r>
            <a:endParaRPr lang="en-US" sz="2400" b="1" dirty="0">
              <a:solidFill>
                <a:schemeClr val="tx1"/>
              </a:solidFill>
            </a:endParaRPr>
          </a:p>
          <a:p>
            <a:pPr algn="ctr"/>
            <a:r>
              <a:rPr lang="en-US" sz="2400" b="1" i="0" dirty="0">
                <a:solidFill>
                  <a:schemeClr val="tx1"/>
                </a:solidFill>
                <a:effectLst/>
                <a:latin typeface="Arial" panose="020B0604020202020204" pitchFamily="34" charset="0"/>
              </a:rPr>
              <a:t> (</a:t>
            </a:r>
            <a:r>
              <a:rPr lang="en-IN" sz="2400" b="1" dirty="0" err="1">
                <a:solidFill>
                  <a:schemeClr val="tx1"/>
                </a:solidFill>
              </a:rPr>
              <a:t>Uttarakhand</a:t>
            </a:r>
            <a:r>
              <a:rPr lang="en-IN" sz="2400" b="1" dirty="0">
                <a:solidFill>
                  <a:schemeClr val="tx1"/>
                </a:solidFill>
              </a:rPr>
              <a:t> High Court)</a:t>
            </a:r>
            <a:r>
              <a:rPr lang="en-US" sz="2400" b="1" i="0" dirty="0">
                <a:solidFill>
                  <a:schemeClr val="tx1"/>
                </a:solidFill>
                <a:effectLst/>
                <a:latin typeface="Arial" panose="020B0604020202020204" pitchFamily="34" charset="0"/>
              </a:rPr>
              <a:t>  </a:t>
            </a:r>
            <a:endParaRPr lang="pa-IN" sz="2400" b="1" dirty="0">
              <a:solidFill>
                <a:schemeClr val="tx1"/>
              </a:solidFill>
            </a:endParaRPr>
          </a:p>
        </p:txBody>
      </p:sp>
      <p:grpSp>
        <p:nvGrpSpPr>
          <p:cNvPr id="6" name="Group 5"/>
          <p:cNvGrpSpPr/>
          <p:nvPr/>
        </p:nvGrpSpPr>
        <p:grpSpPr>
          <a:xfrm>
            <a:off x="457200" y="1535395"/>
            <a:ext cx="10921999" cy="2131787"/>
            <a:chOff x="2777397" y="96143"/>
            <a:chExt cx="8127515" cy="767613"/>
          </a:xfrm>
        </p:grpSpPr>
        <p:sp>
          <p:nvSpPr>
            <p:cNvPr id="7" name="Round Same Side Corner Rectangle 6"/>
            <p:cNvSpPr/>
            <p:nvPr/>
          </p:nvSpPr>
          <p:spPr>
            <a:xfrm rot="5400000">
              <a:off x="6457348" y="-3583808"/>
              <a:ext cx="767613" cy="8127515"/>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8" name="Round Same Side Corner Rectangle 4"/>
            <p:cNvSpPr/>
            <p:nvPr/>
          </p:nvSpPr>
          <p:spPr>
            <a:xfrm>
              <a:off x="2777397" y="133615"/>
              <a:ext cx="8090043" cy="6926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r>
                <a:rPr lang="en-IN" dirty="0"/>
                <a:t>The petitioner was transporting Rice Bran Oil from its factory located in </a:t>
              </a:r>
              <a:r>
                <a:rPr lang="en-IN" dirty="0" err="1"/>
                <a:t>Jagraon</a:t>
              </a:r>
              <a:r>
                <a:rPr lang="en-IN" dirty="0"/>
                <a:t>, Punjab to a dealer and the GST officers intercepted vehicles. </a:t>
              </a:r>
              <a:endParaRPr lang="en-US" sz="1600" dirty="0"/>
            </a:p>
            <a:p>
              <a:r>
                <a:rPr lang="en-IN" dirty="0"/>
                <a:t> The drivers produced e-Invoices, e-Way bills, </a:t>
              </a:r>
              <a:r>
                <a:rPr lang="en-IN" dirty="0" err="1"/>
                <a:t>bilty</a:t>
              </a:r>
              <a:r>
                <a:rPr lang="en-IN" dirty="0"/>
                <a:t> etc. but e-way bills were expired and vehicles were detained. </a:t>
              </a:r>
              <a:endParaRPr lang="en-US" sz="1600" dirty="0"/>
            </a:p>
            <a:p>
              <a:r>
                <a:rPr lang="en-IN" dirty="0"/>
                <a:t> </a:t>
              </a:r>
              <a:endParaRPr lang="en-US" sz="1600" dirty="0"/>
            </a:p>
            <a:p>
              <a:r>
                <a:rPr lang="en-IN" dirty="0"/>
                <a:t>The department also issued confiscation order and the </a:t>
              </a:r>
              <a:r>
                <a:rPr lang="en-IN" b="1" dirty="0"/>
                <a:t>petitioner challenged the confiscation orders by filing writ petition</a:t>
              </a:r>
              <a:r>
                <a:rPr lang="en-IN" dirty="0"/>
                <a:t>. It was </a:t>
              </a:r>
              <a:r>
                <a:rPr lang="en-IN" b="1" dirty="0"/>
                <a:t>contended that no opportunity of being heard was given before passing the confiscation orders under Section 130 in Form GST MOV-11. </a:t>
              </a:r>
              <a:endParaRPr lang="en-US" sz="2800" b="1" kern="1200" dirty="0">
                <a:solidFill>
                  <a:schemeClr val="tx1"/>
                </a:solidFill>
                <a:latin typeface="+mn-lt"/>
              </a:endParaRPr>
            </a:p>
          </p:txBody>
        </p:sp>
      </p:grpSp>
      <p:sp>
        <p:nvSpPr>
          <p:cNvPr id="9" name="Rectangle: Diagonal Corners Rounded 14">
            <a:extLst>
              <a:ext uri="{FF2B5EF4-FFF2-40B4-BE49-F238E27FC236}">
                <a16:creationId xmlns:a16="http://schemas.microsoft.com/office/drawing/2014/main" id="{77FAADCB-AB08-4D42-8950-FBB88E0E6B3E}"/>
              </a:ext>
            </a:extLst>
          </p:cNvPr>
          <p:cNvSpPr/>
          <p:nvPr/>
        </p:nvSpPr>
        <p:spPr>
          <a:xfrm>
            <a:off x="252206" y="3823855"/>
            <a:ext cx="11371758" cy="2854036"/>
          </a:xfrm>
          <a:prstGeom prst="round2DiagRect">
            <a:avLst/>
          </a:prstGeom>
          <a:solidFill>
            <a:srgbClr val="CCFFCC"/>
          </a:solidFill>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IN" dirty="0"/>
              <a:t>The </a:t>
            </a:r>
            <a:r>
              <a:rPr lang="en-IN" dirty="0" err="1"/>
              <a:t>honorable</a:t>
            </a:r>
            <a:r>
              <a:rPr lang="en-IN" dirty="0"/>
              <a:t> High Court observed that </a:t>
            </a:r>
          </a:p>
          <a:p>
            <a:pPr>
              <a:buFont typeface="Arial" pitchFamily="34" charset="0"/>
              <a:buChar char="•"/>
            </a:pPr>
            <a:r>
              <a:rPr lang="en-IN" dirty="0"/>
              <a:t>    </a:t>
            </a:r>
            <a:r>
              <a:rPr lang="en-IN" b="1" dirty="0">
                <a:solidFill>
                  <a:srgbClr val="C00000"/>
                </a:solidFill>
              </a:rPr>
              <a:t>the department failed to prove that the opportunity of being heard was given to the </a:t>
            </a:r>
            <a:r>
              <a:rPr lang="en-IN" b="1" dirty="0" err="1">
                <a:solidFill>
                  <a:srgbClr val="C00000"/>
                </a:solidFill>
              </a:rPr>
              <a:t>assessee</a:t>
            </a:r>
            <a:r>
              <a:rPr lang="en-IN" b="1" dirty="0">
                <a:solidFill>
                  <a:srgbClr val="C00000"/>
                </a:solidFill>
              </a:rPr>
              <a:t> </a:t>
            </a:r>
            <a:r>
              <a:rPr lang="en-IN" dirty="0"/>
              <a:t>before the passing the orders of the confiscation in Form GST MOV-11. </a:t>
            </a:r>
          </a:p>
          <a:p>
            <a:pPr>
              <a:buFont typeface="Arial" pitchFamily="34" charset="0"/>
              <a:buChar char="•"/>
            </a:pPr>
            <a:r>
              <a:rPr lang="en-IN" dirty="0"/>
              <a:t>     Moreover, before invoking the provisions of Section 130 for confiscation, there should be a very strong base to proceed for confiscation. </a:t>
            </a:r>
            <a:r>
              <a:rPr lang="en-IN" b="1" dirty="0">
                <a:solidFill>
                  <a:srgbClr val="C00000"/>
                </a:solidFill>
                <a:highlight>
                  <a:srgbClr val="FFFF00"/>
                </a:highlight>
              </a:rPr>
              <a:t>Mere suspicion is not sufficient to invoke the provision of the confiscation</a:t>
            </a:r>
            <a:r>
              <a:rPr lang="en-IN" dirty="0"/>
              <a:t>. </a:t>
            </a:r>
          </a:p>
          <a:p>
            <a:pPr>
              <a:buFont typeface="Arial" pitchFamily="34" charset="0"/>
              <a:buChar char="•"/>
            </a:pPr>
            <a:r>
              <a:rPr lang="en-IN" dirty="0">
                <a:highlight>
                  <a:srgbClr val="FFFF00"/>
                </a:highlight>
              </a:rPr>
              <a:t>     Therefore, it was found that </a:t>
            </a:r>
            <a:r>
              <a:rPr lang="en-IN" b="1" dirty="0">
                <a:solidFill>
                  <a:srgbClr val="C00000"/>
                </a:solidFill>
                <a:highlight>
                  <a:srgbClr val="FFFF00"/>
                </a:highlight>
              </a:rPr>
              <a:t>order under Section 130 was not passed in accordance with law </a:t>
            </a:r>
            <a:r>
              <a:rPr lang="en-IN" dirty="0">
                <a:highlight>
                  <a:srgbClr val="FFFF00"/>
                </a:highlight>
              </a:rPr>
              <a:t>and liable to be set aside. </a:t>
            </a:r>
            <a:endParaRPr lang="en-US" dirty="0">
              <a:highlight>
                <a:srgbClr val="FFFF00"/>
              </a:highlight>
            </a:endParaRPr>
          </a:p>
          <a:p>
            <a:pPr>
              <a:buFont typeface="Arial" pitchFamily="34" charset="0"/>
              <a:buChar char="•"/>
            </a:pPr>
            <a:r>
              <a:rPr lang="en-US" dirty="0"/>
              <a:t>     </a:t>
            </a:r>
            <a:r>
              <a:rPr lang="en-IN" dirty="0"/>
              <a:t>The </a:t>
            </a:r>
            <a:r>
              <a:rPr lang="en-IN" b="1" dirty="0">
                <a:solidFill>
                  <a:srgbClr val="C00000"/>
                </a:solidFill>
              </a:rPr>
              <a:t>court also directed to release the vehicles and goods upon execution of a bond </a:t>
            </a:r>
            <a:r>
              <a:rPr lang="en-IN" dirty="0"/>
              <a:t>for the value of the goods in Form GST INS-04 and furnishing of a security in form of a bank guarantee</a:t>
            </a:r>
            <a:r>
              <a:rPr lang="en-US" dirty="0">
                <a:solidFill>
                  <a:schemeClr val="tx1"/>
                </a:solidFill>
              </a:rPr>
              <a:t>.</a:t>
            </a:r>
            <a:endParaRPr lang="en-US" dirty="0"/>
          </a:p>
        </p:txBody>
      </p:sp>
    </p:spTree>
    <p:extLst>
      <p:ext uri="{BB962C8B-B14F-4D97-AF65-F5344CB8AC3E}">
        <p14:creationId xmlns:p14="http://schemas.microsoft.com/office/powerpoint/2010/main" val="4378777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58" y="214290"/>
            <a:ext cx="8215370" cy="1143000"/>
          </a:xfrm>
          <a:solidFill>
            <a:schemeClr val="accent4">
              <a:lumMod val="20000"/>
              <a:lumOff val="80000"/>
            </a:schemeClr>
          </a:solidFill>
          <a:ln>
            <a:solidFill>
              <a:schemeClr val="tx1"/>
            </a:solidFill>
          </a:ln>
        </p:spPr>
        <p:txBody>
          <a:bodyPr vert="horz" lIns="91440" tIns="45720" rIns="91440" bIns="45720" rtlCol="0" anchor="ctr">
            <a:noAutofit/>
          </a:bodyPr>
          <a:lstStyle/>
          <a:p>
            <a:r>
              <a:rPr lang="en-IN" sz="2000" b="1" u="sng" dirty="0">
                <a:latin typeface="+mn-lt"/>
              </a:rPr>
              <a:t>Kerala High Court </a:t>
            </a:r>
            <a:br>
              <a:rPr lang="en-IN" sz="2000" b="1" u="sng" dirty="0">
                <a:latin typeface="+mn-lt"/>
              </a:rPr>
            </a:br>
            <a:r>
              <a:rPr lang="en-IN" sz="2000" b="1" u="sng" dirty="0">
                <a:latin typeface="+mn-lt"/>
              </a:rPr>
              <a:t>M/s. Indus Towers Limited v. The Assistant State Tax Officer (Intelligance)</a:t>
            </a:r>
            <a:br>
              <a:rPr lang="en-IN" sz="2000" b="1" u="sng" dirty="0">
                <a:latin typeface="+mn-lt"/>
              </a:rPr>
            </a:br>
            <a:r>
              <a:rPr lang="en-IN" sz="2000" b="1" u="sng" dirty="0">
                <a:latin typeface="+mn-lt"/>
              </a:rPr>
              <a:t>2018 (01) LCX 0010=2018 (11) G.S.T.L 229(Ker.) </a:t>
            </a:r>
          </a:p>
        </p:txBody>
      </p:sp>
      <p:sp>
        <p:nvSpPr>
          <p:cNvPr id="3" name="Content Placeholder 2"/>
          <p:cNvSpPr>
            <a:spLocks noGrp="1"/>
          </p:cNvSpPr>
          <p:nvPr>
            <p:ph idx="1"/>
          </p:nvPr>
        </p:nvSpPr>
        <p:spPr>
          <a:xfrm>
            <a:off x="793212" y="1600200"/>
            <a:ext cx="10332532" cy="4686320"/>
          </a:xfrm>
          <a:solidFill>
            <a:schemeClr val="accent1">
              <a:lumMod val="20000"/>
              <a:lumOff val="80000"/>
            </a:schemeClr>
          </a:solidFill>
          <a:ln>
            <a:solidFill>
              <a:schemeClr val="tx1"/>
            </a:solidFill>
          </a:ln>
        </p:spPr>
        <p:txBody>
          <a:bodyPr vert="horz" lIns="91440" tIns="45720" rIns="91440" bIns="45720" rtlCol="0">
            <a:normAutofit/>
          </a:bodyPr>
          <a:lstStyle/>
          <a:p>
            <a:pPr>
              <a:buFont typeface="Wingdings" pitchFamily="2" charset="2"/>
              <a:buChar char="Ø"/>
            </a:pPr>
            <a:r>
              <a:rPr lang="en-IN" sz="2000" dirty="0"/>
              <a:t>A combined reading of Sections 129 and 130, especially the provision contained in sub-section (6) of Section 129 indicates that the </a:t>
            </a:r>
            <a:r>
              <a:rPr lang="en-IN" sz="2000" b="1" u="sng" dirty="0">
                <a:highlight>
                  <a:srgbClr val="FFFF00"/>
                </a:highlight>
              </a:rPr>
              <a:t>detention of the goods is contemplated under the statutes only when it is suspected that the goods are liable to confiscation. </a:t>
            </a:r>
          </a:p>
          <a:p>
            <a:pPr>
              <a:buFont typeface="Wingdings" pitchFamily="2" charset="2"/>
              <a:buChar char="Ø"/>
            </a:pPr>
            <a:endParaRPr lang="en-IN" sz="2000" dirty="0"/>
          </a:p>
          <a:p>
            <a:pPr>
              <a:buFont typeface="Wingdings" pitchFamily="2" charset="2"/>
              <a:buChar char="Ø"/>
            </a:pPr>
            <a:r>
              <a:rPr lang="en-IN" sz="2000" dirty="0"/>
              <a:t>This aspect is seen clarified by the Central Board of Excise  &amp; Customs in FAQs published by them on 31-03-2017 also, Section 130 dealing with the confiscation of goods indicates beyond doubt that the confiscation of goods is contemplated under the statutes only when a taxable supply is made otherwise than in accordance  with the provision contained in statutes and rules made there under with the intend to evade payment of tax. If that be so, mere </a:t>
            </a:r>
            <a:r>
              <a:rPr lang="en-IN" sz="2000" dirty="0">
                <a:highlight>
                  <a:srgbClr val="00FF00"/>
                </a:highlight>
              </a:rPr>
              <a:t>infraction of the procedural Rules like rules 55 and 138 of the CGST Rules can not result in detention of goods. Though they may result in imposition of penalty.</a:t>
            </a:r>
            <a:r>
              <a:rPr lang="en-IN" sz="2000" dirty="0"/>
              <a:t> In other words, </a:t>
            </a:r>
            <a:r>
              <a:rPr lang="en-IN" sz="2000" dirty="0">
                <a:highlight>
                  <a:srgbClr val="FFFF00"/>
                </a:highlight>
              </a:rPr>
              <a:t>detention of goods merely for infraction of the procedural Rules in transactions which do not amount to taxable supply is without jurisdiction.</a:t>
            </a:r>
          </a:p>
        </p:txBody>
      </p:sp>
    </p:spTree>
    <p:extLst>
      <p:ext uri="{BB962C8B-B14F-4D97-AF65-F5344CB8AC3E}">
        <p14:creationId xmlns:p14="http://schemas.microsoft.com/office/powerpoint/2010/main" val="1251868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377" y="965411"/>
            <a:ext cx="11038901" cy="5355312"/>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lgn="just">
              <a:buFont typeface="Wingdings" panose="05000000000000000000" pitchFamily="2" charset="2"/>
              <a:buChar char="§"/>
            </a:pPr>
            <a:r>
              <a:rPr lang="en-US" b="1" dirty="0">
                <a:highlight>
                  <a:srgbClr val="00FF00"/>
                </a:highlight>
              </a:rPr>
              <a:t>Where Competent Authority detained goods of assessee under transport as well as vehicle and issued notice under section 130,</a:t>
            </a:r>
            <a:r>
              <a:rPr lang="en-US" dirty="0"/>
              <a:t> said authority was to be directed to release goods on payment of tax amount and further assessee was to be advised to make good its case before Competent Authority that notice issued under section 130 deserved to be quashed</a:t>
            </a:r>
          </a:p>
          <a:p>
            <a:pPr algn="just"/>
            <a:endParaRPr lang="en-US" dirty="0"/>
          </a:p>
          <a:p>
            <a:pPr marL="285750" indent="-285750" algn="just">
              <a:buFont typeface="Arial" panose="020B0604020202020204" pitchFamily="34" charset="0"/>
              <a:buChar char="•"/>
            </a:pPr>
            <a:r>
              <a:rPr lang="en-US" dirty="0"/>
              <a:t>The authorities concerned cannot invoke Section 130 of the Act at the threshold, i.e., at the stage of detention and seizure. </a:t>
            </a:r>
            <a:r>
              <a:rPr lang="en-US" b="1" u="sng" dirty="0">
                <a:highlight>
                  <a:srgbClr val="00FF00"/>
                </a:highlight>
              </a:rPr>
              <a:t>What we are trying to convey is that for the purpose of invoking Section 130 of the Act at the very threshold, the authorities need to make out a very strong case.</a:t>
            </a:r>
          </a:p>
          <a:p>
            <a:pPr algn="just"/>
            <a:endParaRPr lang="en-US" b="1" u="sng" dirty="0">
              <a:highlight>
                <a:srgbClr val="00FF00"/>
              </a:highlight>
            </a:endParaRPr>
          </a:p>
          <a:p>
            <a:pPr marL="285750" indent="-285750" algn="just">
              <a:buFont typeface="Arial" panose="020B0604020202020204" pitchFamily="34" charset="0"/>
              <a:buChar char="•"/>
            </a:pPr>
            <a:r>
              <a:rPr lang="en-US" dirty="0"/>
              <a:t>Merely on suspicion, the authorities may not be justified in invoking Section 130 of the Act straightway. </a:t>
            </a:r>
            <a:r>
              <a:rPr lang="en-US" b="1" u="sng" dirty="0">
                <a:highlight>
                  <a:srgbClr val="00FF00"/>
                </a:highlight>
              </a:rPr>
              <a:t>If the authorities are of the view that the case is one of invoking Section 130 of the Act at the very threshold, then they need to record their reasons for such belief in writing, and such reasons recorded in writing should</a:t>
            </a:r>
            <a:r>
              <a:rPr lang="en-US" dirty="0">
                <a:highlight>
                  <a:srgbClr val="00FF00"/>
                </a:highlight>
              </a:rPr>
              <a:t>, </a:t>
            </a:r>
            <a:r>
              <a:rPr lang="en-US" dirty="0"/>
              <a:t>thereafter, be looked into by the superior authority so that the </a:t>
            </a:r>
            <a:r>
              <a:rPr lang="en-US" dirty="0">
                <a:highlight>
                  <a:srgbClr val="FFFF00"/>
                </a:highlight>
              </a:rPr>
              <a:t>superior authority can take an appropriate decision</a:t>
            </a:r>
            <a:r>
              <a:rPr lang="en-US" dirty="0"/>
              <a:t> whether the case is one of straightway invoking Section 130 of the Act. Any opinion of the authority to be formed is not subject to objective test</a:t>
            </a:r>
          </a:p>
          <a:p>
            <a:pPr marL="285750" indent="-285750" algn="just">
              <a:buFont typeface="Arial" panose="020B0604020202020204" pitchFamily="34" charset="0"/>
              <a:buChar char="•"/>
            </a:pPr>
            <a:r>
              <a:rPr lang="en-US" b="1" i="0" dirty="0">
                <a:solidFill>
                  <a:srgbClr val="212529"/>
                </a:solidFill>
                <a:effectLst/>
                <a:latin typeface="Arial" panose="020B0604020202020204" pitchFamily="34" charset="0"/>
              </a:rPr>
              <a:t>GST : Where Competent Authority detained goods of assessee under transport as well as vehicle and issued notice under section 130, said authority was to be directed to release goods on payment of tax amount and further assessee was to be advised to make good its case before Competent Authority that notice issued under section 130 deserved to be quashed</a:t>
            </a:r>
            <a:endParaRPr lang="en-IN" dirty="0"/>
          </a:p>
        </p:txBody>
      </p:sp>
      <p:sp>
        <p:nvSpPr>
          <p:cNvPr id="3" name="Title 1"/>
          <p:cNvSpPr>
            <a:spLocks noGrp="1"/>
          </p:cNvSpPr>
          <p:nvPr>
            <p:ph type="title"/>
          </p:nvPr>
        </p:nvSpPr>
        <p:spPr>
          <a:xfrm>
            <a:off x="1988314" y="272142"/>
            <a:ext cx="8215370" cy="693269"/>
          </a:xfrm>
          <a:solidFill>
            <a:schemeClr val="accent4">
              <a:lumMod val="20000"/>
              <a:lumOff val="80000"/>
            </a:schemeClr>
          </a:solidFill>
          <a:ln>
            <a:solidFill>
              <a:schemeClr val="tx1"/>
            </a:solidFill>
          </a:ln>
        </p:spPr>
        <p:txBody>
          <a:bodyPr vert="horz" lIns="91440" tIns="45720" rIns="91440" bIns="45720" rtlCol="0" anchor="ctr">
            <a:noAutofit/>
          </a:bodyPr>
          <a:lstStyle/>
          <a:p>
            <a:r>
              <a:rPr lang="en-US" sz="2000" b="1" u="sng" dirty="0" err="1">
                <a:latin typeface="+mn-lt"/>
              </a:rPr>
              <a:t>Siddhbali</a:t>
            </a:r>
            <a:r>
              <a:rPr lang="en-US" sz="2000" b="1" u="sng" dirty="0">
                <a:latin typeface="+mn-lt"/>
              </a:rPr>
              <a:t> Stone Gallery v. State of Gujarat</a:t>
            </a:r>
            <a:br>
              <a:rPr lang="en-US" sz="2000" b="1" u="sng" dirty="0">
                <a:latin typeface="+mn-lt"/>
              </a:rPr>
            </a:br>
            <a:r>
              <a:rPr lang="en-US" sz="2000" b="1" u="sng" dirty="0">
                <a:latin typeface="+mn-lt"/>
              </a:rPr>
              <a:t>[2020] 115 taxmann.com 313 (Gujarat) HIGH COURT OF GUJARAT</a:t>
            </a:r>
          </a:p>
        </p:txBody>
      </p:sp>
    </p:spTree>
    <p:extLst>
      <p:ext uri="{BB962C8B-B14F-4D97-AF65-F5344CB8AC3E}">
        <p14:creationId xmlns:p14="http://schemas.microsoft.com/office/powerpoint/2010/main" val="38276690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7999E-59FD-448E-85B9-1A321DE06216}"/>
              </a:ext>
            </a:extLst>
          </p:cNvPr>
          <p:cNvSpPr/>
          <p:nvPr/>
        </p:nvSpPr>
        <p:spPr>
          <a:xfrm>
            <a:off x="152400" y="324589"/>
            <a:ext cx="11887200" cy="4759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i="0" dirty="0">
                <a:solidFill>
                  <a:srgbClr val="212529"/>
                </a:solidFill>
                <a:effectLst/>
                <a:latin typeface="Arial" panose="020B0604020202020204" pitchFamily="34" charset="0"/>
              </a:rPr>
              <a:t>Age Industries (P.) Ltd.</a:t>
            </a:r>
            <a:r>
              <a:rPr lang="en-US" sz="2400" b="1" dirty="0">
                <a:solidFill>
                  <a:schemeClr val="tx1"/>
                </a:solidFill>
              </a:rPr>
              <a:t> </a:t>
            </a:r>
            <a:r>
              <a:rPr lang="en-US" sz="2400" b="1" i="1" dirty="0">
                <a:solidFill>
                  <a:schemeClr val="tx1"/>
                </a:solidFill>
              </a:rPr>
              <a:t>v. </a:t>
            </a:r>
            <a:r>
              <a:rPr lang="en-IN" sz="2400" b="1" i="0" dirty="0">
                <a:solidFill>
                  <a:srgbClr val="212529"/>
                </a:solidFill>
                <a:effectLst/>
                <a:latin typeface="Arial" panose="020B0604020202020204" pitchFamily="34" charset="0"/>
              </a:rPr>
              <a:t>Assistant State tax Officer</a:t>
            </a:r>
            <a:r>
              <a:rPr lang="en-US" sz="2400" b="1" dirty="0">
                <a:solidFill>
                  <a:schemeClr val="tx1"/>
                </a:solidFill>
              </a:rPr>
              <a:t>[2018] </a:t>
            </a:r>
            <a:r>
              <a:rPr lang="en-IN" sz="2400" b="1" i="0" dirty="0">
                <a:solidFill>
                  <a:srgbClr val="212529"/>
                </a:solidFill>
                <a:effectLst/>
                <a:latin typeface="futura-pt"/>
              </a:rPr>
              <a:t>89 taxmann.com 276</a:t>
            </a:r>
            <a:endParaRPr lang="en-US" sz="2400" b="1" dirty="0">
              <a:solidFill>
                <a:schemeClr val="tx1"/>
              </a:solidFill>
            </a:endParaRPr>
          </a:p>
        </p:txBody>
      </p:sp>
      <p:sp>
        <p:nvSpPr>
          <p:cNvPr id="4" name="TextBox 3">
            <a:extLst>
              <a:ext uri="{FF2B5EF4-FFF2-40B4-BE49-F238E27FC236}">
                <a16:creationId xmlns:a16="http://schemas.microsoft.com/office/drawing/2014/main" id="{B20891EF-1318-4DDB-B1FA-52E612CB75E2}"/>
              </a:ext>
            </a:extLst>
          </p:cNvPr>
          <p:cNvSpPr txBox="1"/>
          <p:nvPr/>
        </p:nvSpPr>
        <p:spPr>
          <a:xfrm>
            <a:off x="152400" y="1120676"/>
            <a:ext cx="11789229" cy="2031325"/>
          </a:xfrm>
          <a:prstGeom prst="rect">
            <a:avLst/>
          </a:prstGeom>
          <a:noFill/>
        </p:spPr>
        <p:txBody>
          <a:bodyPr wrap="square">
            <a:spAutoFit/>
          </a:bodyPr>
          <a:lstStyle/>
          <a:p>
            <a:pPr algn="just"/>
            <a:r>
              <a:rPr lang="en-US" b="1" i="0" dirty="0">
                <a:solidFill>
                  <a:srgbClr val="212529"/>
                </a:solidFill>
                <a:effectLst/>
                <a:latin typeface="Arial" panose="020B0604020202020204" pitchFamily="34" charset="0"/>
              </a:rPr>
              <a:t>Section 129 of the Kerala Goods and Services Tax Act, 2017 read with rules 55 and 138 of the Kerala Goods and Services Tax Rules, 2017 - Detention, seizure and release of goods and conveyances in transit - Assessee was engaged in manufacture and sale of surgical gloves - It sent goods to three parties for quality appraisal on job work basis against series delivery challans - Adjudicating Authority, in exercise of power under section 129, detained said goods for reasons that (</a:t>
            </a:r>
            <a:r>
              <a:rPr lang="en-US" b="1" i="0" dirty="0" err="1">
                <a:solidFill>
                  <a:srgbClr val="212529"/>
                </a:solidFill>
                <a:effectLst/>
                <a:latin typeface="Arial" panose="020B0604020202020204" pitchFamily="34" charset="0"/>
              </a:rPr>
              <a:t>i</a:t>
            </a:r>
            <a:r>
              <a:rPr lang="en-US" b="1" i="0" dirty="0">
                <a:solidFill>
                  <a:srgbClr val="212529"/>
                </a:solidFill>
                <a:effectLst/>
                <a:latin typeface="Arial" panose="020B0604020202020204" pitchFamily="34" charset="0"/>
              </a:rPr>
              <a:t>) they were not accompanied by document provided for under rule 138(2), and (ii) they were intended to be supplied to an unregistered firm - Whether detention of goods on above reasons was illegal - Held, yes [Paras 4,5,6] [In </a:t>
            </a:r>
            <a:r>
              <a:rPr lang="en-US" b="1" i="0" dirty="0" err="1">
                <a:solidFill>
                  <a:srgbClr val="212529"/>
                </a:solidFill>
                <a:effectLst/>
                <a:latin typeface="Arial" panose="020B0604020202020204" pitchFamily="34" charset="0"/>
              </a:rPr>
              <a:t>favour</a:t>
            </a:r>
            <a:r>
              <a:rPr lang="en-US" b="1" i="0" dirty="0">
                <a:solidFill>
                  <a:srgbClr val="212529"/>
                </a:solidFill>
                <a:effectLst/>
                <a:latin typeface="Arial" panose="020B0604020202020204" pitchFamily="34" charset="0"/>
              </a:rPr>
              <a:t> of assessee]</a:t>
            </a:r>
            <a:endParaRPr lang="en-IN" dirty="0"/>
          </a:p>
        </p:txBody>
      </p:sp>
      <p:sp>
        <p:nvSpPr>
          <p:cNvPr id="6" name="TextBox 5">
            <a:extLst>
              <a:ext uri="{FF2B5EF4-FFF2-40B4-BE49-F238E27FC236}">
                <a16:creationId xmlns:a16="http://schemas.microsoft.com/office/drawing/2014/main" id="{898BB1DD-BD0F-4B15-9138-0A5D0D411E82}"/>
              </a:ext>
            </a:extLst>
          </p:cNvPr>
          <p:cNvSpPr txBox="1"/>
          <p:nvPr/>
        </p:nvSpPr>
        <p:spPr>
          <a:xfrm>
            <a:off x="152400" y="3322747"/>
            <a:ext cx="11887200" cy="1754326"/>
          </a:xfrm>
          <a:prstGeom prst="rect">
            <a:avLst/>
          </a:prstGeom>
          <a:noFill/>
        </p:spPr>
        <p:txBody>
          <a:bodyPr wrap="square">
            <a:spAutoFit/>
          </a:bodyPr>
          <a:lstStyle/>
          <a:p>
            <a:pPr algn="just"/>
            <a:r>
              <a:rPr lang="en-US" b="0" i="0" dirty="0">
                <a:solidFill>
                  <a:srgbClr val="212529"/>
                </a:solidFill>
                <a:effectLst/>
                <a:latin typeface="Times New Roman" panose="02020603050405020304" pitchFamily="18" charset="0"/>
              </a:rPr>
              <a:t>Kerala High Court earlier in writ petition (C) No. 196 of 2018 held that the power of detention contemplated under section 129 can be exercised only in respect of goods which are liable to be confiscated under section 130. </a:t>
            </a:r>
            <a:r>
              <a:rPr lang="en-US" b="1" i="0" u="sng" dirty="0">
                <a:solidFill>
                  <a:srgbClr val="212529"/>
                </a:solidFill>
                <a:effectLst/>
                <a:highlight>
                  <a:srgbClr val="00FF00"/>
                </a:highlight>
                <a:latin typeface="Times New Roman" panose="02020603050405020304" pitchFamily="18" charset="0"/>
              </a:rPr>
              <a:t>There is no taxable supply when goods are transported on delivery challans so long as the authenticity of the delivery challan is not doubted. Therefore, such goods cannot be detained merely for infraction of rule 138(2).</a:t>
            </a:r>
            <a:r>
              <a:rPr lang="en-US" b="0" i="0" dirty="0">
                <a:solidFill>
                  <a:srgbClr val="212529"/>
                </a:solidFill>
                <a:effectLst/>
                <a:latin typeface="Times New Roman" panose="02020603050405020304" pitchFamily="18" charset="0"/>
              </a:rPr>
              <a:t> In the light of the said judgment, the first reason on which the goods are detained </a:t>
            </a:r>
            <a:r>
              <a:rPr lang="en-US" b="0" i="1" dirty="0">
                <a:solidFill>
                  <a:srgbClr val="212529"/>
                </a:solidFill>
                <a:effectLst/>
                <a:latin typeface="Times New Roman" panose="02020603050405020304" pitchFamily="18" charset="0"/>
              </a:rPr>
              <a:t>viz.</a:t>
            </a:r>
            <a:r>
              <a:rPr lang="en-US" b="0" i="0" dirty="0">
                <a:solidFill>
                  <a:srgbClr val="212529"/>
                </a:solidFill>
                <a:effectLst/>
                <a:latin typeface="Times New Roman" panose="02020603050405020304" pitchFamily="18" charset="0"/>
              </a:rPr>
              <a:t> that the goods were not accompanied by the document provided for under rule 138(2) is unsustainable. [Para 4]</a:t>
            </a:r>
            <a:endParaRPr lang="en-IN" dirty="0"/>
          </a:p>
        </p:txBody>
      </p:sp>
    </p:spTree>
    <p:extLst>
      <p:ext uri="{BB962C8B-B14F-4D97-AF65-F5344CB8AC3E}">
        <p14:creationId xmlns:p14="http://schemas.microsoft.com/office/powerpoint/2010/main" val="7964046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65D3C8-1DB8-418D-BACD-836AADB12200}"/>
              </a:ext>
            </a:extLst>
          </p:cNvPr>
          <p:cNvSpPr txBox="1"/>
          <p:nvPr/>
        </p:nvSpPr>
        <p:spPr>
          <a:xfrm>
            <a:off x="729343" y="0"/>
            <a:ext cx="10733314" cy="646331"/>
          </a:xfrm>
          <a:prstGeom prst="rect">
            <a:avLst/>
          </a:prstGeom>
          <a:solidFill>
            <a:schemeClr val="bg2">
              <a:lumMod val="90000"/>
            </a:schemeClr>
          </a:solidFill>
        </p:spPr>
        <p:txBody>
          <a:bodyPr wrap="square">
            <a:spAutoFit/>
          </a:bodyPr>
          <a:lstStyle/>
          <a:p>
            <a:pPr algn="ctr"/>
            <a:r>
              <a:rPr lang="en-US" sz="1800" b="1" i="0" dirty="0">
                <a:solidFill>
                  <a:srgbClr val="212529"/>
                </a:solidFill>
                <a:effectLst/>
                <a:latin typeface="Arial" panose="020B0604020202020204" pitchFamily="34" charset="0"/>
              </a:rPr>
              <a:t>[2021] 123 taxmann.com 23 (Karnataka) HIGH COURT OF KARNATAKA</a:t>
            </a:r>
          </a:p>
          <a:p>
            <a:pPr algn="ctr"/>
            <a:r>
              <a:rPr lang="en-US" sz="1800" b="1" i="0" dirty="0">
                <a:solidFill>
                  <a:srgbClr val="212529"/>
                </a:solidFill>
                <a:effectLst/>
                <a:latin typeface="Arial" panose="020B0604020202020204" pitchFamily="34" charset="0"/>
              </a:rPr>
              <a:t>M.S. </a:t>
            </a:r>
            <a:r>
              <a:rPr lang="en-US" sz="1800" b="1" i="0" dirty="0" err="1">
                <a:solidFill>
                  <a:srgbClr val="212529"/>
                </a:solidFill>
                <a:effectLst/>
                <a:latin typeface="Arial" panose="020B0604020202020204" pitchFamily="34" charset="0"/>
              </a:rPr>
              <a:t>Meghdoot</a:t>
            </a:r>
            <a:r>
              <a:rPr lang="en-US" sz="1800" b="1" i="0" dirty="0">
                <a:solidFill>
                  <a:srgbClr val="212529"/>
                </a:solidFill>
                <a:effectLst/>
                <a:latin typeface="Arial" panose="020B0604020202020204" pitchFamily="34" charset="0"/>
              </a:rPr>
              <a:t> Logistics </a:t>
            </a:r>
            <a:r>
              <a:rPr lang="en-US" sz="1800" b="1" i="1" dirty="0">
                <a:solidFill>
                  <a:srgbClr val="212529"/>
                </a:solidFill>
                <a:effectLst/>
                <a:latin typeface="Arial" panose="020B0604020202020204" pitchFamily="34" charset="0"/>
              </a:rPr>
              <a:t>v. </a:t>
            </a:r>
            <a:r>
              <a:rPr lang="en-US" sz="1800" b="1" i="0" dirty="0">
                <a:solidFill>
                  <a:srgbClr val="212529"/>
                </a:solidFill>
                <a:effectLst/>
                <a:latin typeface="Arial" panose="020B0604020202020204" pitchFamily="34" charset="0"/>
              </a:rPr>
              <a:t>Commercial Tax Officer, (Enforcement-09), Bengaluru</a:t>
            </a:r>
          </a:p>
        </p:txBody>
      </p:sp>
      <p:sp>
        <p:nvSpPr>
          <p:cNvPr id="4" name="Rectangle: Rounded Corners 3">
            <a:extLst>
              <a:ext uri="{FF2B5EF4-FFF2-40B4-BE49-F238E27FC236}">
                <a16:creationId xmlns:a16="http://schemas.microsoft.com/office/drawing/2014/main" id="{DBD46A52-DDB1-414D-B9BA-2FFE8A2312D0}"/>
              </a:ext>
            </a:extLst>
          </p:cNvPr>
          <p:cNvSpPr/>
          <p:nvPr/>
        </p:nvSpPr>
        <p:spPr>
          <a:xfrm>
            <a:off x="1" y="639519"/>
            <a:ext cx="12191999" cy="621166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endParaRPr lang="en-US" sz="1800" b="1" i="0" dirty="0">
              <a:solidFill>
                <a:srgbClr val="212529"/>
              </a:solidFill>
              <a:effectLst/>
              <a:latin typeface="Arial" panose="020B0604020202020204" pitchFamily="34" charset="0"/>
            </a:endParaRPr>
          </a:p>
          <a:p>
            <a:pPr algn="just">
              <a:spcAft>
                <a:spcPts val="800"/>
              </a:spcAft>
            </a:pPr>
            <a:r>
              <a:rPr lang="en-US" sz="1800" b="1" i="0" dirty="0">
                <a:solidFill>
                  <a:srgbClr val="212529"/>
                </a:solidFill>
                <a:effectLst/>
                <a:latin typeface="Arial" panose="020B0604020202020204" pitchFamily="34" charset="0"/>
              </a:rPr>
              <a:t>GST: </a:t>
            </a:r>
            <a:r>
              <a:rPr lang="en-US" sz="1800" b="1" i="0" dirty="0">
                <a:solidFill>
                  <a:srgbClr val="212529"/>
                </a:solidFill>
                <a:effectLst/>
                <a:highlight>
                  <a:srgbClr val="FFFF00"/>
                </a:highlight>
                <a:latin typeface="Arial" panose="020B0604020202020204" pitchFamily="34" charset="0"/>
              </a:rPr>
              <a:t>Where after detention of conveyance and seizure of goods in transit with issuance of notice under section 129(3), there is information about intent to evade payment of tax, it is not open to proper officer to treat notice issued under section 129(3) as having abated or truncate such proceedings and initiate proceedings under section 130 for confiscation with issuance of notice thereunder; proper officer to determine applicable tax and penalty under section 129 while simultaneously initiating proceedings for adjudging confiscation under section 130</a:t>
            </a:r>
            <a:r>
              <a:rPr lang="en-US" sz="1800" b="1" i="0" dirty="0">
                <a:solidFill>
                  <a:srgbClr val="212529"/>
                </a:solidFill>
                <a:effectLst/>
                <a:latin typeface="Arial" panose="020B0604020202020204" pitchFamily="34" charset="0"/>
              </a:rPr>
              <a:t> </a:t>
            </a:r>
            <a:r>
              <a:rPr lang="en-US" b="1" i="0" dirty="0">
                <a:solidFill>
                  <a:srgbClr val="212529"/>
                </a:solidFill>
                <a:effectLst/>
                <a:latin typeface="Arial" panose="020B0604020202020204" pitchFamily="34" charset="0"/>
              </a:rPr>
              <a:t>[Para 29]</a:t>
            </a:r>
          </a:p>
          <a:p>
            <a:pPr algn="just">
              <a:spcAft>
                <a:spcPts val="800"/>
              </a:spcAft>
            </a:pPr>
            <a:endParaRPr lang="en-US" b="0" i="0" dirty="0">
              <a:solidFill>
                <a:srgbClr val="E4E4E4"/>
              </a:solidFill>
              <a:effectLst/>
              <a:latin typeface="futura-pt"/>
            </a:endParaRPr>
          </a:p>
          <a:p>
            <a:pPr algn="just"/>
            <a:r>
              <a:rPr lang="en-US" b="1" i="0" dirty="0">
                <a:solidFill>
                  <a:srgbClr val="212529"/>
                </a:solidFill>
                <a:effectLst/>
                <a:latin typeface="Arial" panose="020B0604020202020204" pitchFamily="34" charset="0"/>
              </a:rPr>
              <a:t>Section </a:t>
            </a:r>
            <a:r>
              <a:rPr lang="en-US" b="1" i="0" u="sng" dirty="0">
                <a:solidFill>
                  <a:srgbClr val="0000FF"/>
                </a:solidFill>
                <a:effectLst/>
                <a:latin typeface="Arial" panose="020B0604020202020204" pitchFamily="34" charset="0"/>
              </a:rPr>
              <a:t>129</a:t>
            </a:r>
            <a:r>
              <a:rPr lang="en-US" b="1" i="0" dirty="0">
                <a:solidFill>
                  <a:srgbClr val="212529"/>
                </a:solidFill>
                <a:effectLst/>
                <a:latin typeface="Arial" panose="020B0604020202020204" pitchFamily="34" charset="0"/>
              </a:rPr>
              <a:t>, read with section </a:t>
            </a:r>
            <a:r>
              <a:rPr lang="en-US" b="1" i="0" u="sng" dirty="0">
                <a:solidFill>
                  <a:srgbClr val="0000FF"/>
                </a:solidFill>
                <a:effectLst/>
                <a:latin typeface="Arial" panose="020B0604020202020204" pitchFamily="34" charset="0"/>
              </a:rPr>
              <a:t>130</a:t>
            </a:r>
            <a:r>
              <a:rPr lang="en-US" b="1" i="0" dirty="0">
                <a:solidFill>
                  <a:srgbClr val="212529"/>
                </a:solidFill>
                <a:effectLst/>
                <a:latin typeface="Arial" panose="020B0604020202020204" pitchFamily="34" charset="0"/>
              </a:rPr>
              <a:t>  - Detention, seizure and release of goods and conveyances in transit - Petitioner, a transporter, was approached by a consignor for transportation of certain tobacco products to a consignee - Revenue after noting that consignee’s place of business was Tamil Nadu where tobacco products were banned passed order of detention under section 129(1) for confirmation of existence of consignor and consignee - Accordingly, revenue issued show cause notice under section 129(3) calling upon petitioner why there should not be levy of tax and penalty - Thereafter, revenue issued subsequent notice under section 130 to show cause why goods and conveyances should not be confiscated, holding that show cause notice issued under section 129(3) had abated on premise that goods were brought into State of Karnataka with documents raised in </a:t>
            </a:r>
            <a:r>
              <a:rPr lang="en-US" b="1" i="0" dirty="0" err="1">
                <a:solidFill>
                  <a:srgbClr val="212529"/>
                </a:solidFill>
                <a:effectLst/>
                <a:latin typeface="Arial" panose="020B0604020202020204" pitchFamily="34" charset="0"/>
              </a:rPr>
              <a:t>favour</a:t>
            </a:r>
            <a:r>
              <a:rPr lang="en-US" b="1" i="0" dirty="0">
                <a:solidFill>
                  <a:srgbClr val="212529"/>
                </a:solidFill>
                <a:effectLst/>
                <a:latin typeface="Arial" panose="020B0604020202020204" pitchFamily="34" charset="0"/>
              </a:rPr>
              <a:t> of taxpayers in Tamil Nadu with ulterior motive and mala fide intent to evade taxes -</a:t>
            </a:r>
            <a:endParaRPr lang="en-US" sz="1800" b="1" i="0" dirty="0">
              <a:solidFill>
                <a:srgbClr val="212529"/>
              </a:solidFill>
              <a:effectLst/>
              <a:latin typeface="Arial" panose="020B0604020202020204" pitchFamily="34" charset="0"/>
            </a:endParaRPr>
          </a:p>
        </p:txBody>
      </p:sp>
    </p:spTree>
    <p:extLst>
      <p:ext uri="{BB962C8B-B14F-4D97-AF65-F5344CB8AC3E}">
        <p14:creationId xmlns:p14="http://schemas.microsoft.com/office/powerpoint/2010/main" val="17993865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2FE637-EB3A-4188-A31A-64F22382311E}"/>
              </a:ext>
            </a:extLst>
          </p:cNvPr>
          <p:cNvSpPr txBox="1"/>
          <p:nvPr/>
        </p:nvSpPr>
        <p:spPr>
          <a:xfrm>
            <a:off x="576943" y="2155371"/>
            <a:ext cx="10733314" cy="2862322"/>
          </a:xfrm>
          <a:prstGeom prst="rect">
            <a:avLst/>
          </a:prstGeom>
          <a:solidFill>
            <a:schemeClr val="bg2">
              <a:lumMod val="90000"/>
            </a:schemeClr>
          </a:solidFill>
        </p:spPr>
        <p:txBody>
          <a:bodyPr wrap="square">
            <a:spAutoFit/>
          </a:bodyPr>
          <a:lstStyle/>
          <a:p>
            <a:pPr algn="just"/>
            <a:r>
              <a:rPr lang="en-US" b="1" i="0" dirty="0">
                <a:solidFill>
                  <a:srgbClr val="212529"/>
                </a:solidFill>
                <a:effectLst/>
                <a:latin typeface="Arial" panose="020B0604020202020204" pitchFamily="34" charset="0"/>
              </a:rPr>
              <a:t>Section </a:t>
            </a:r>
            <a:r>
              <a:rPr lang="en-US" b="1" i="0" u="sng" dirty="0">
                <a:solidFill>
                  <a:srgbClr val="0000FF"/>
                </a:solidFill>
                <a:effectLst/>
                <a:latin typeface="Arial" panose="020B0604020202020204" pitchFamily="34" charset="0"/>
              </a:rPr>
              <a:t>129</a:t>
            </a:r>
            <a:r>
              <a:rPr lang="en-US" b="1" i="0" dirty="0">
                <a:solidFill>
                  <a:srgbClr val="212529"/>
                </a:solidFill>
                <a:effectLst/>
                <a:latin typeface="Arial" panose="020B0604020202020204" pitchFamily="34" charset="0"/>
              </a:rPr>
              <a:t>, read with section </a:t>
            </a:r>
            <a:r>
              <a:rPr lang="en-US" b="1" i="0" u="sng" dirty="0">
                <a:solidFill>
                  <a:srgbClr val="0000FF"/>
                </a:solidFill>
                <a:effectLst/>
                <a:latin typeface="Arial" panose="020B0604020202020204" pitchFamily="34" charset="0"/>
              </a:rPr>
              <a:t>130</a:t>
            </a:r>
            <a:r>
              <a:rPr lang="en-US" b="1" i="0" dirty="0">
                <a:solidFill>
                  <a:srgbClr val="212529"/>
                </a:solidFill>
                <a:effectLst/>
                <a:latin typeface="Arial" panose="020B0604020202020204" pitchFamily="34" charset="0"/>
              </a:rPr>
              <a:t>, of the Central Goods and Services Tax Act, 2017/Section </a:t>
            </a:r>
            <a:r>
              <a:rPr lang="en-US" b="1" i="0" u="sng" dirty="0">
                <a:solidFill>
                  <a:srgbClr val="0000FF"/>
                </a:solidFill>
                <a:effectLst/>
                <a:latin typeface="Arial" panose="020B0604020202020204" pitchFamily="34" charset="0"/>
              </a:rPr>
              <a:t>129</a:t>
            </a:r>
            <a:r>
              <a:rPr lang="en-US" b="1" i="0" dirty="0">
                <a:solidFill>
                  <a:srgbClr val="212529"/>
                </a:solidFill>
                <a:effectLst/>
                <a:latin typeface="Arial" panose="020B0604020202020204" pitchFamily="34" charset="0"/>
              </a:rPr>
              <a:t>, read with section </a:t>
            </a:r>
            <a:r>
              <a:rPr lang="en-US" b="1" i="0" u="sng" dirty="0">
                <a:solidFill>
                  <a:srgbClr val="0000FF"/>
                </a:solidFill>
                <a:effectLst/>
                <a:latin typeface="Arial" panose="020B0604020202020204" pitchFamily="34" charset="0"/>
              </a:rPr>
              <a:t>130</a:t>
            </a:r>
            <a:r>
              <a:rPr lang="en-US" b="1" i="0" dirty="0">
                <a:solidFill>
                  <a:srgbClr val="212529"/>
                </a:solidFill>
                <a:effectLst/>
                <a:latin typeface="Arial" panose="020B0604020202020204" pitchFamily="34" charset="0"/>
              </a:rPr>
              <a:t>, of the Karnataka Goods and Services Tax Act, 2017 - Detention, seizure and release of goods and conveyances in transit - Competent Authority detained goods of assessee under transport and also vehicle and issued a penalty notice under section 129(1)(b), to which assessee filed objections - Competent Authority without considering objections filed by assessee passed order of confiscation of goods and conveyance - Assessee filed writ petition challenging order of confiscation - Whether impugned order of confiscation of goods and conveyance deserved to be set aside - Held, yes - Whether Competent Authority was to be directed to consider objections filed by assessee and pass appropriate orders after quantifying tax and penalty for purpose of section 129 - Held, yes [Para 12] [In </a:t>
            </a:r>
            <a:r>
              <a:rPr lang="en-US" b="1" i="0" dirty="0" err="1">
                <a:solidFill>
                  <a:srgbClr val="212529"/>
                </a:solidFill>
                <a:effectLst/>
                <a:latin typeface="Arial" panose="020B0604020202020204" pitchFamily="34" charset="0"/>
              </a:rPr>
              <a:t>favour</a:t>
            </a:r>
            <a:r>
              <a:rPr lang="en-US" b="1" i="0" dirty="0">
                <a:solidFill>
                  <a:srgbClr val="212529"/>
                </a:solidFill>
                <a:effectLst/>
                <a:latin typeface="Arial" panose="020B0604020202020204" pitchFamily="34" charset="0"/>
              </a:rPr>
              <a:t> of assessee]</a:t>
            </a:r>
            <a:endParaRPr lang="en-US" sz="1800" b="1" i="0" dirty="0">
              <a:solidFill>
                <a:srgbClr val="212529"/>
              </a:solidFill>
              <a:effectLst/>
              <a:latin typeface="Arial" panose="020B0604020202020204" pitchFamily="34" charset="0"/>
            </a:endParaRPr>
          </a:p>
        </p:txBody>
      </p:sp>
      <p:sp>
        <p:nvSpPr>
          <p:cNvPr id="3" name="TextBox 2">
            <a:extLst>
              <a:ext uri="{FF2B5EF4-FFF2-40B4-BE49-F238E27FC236}">
                <a16:creationId xmlns:a16="http://schemas.microsoft.com/office/drawing/2014/main" id="{CF769031-4CC9-49BF-9C3B-EFCA514EC600}"/>
              </a:ext>
            </a:extLst>
          </p:cNvPr>
          <p:cNvSpPr txBox="1"/>
          <p:nvPr/>
        </p:nvSpPr>
        <p:spPr>
          <a:xfrm>
            <a:off x="576943" y="195943"/>
            <a:ext cx="10733314" cy="1477328"/>
          </a:xfrm>
          <a:prstGeom prst="rect">
            <a:avLst/>
          </a:prstGeom>
          <a:solidFill>
            <a:schemeClr val="bg2">
              <a:lumMod val="90000"/>
            </a:schemeClr>
          </a:solidFill>
        </p:spPr>
        <p:txBody>
          <a:bodyPr wrap="square">
            <a:spAutoFit/>
          </a:bodyPr>
          <a:lstStyle/>
          <a:p>
            <a:pPr algn="ctr"/>
            <a:r>
              <a:rPr lang="en-IN" b="1" dirty="0">
                <a:solidFill>
                  <a:srgbClr val="212529"/>
                </a:solidFill>
                <a:latin typeface="Arial" panose="020B0604020202020204" pitchFamily="34" charset="0"/>
              </a:rPr>
              <a:t>[</a:t>
            </a:r>
            <a:r>
              <a:rPr lang="en-IN" sz="1800" b="1" i="0" dirty="0">
                <a:solidFill>
                  <a:srgbClr val="212529"/>
                </a:solidFill>
                <a:effectLst/>
                <a:latin typeface="Arial" panose="020B0604020202020204" pitchFamily="34" charset="0"/>
              </a:rPr>
              <a:t>2019] 105 taxmann.com 154 (Karnataka)</a:t>
            </a:r>
          </a:p>
          <a:p>
            <a:pPr algn="ctr"/>
            <a:r>
              <a:rPr lang="en-IN" sz="1800" b="1" i="0" dirty="0">
                <a:solidFill>
                  <a:srgbClr val="212529"/>
                </a:solidFill>
                <a:effectLst/>
                <a:latin typeface="Arial" panose="020B0604020202020204" pitchFamily="34" charset="0"/>
              </a:rPr>
              <a:t>HIGH COURT OF KARNATAKA</a:t>
            </a:r>
          </a:p>
          <a:p>
            <a:pPr algn="ctr"/>
            <a:r>
              <a:rPr lang="en-IN" sz="1800" b="1" i="0" dirty="0">
                <a:solidFill>
                  <a:srgbClr val="212529"/>
                </a:solidFill>
                <a:effectLst/>
                <a:latin typeface="Arial" panose="020B0604020202020204" pitchFamily="34" charset="0"/>
              </a:rPr>
              <a:t>Shree Enterprises</a:t>
            </a:r>
          </a:p>
          <a:p>
            <a:pPr algn="ctr"/>
            <a:r>
              <a:rPr lang="en-IN" sz="1800" b="1" i="1" dirty="0">
                <a:solidFill>
                  <a:srgbClr val="212529"/>
                </a:solidFill>
                <a:effectLst/>
                <a:latin typeface="Arial" panose="020B0604020202020204" pitchFamily="34" charset="0"/>
              </a:rPr>
              <a:t>v.</a:t>
            </a:r>
          </a:p>
          <a:p>
            <a:pPr algn="ctr"/>
            <a:r>
              <a:rPr lang="en-IN" sz="1800" b="1" i="0" dirty="0">
                <a:solidFill>
                  <a:srgbClr val="212529"/>
                </a:solidFill>
                <a:effectLst/>
                <a:latin typeface="Arial" panose="020B0604020202020204" pitchFamily="34" charset="0"/>
              </a:rPr>
              <a:t>COMMERCIAL TAX OFFICER</a:t>
            </a:r>
            <a:r>
              <a:rPr lang="en-IN" sz="1800" b="1" i="0" u="sng" dirty="0">
                <a:solidFill>
                  <a:srgbClr val="0000FF"/>
                </a:solidFill>
                <a:effectLst/>
                <a:latin typeface="Arial" panose="020B0604020202020204" pitchFamily="34" charset="0"/>
              </a:rPr>
              <a:t>*</a:t>
            </a:r>
            <a:endParaRPr lang="en-IN" sz="1800" b="1" i="0" dirty="0">
              <a:solidFill>
                <a:srgbClr val="212529"/>
              </a:solidFill>
              <a:effectLst/>
              <a:latin typeface="Arial" panose="020B0604020202020204" pitchFamily="34" charset="0"/>
            </a:endParaRPr>
          </a:p>
        </p:txBody>
      </p:sp>
    </p:spTree>
    <p:extLst>
      <p:ext uri="{BB962C8B-B14F-4D97-AF65-F5344CB8AC3E}">
        <p14:creationId xmlns:p14="http://schemas.microsoft.com/office/powerpoint/2010/main" val="34787735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7" y="119742"/>
            <a:ext cx="3091542" cy="54428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Amendment in section 74</a:t>
            </a:r>
          </a:p>
        </p:txBody>
      </p:sp>
      <p:sp>
        <p:nvSpPr>
          <p:cNvPr id="4" name="Horizontal Scroll 3"/>
          <p:cNvSpPr/>
          <p:nvPr/>
        </p:nvSpPr>
        <p:spPr>
          <a:xfrm>
            <a:off x="3069772" y="1"/>
            <a:ext cx="8904514" cy="863600"/>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b="1" dirty="0"/>
              <a:t>7 Determination of tax not paid or short paid or erroneously refunded or input tax credit wrongly availed or </a:t>
            </a:r>
            <a:r>
              <a:rPr lang="en-US" sz="1600" b="1" dirty="0" err="1"/>
              <a:t>utilised</a:t>
            </a:r>
            <a:r>
              <a:rPr lang="en-US" sz="1600" b="1" dirty="0"/>
              <a:t> by reason of fraud or any </a:t>
            </a:r>
            <a:r>
              <a:rPr lang="en-US" sz="1600" b="1" dirty="0" err="1"/>
              <a:t>wilfull</a:t>
            </a:r>
            <a:r>
              <a:rPr lang="en-US" sz="1600" b="1" dirty="0"/>
              <a:t>-misstatement or suppression of facts.</a:t>
            </a:r>
            <a:endParaRPr lang="en-US" sz="1600" dirty="0"/>
          </a:p>
        </p:txBody>
      </p:sp>
      <p:sp>
        <p:nvSpPr>
          <p:cNvPr id="6" name="Rectangle 5"/>
          <p:cNvSpPr/>
          <p:nvPr/>
        </p:nvSpPr>
        <p:spPr>
          <a:xfrm>
            <a:off x="239487" y="849208"/>
            <a:ext cx="11734799" cy="244800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en-US" sz="1600" dirty="0"/>
              <a:t>Explanation to section 74(1):-</a:t>
            </a:r>
          </a:p>
          <a:p>
            <a:pPr algn="just">
              <a:lnSpc>
                <a:spcPct val="150000"/>
              </a:lnSpc>
            </a:pPr>
            <a:r>
              <a:rPr lang="en-US" sz="1600" b="1" i="1" dirty="0"/>
              <a:t>Explanation 1.-</a:t>
            </a:r>
            <a:r>
              <a:rPr lang="en-US" sz="1600" dirty="0"/>
              <a:t> For the purposes of section 73 and this section,-</a:t>
            </a:r>
          </a:p>
          <a:p>
            <a:pPr algn="just">
              <a:lnSpc>
                <a:spcPct val="150000"/>
              </a:lnSpc>
            </a:pPr>
            <a:r>
              <a:rPr lang="en-US" sz="1600" dirty="0"/>
              <a:t>(</a:t>
            </a:r>
            <a:r>
              <a:rPr lang="en-US" sz="1600" dirty="0" err="1"/>
              <a:t>i</a:t>
            </a:r>
            <a:r>
              <a:rPr lang="en-US" sz="1600" dirty="0"/>
              <a:t>) the expression “all proceedings in respect of the said notice” shall not include proceedings under section 132;</a:t>
            </a:r>
          </a:p>
          <a:p>
            <a:pPr algn="just">
              <a:lnSpc>
                <a:spcPct val="150000"/>
              </a:lnSpc>
            </a:pPr>
            <a:r>
              <a:rPr lang="en-US" sz="1600" dirty="0"/>
              <a:t>(ii) where the notice under the same proceedings is issued to the main person liable to pay tax and some other persons, and such proceedings against the main person have been concluded under section 73 or section 74, the proceedings against </a:t>
            </a:r>
            <a:r>
              <a:rPr lang="en-US" sz="1600" b="1" dirty="0"/>
              <a:t>all the persons </a:t>
            </a:r>
            <a:r>
              <a:rPr lang="en-US" sz="1600" dirty="0"/>
              <a:t>liable to pay penalty under sections   </a:t>
            </a:r>
            <a:r>
              <a:rPr lang="en-US" sz="1600" strike="dblStrike" dirty="0"/>
              <a:t>122, 125, 129 and 130</a:t>
            </a:r>
            <a:r>
              <a:rPr lang="en-US" sz="1600" dirty="0"/>
              <a:t> </a:t>
            </a:r>
            <a:r>
              <a:rPr lang="en-US" sz="1600" b="1" i="1" u="sng" dirty="0">
                <a:solidFill>
                  <a:srgbClr val="FF0000"/>
                </a:solidFill>
              </a:rPr>
              <a:t>122 and 125     </a:t>
            </a:r>
            <a:r>
              <a:rPr lang="en-US" sz="1600" dirty="0"/>
              <a:t>are deemed to be concluded.</a:t>
            </a:r>
          </a:p>
          <a:p>
            <a:pPr algn="just">
              <a:lnSpc>
                <a:spcPct val="150000"/>
              </a:lnSpc>
            </a:pPr>
            <a:r>
              <a:rPr lang="en-US" sz="1600" dirty="0"/>
              <a:t> </a:t>
            </a:r>
          </a:p>
        </p:txBody>
      </p:sp>
      <p:sp>
        <p:nvSpPr>
          <p:cNvPr id="5" name="Rectangle 4">
            <a:extLst>
              <a:ext uri="{FF2B5EF4-FFF2-40B4-BE49-F238E27FC236}">
                <a16:creationId xmlns:a16="http://schemas.microsoft.com/office/drawing/2014/main" id="{BF3719D9-853D-4DCF-A187-8E1C81955459}"/>
              </a:ext>
            </a:extLst>
          </p:cNvPr>
          <p:cNvSpPr/>
          <p:nvPr/>
        </p:nvSpPr>
        <p:spPr>
          <a:xfrm>
            <a:off x="239487" y="3175677"/>
            <a:ext cx="2427513" cy="44467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Analysis</a:t>
            </a:r>
          </a:p>
        </p:txBody>
      </p:sp>
      <p:sp>
        <p:nvSpPr>
          <p:cNvPr id="3" name="Rectangle 2">
            <a:extLst>
              <a:ext uri="{FF2B5EF4-FFF2-40B4-BE49-F238E27FC236}">
                <a16:creationId xmlns:a16="http://schemas.microsoft.com/office/drawing/2014/main" id="{E88096FF-EB12-41CE-B9C0-5F00E86C592B}"/>
              </a:ext>
            </a:extLst>
          </p:cNvPr>
          <p:cNvSpPr/>
          <p:nvPr/>
        </p:nvSpPr>
        <p:spPr>
          <a:xfrm>
            <a:off x="239487" y="3707792"/>
            <a:ext cx="11604170" cy="297866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lgn="just">
              <a:lnSpc>
                <a:spcPct val="150000"/>
              </a:lnSpc>
              <a:buFont typeface="Arial" panose="020B0604020202020204" pitchFamily="34" charset="0"/>
              <a:buChar char="•"/>
            </a:pPr>
            <a:r>
              <a:rPr lang="en-US" sz="1600" b="1" u="sng" dirty="0"/>
              <a:t>Delinking of proceedings under section 73, 74 from the proceedings u/s 129(Detention), 130(Confiscation)</a:t>
            </a:r>
            <a:r>
              <a:rPr lang="en-US" sz="1600" dirty="0"/>
              <a:t>.(prevailing Anomaly removed)</a:t>
            </a:r>
          </a:p>
          <a:p>
            <a:pPr marL="285750" indent="-285750" algn="just">
              <a:lnSpc>
                <a:spcPct val="150000"/>
              </a:lnSpc>
              <a:buFont typeface="Arial" panose="020B0604020202020204" pitchFamily="34" charset="0"/>
              <a:buChar char="•"/>
            </a:pPr>
            <a:r>
              <a:rPr lang="en-US" sz="1600" dirty="0"/>
              <a:t>Section 74 of the CGST Act is being amended so as make seizure and confiscation of goods and conveyances in transit</a:t>
            </a:r>
            <a:r>
              <a:rPr lang="en-US" sz="1600" b="1" u="sng" dirty="0"/>
              <a:t> a separate proceeding from recovery of tax</a:t>
            </a:r>
            <a:r>
              <a:rPr lang="en-US" sz="1600" dirty="0"/>
              <a:t>.</a:t>
            </a:r>
          </a:p>
          <a:p>
            <a:pPr marL="285750" indent="-285750" algn="just">
              <a:lnSpc>
                <a:spcPct val="150000"/>
              </a:lnSpc>
              <a:buFont typeface="Arial" panose="020B0604020202020204" pitchFamily="34" charset="0"/>
              <a:buChar char="•"/>
            </a:pPr>
            <a:r>
              <a:rPr lang="en-US" sz="1600" dirty="0"/>
              <a:t>The proceedings against other persons u/s 129, 130 would still continue even after conclusion of proceedings u/s 73 or 74.</a:t>
            </a:r>
          </a:p>
          <a:p>
            <a:pPr marL="285750" indent="-285750" algn="just">
              <a:lnSpc>
                <a:spcPct val="150000"/>
              </a:lnSpc>
              <a:buFont typeface="Arial" panose="020B0604020202020204" pitchFamily="34" charset="0"/>
              <a:buChar char="•"/>
            </a:pPr>
            <a:r>
              <a:rPr lang="en-US" sz="1600" dirty="0"/>
              <a:t>This means that the conclusion of proceedings for a tax period under Section 74 would not bring conclusion to proceedings under Section 129 / 130 in respect of transactions recorded by the taxpayer for such tax period and made part of proceedings under section 74.</a:t>
            </a:r>
          </a:p>
        </p:txBody>
      </p:sp>
      <p:sp>
        <p:nvSpPr>
          <p:cNvPr id="10" name="Rectangle: Rounded Corners 9">
            <a:extLst>
              <a:ext uri="{FF2B5EF4-FFF2-40B4-BE49-F238E27FC236}">
                <a16:creationId xmlns:a16="http://schemas.microsoft.com/office/drawing/2014/main" id="{47FADFB3-57D2-4FDC-8BB2-DB7C4131B3DF}"/>
              </a:ext>
            </a:extLst>
          </p:cNvPr>
          <p:cNvSpPr/>
          <p:nvPr/>
        </p:nvSpPr>
        <p:spPr>
          <a:xfrm>
            <a:off x="2580640" y="2763518"/>
            <a:ext cx="3149600" cy="4165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ooter Placeholder 6">
            <a:extLst>
              <a:ext uri="{FF2B5EF4-FFF2-40B4-BE49-F238E27FC236}">
                <a16:creationId xmlns:a16="http://schemas.microsoft.com/office/drawing/2014/main" id="{F476FF13-1CC4-4658-B0A4-FA037FA338D1}"/>
              </a:ext>
            </a:extLst>
          </p:cNvPr>
          <p:cNvSpPr>
            <a:spLocks noGrp="1"/>
          </p:cNvSpPr>
          <p:nvPr>
            <p:ph type="ftr" sz="quarter" idx="11"/>
          </p:nvPr>
        </p:nvSpPr>
        <p:spPr/>
        <p:txBody>
          <a:bodyPr/>
          <a:lstStyle/>
          <a:p>
            <a:r>
              <a:rPr lang="en-US"/>
              <a:t>CA Aanchal Kapoor 9988692699</a:t>
            </a:r>
          </a:p>
        </p:txBody>
      </p:sp>
      <p:sp>
        <p:nvSpPr>
          <p:cNvPr id="8" name="Slide Number Placeholder 7">
            <a:extLst>
              <a:ext uri="{FF2B5EF4-FFF2-40B4-BE49-F238E27FC236}">
                <a16:creationId xmlns:a16="http://schemas.microsoft.com/office/drawing/2014/main" id="{690F89A3-4AB6-4E69-AA51-0F46C6CF17C5}"/>
              </a:ext>
            </a:extLst>
          </p:cNvPr>
          <p:cNvSpPr>
            <a:spLocks noGrp="1"/>
          </p:cNvSpPr>
          <p:nvPr>
            <p:ph type="sldNum" sz="quarter" idx="12"/>
          </p:nvPr>
        </p:nvSpPr>
        <p:spPr/>
        <p:txBody>
          <a:bodyPr/>
          <a:lstStyle/>
          <a:p>
            <a:fld id="{8C1A3758-BBCB-4528-B7EB-250F86A03A22}" type="slidenum">
              <a:rPr lang="en-US" smtClean="0"/>
              <a:t>166</a:t>
            </a:fld>
            <a:endParaRPr lang="en-US"/>
          </a:p>
        </p:txBody>
      </p:sp>
    </p:spTree>
    <p:extLst>
      <p:ext uri="{BB962C8B-B14F-4D97-AF65-F5344CB8AC3E}">
        <p14:creationId xmlns:p14="http://schemas.microsoft.com/office/powerpoint/2010/main" val="22946940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167743" y="1589313"/>
            <a:ext cx="5943600" cy="211182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a:t>Summons</a:t>
            </a:r>
            <a:endParaRPr lang="en-US" dirty="0"/>
          </a:p>
        </p:txBody>
      </p:sp>
    </p:spTree>
    <p:extLst>
      <p:ext uri="{BB962C8B-B14F-4D97-AF65-F5344CB8AC3E}">
        <p14:creationId xmlns:p14="http://schemas.microsoft.com/office/powerpoint/2010/main" val="11995871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2829" y="141515"/>
            <a:ext cx="7990114" cy="4680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Sec. 70 Power to summon persons to give evidence and produce documents.</a:t>
            </a:r>
          </a:p>
        </p:txBody>
      </p:sp>
      <p:sp>
        <p:nvSpPr>
          <p:cNvPr id="3" name="Rectangle 2"/>
          <p:cNvSpPr/>
          <p:nvPr/>
        </p:nvSpPr>
        <p:spPr>
          <a:xfrm>
            <a:off x="424543" y="761999"/>
            <a:ext cx="11223171" cy="2656115"/>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lnSpc>
                <a:spcPct val="150000"/>
              </a:lnSpc>
              <a:buAutoNum type="arabicParenBoth"/>
            </a:pPr>
            <a:r>
              <a:rPr lang="en-US" dirty="0"/>
              <a:t>The </a:t>
            </a:r>
            <a:r>
              <a:rPr lang="en-US" b="1" u="sng" dirty="0">
                <a:solidFill>
                  <a:srgbClr val="FF0000"/>
                </a:solidFill>
              </a:rPr>
              <a:t>proper officer </a:t>
            </a:r>
            <a:r>
              <a:rPr lang="en-US" dirty="0"/>
              <a:t>under this Act </a:t>
            </a:r>
            <a:r>
              <a:rPr lang="en-US" b="1" u="sng" dirty="0">
                <a:solidFill>
                  <a:srgbClr val="FF0000"/>
                </a:solidFill>
              </a:rPr>
              <a:t>shall have power to summon </a:t>
            </a:r>
            <a:r>
              <a:rPr lang="en-US" dirty="0"/>
              <a:t>any person </a:t>
            </a:r>
            <a:r>
              <a:rPr lang="en-US" b="1" u="sng" dirty="0">
                <a:solidFill>
                  <a:srgbClr val="FF0000"/>
                </a:solidFill>
              </a:rPr>
              <a:t>whose attendance he considers necessary either to give evidence or to produce a document or any other thing in any inquiry in the same manner, </a:t>
            </a:r>
            <a:r>
              <a:rPr lang="en-US" dirty="0"/>
              <a:t>as provided in the case of a civil court under the provisions of the Code of Civil Procedure,1908 (5 of 1908).</a:t>
            </a:r>
          </a:p>
          <a:p>
            <a:pPr marL="342900" indent="-342900" algn="just">
              <a:lnSpc>
                <a:spcPct val="150000"/>
              </a:lnSpc>
              <a:buAutoNum type="arabicParenBoth"/>
            </a:pPr>
            <a:r>
              <a:rPr lang="en-US" dirty="0"/>
              <a:t>Every such inquiry referred to in sub-section (1) </a:t>
            </a:r>
            <a:r>
              <a:rPr lang="en-US" sz="2000" b="1" u="sng" dirty="0">
                <a:solidFill>
                  <a:srgbClr val="FF0000"/>
                </a:solidFill>
              </a:rPr>
              <a:t>shall be deemed to be a “judicial proceedings” </a:t>
            </a:r>
            <a:r>
              <a:rPr lang="en-US" dirty="0"/>
              <a:t>within the meaning of </a:t>
            </a:r>
            <a:r>
              <a:rPr lang="en-US" b="1" u="sng" dirty="0">
                <a:solidFill>
                  <a:srgbClr val="FF0000"/>
                </a:solidFill>
              </a:rPr>
              <a:t>section 193 and section 228 of the Indian Penal Code</a:t>
            </a:r>
            <a:r>
              <a:rPr lang="en-US" dirty="0"/>
              <a:t> (45 of 1860).</a:t>
            </a:r>
          </a:p>
        </p:txBody>
      </p:sp>
      <p:sp>
        <p:nvSpPr>
          <p:cNvPr id="5" name="Horizontal Scroll 4"/>
          <p:cNvSpPr/>
          <p:nvPr/>
        </p:nvSpPr>
        <p:spPr>
          <a:xfrm>
            <a:off x="174172" y="3733800"/>
            <a:ext cx="1393371"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Sec. 193 of IPC</a:t>
            </a:r>
          </a:p>
        </p:txBody>
      </p:sp>
      <p:sp>
        <p:nvSpPr>
          <p:cNvPr id="7" name="Rectangle 6"/>
          <p:cNvSpPr/>
          <p:nvPr/>
        </p:nvSpPr>
        <p:spPr>
          <a:xfrm>
            <a:off x="1567543" y="3864428"/>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Person giving </a:t>
            </a:r>
            <a:r>
              <a:rPr lang="en-US" b="1" u="sng" dirty="0"/>
              <a:t>false evidence </a:t>
            </a:r>
            <a:r>
              <a:rPr lang="en-US" dirty="0"/>
              <a:t>to be imprisoned for 7 years with fine</a:t>
            </a:r>
          </a:p>
        </p:txBody>
      </p:sp>
      <p:sp>
        <p:nvSpPr>
          <p:cNvPr id="17" name="Horizontal Scroll 16"/>
          <p:cNvSpPr/>
          <p:nvPr/>
        </p:nvSpPr>
        <p:spPr>
          <a:xfrm>
            <a:off x="174172" y="4615542"/>
            <a:ext cx="1393371"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Sec. 196 of IPC</a:t>
            </a:r>
          </a:p>
        </p:txBody>
      </p:sp>
      <p:sp>
        <p:nvSpPr>
          <p:cNvPr id="18" name="Rectangle 17"/>
          <p:cNvSpPr/>
          <p:nvPr/>
        </p:nvSpPr>
        <p:spPr>
          <a:xfrm>
            <a:off x="1567542" y="4746170"/>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Person uses or attempts to use false evidence treated in the same manner</a:t>
            </a:r>
          </a:p>
        </p:txBody>
      </p:sp>
      <p:sp>
        <p:nvSpPr>
          <p:cNvPr id="19" name="Horizontal Scroll 18"/>
          <p:cNvSpPr/>
          <p:nvPr/>
        </p:nvSpPr>
        <p:spPr>
          <a:xfrm>
            <a:off x="174171" y="5366656"/>
            <a:ext cx="1393371"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Sec. 228 of IPC</a:t>
            </a:r>
          </a:p>
        </p:txBody>
      </p:sp>
      <p:sp>
        <p:nvSpPr>
          <p:cNvPr id="20" name="Rectangle 19"/>
          <p:cNvSpPr/>
          <p:nvPr/>
        </p:nvSpPr>
        <p:spPr>
          <a:xfrm>
            <a:off x="1567542" y="5517610"/>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Person who offers insult or interrupts any public servant, punishable with imprisonment of six months</a:t>
            </a:r>
            <a:endParaRPr lang="en-US" dirty="0"/>
          </a:p>
        </p:txBody>
      </p:sp>
      <p:sp>
        <p:nvSpPr>
          <p:cNvPr id="12" name="Horizontal Scroll 18">
            <a:extLst>
              <a:ext uri="{FF2B5EF4-FFF2-40B4-BE49-F238E27FC236}">
                <a16:creationId xmlns:a16="http://schemas.microsoft.com/office/drawing/2014/main" id="{39E09087-8E5D-4983-8532-3D8F23C7E207}"/>
              </a:ext>
            </a:extLst>
          </p:cNvPr>
          <p:cNvSpPr/>
          <p:nvPr/>
        </p:nvSpPr>
        <p:spPr>
          <a:xfrm>
            <a:off x="174171" y="6238954"/>
            <a:ext cx="1393371" cy="62993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FAQ 32</a:t>
            </a:r>
          </a:p>
        </p:txBody>
      </p:sp>
      <p:sp>
        <p:nvSpPr>
          <p:cNvPr id="13" name="Rectangle 12">
            <a:extLst>
              <a:ext uri="{FF2B5EF4-FFF2-40B4-BE49-F238E27FC236}">
                <a16:creationId xmlns:a16="http://schemas.microsoft.com/office/drawing/2014/main" id="{6078512B-AE08-4320-A46C-FD3CCDEE2461}"/>
              </a:ext>
            </a:extLst>
          </p:cNvPr>
          <p:cNvSpPr/>
          <p:nvPr/>
        </p:nvSpPr>
        <p:spPr>
          <a:xfrm>
            <a:off x="1664856" y="6226626"/>
            <a:ext cx="5936783" cy="6422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Responsibilities of Person Summoned</a:t>
            </a:r>
          </a:p>
        </p:txBody>
      </p:sp>
    </p:spTree>
    <p:extLst>
      <p:ext uri="{BB962C8B-B14F-4D97-AF65-F5344CB8AC3E}">
        <p14:creationId xmlns:p14="http://schemas.microsoft.com/office/powerpoint/2010/main" val="39691732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526972" y="-54430"/>
            <a:ext cx="3690257" cy="718457"/>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FAQ</a:t>
            </a:r>
            <a:endParaRPr lang="en-US" dirty="0"/>
          </a:p>
        </p:txBody>
      </p:sp>
      <p:sp>
        <p:nvSpPr>
          <p:cNvPr id="5" name="Rectangle 4"/>
          <p:cNvSpPr/>
          <p:nvPr/>
        </p:nvSpPr>
        <p:spPr>
          <a:xfrm>
            <a:off x="2188028" y="511627"/>
            <a:ext cx="6868885" cy="5769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What are the precautions to be observed while issuing summons?</a:t>
            </a:r>
          </a:p>
        </p:txBody>
      </p:sp>
      <p:sp>
        <p:nvSpPr>
          <p:cNvPr id="6" name="Rectangle 5"/>
          <p:cNvSpPr/>
          <p:nvPr/>
        </p:nvSpPr>
        <p:spPr>
          <a:xfrm>
            <a:off x="381000" y="1088570"/>
            <a:ext cx="11691257" cy="462643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just">
              <a:lnSpc>
                <a:spcPct val="200000"/>
              </a:lnSpc>
            </a:pPr>
            <a:r>
              <a:rPr lang="en-US" sz="1600" dirty="0"/>
              <a:t>The following precautions should generally be observed when summoning a person: - </a:t>
            </a:r>
          </a:p>
          <a:p>
            <a:pPr marL="400050" indent="-400050" algn="just">
              <a:lnSpc>
                <a:spcPct val="200000"/>
              </a:lnSpc>
              <a:buAutoNum type="romanLcParenBoth"/>
            </a:pPr>
            <a:r>
              <a:rPr lang="en-US" sz="1600" dirty="0"/>
              <a:t>A summon should not be issued for appearance where it is not justified. The power to summon can be exercised only when there is an inquiry being undertaken and the attendance of the person is considered necessary.</a:t>
            </a:r>
          </a:p>
          <a:p>
            <a:pPr marL="400050" indent="-400050" algn="just">
              <a:lnSpc>
                <a:spcPct val="200000"/>
              </a:lnSpc>
              <a:buAutoNum type="romanLcParenBoth"/>
            </a:pPr>
            <a:r>
              <a:rPr lang="en-US" sz="1600" dirty="0"/>
              <a:t>Normally, summons should not be issued repeatedly. As far as practicable, the statement of the accused or witness should be recorded in minimum number of appearances. </a:t>
            </a:r>
          </a:p>
          <a:p>
            <a:pPr marL="400050" indent="-400050" algn="just">
              <a:lnSpc>
                <a:spcPct val="200000"/>
              </a:lnSpc>
              <a:buAutoNum type="romanLcParenBoth"/>
            </a:pPr>
            <a:r>
              <a:rPr lang="en-US" sz="1600" dirty="0"/>
              <a:t>Respect the time of appearance given in the summons. No person should be made to wait for long hours before his statement is recorded except when it has been decided very consciously as a matter of strategy. </a:t>
            </a:r>
          </a:p>
          <a:p>
            <a:pPr marL="400050" indent="-400050" algn="just">
              <a:lnSpc>
                <a:spcPct val="200000"/>
              </a:lnSpc>
              <a:buAutoNum type="romanLcParenBoth"/>
            </a:pPr>
            <a:r>
              <a:rPr lang="en-US" sz="1600" dirty="0"/>
              <a:t>Preferably, statements should be recorded during office hours; however, an exception could be made regarding time and place of recording statement having regard to the facts in the case. Summons should not use harsh language.</a:t>
            </a:r>
          </a:p>
          <a:p>
            <a:pPr marL="400050" indent="-400050" algn="just">
              <a:lnSpc>
                <a:spcPct val="200000"/>
              </a:lnSpc>
              <a:buAutoNum type="romanLcParenBoth"/>
            </a:pPr>
            <a:endParaRPr lang="en-US" sz="1600" dirty="0"/>
          </a:p>
        </p:txBody>
      </p:sp>
      <p:sp>
        <p:nvSpPr>
          <p:cNvPr id="3" name="Slide Number Placeholder 2">
            <a:extLst>
              <a:ext uri="{FF2B5EF4-FFF2-40B4-BE49-F238E27FC236}">
                <a16:creationId xmlns:a16="http://schemas.microsoft.com/office/drawing/2014/main" id="{5EA05236-51AE-4783-B44D-F62C1B1DB691}"/>
              </a:ext>
            </a:extLst>
          </p:cNvPr>
          <p:cNvSpPr>
            <a:spLocks noGrp="1"/>
          </p:cNvSpPr>
          <p:nvPr>
            <p:ph type="sldNum" sz="quarter" idx="12"/>
          </p:nvPr>
        </p:nvSpPr>
        <p:spPr/>
        <p:txBody>
          <a:bodyPr/>
          <a:lstStyle/>
          <a:p>
            <a:fld id="{56FCA643-ADDA-4CE8-B4FF-7AA2A8ED4A7D}" type="slidenum">
              <a:rPr lang="en-IN" altLang="en-US" smtClean="0"/>
              <a:pPr/>
              <a:t>169</a:t>
            </a:fld>
            <a:endParaRPr lang="en-IN" altLang="en-US"/>
          </a:p>
        </p:txBody>
      </p:sp>
    </p:spTree>
    <p:extLst>
      <p:ext uri="{BB962C8B-B14F-4D97-AF65-F5344CB8AC3E}">
        <p14:creationId xmlns:p14="http://schemas.microsoft.com/office/powerpoint/2010/main" val="227922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5605FC-8218-4E1D-A018-929435225D79}"/>
              </a:ext>
            </a:extLst>
          </p:cNvPr>
          <p:cNvSpPr txBox="1"/>
          <p:nvPr/>
        </p:nvSpPr>
        <p:spPr>
          <a:xfrm>
            <a:off x="3594798" y="263836"/>
            <a:ext cx="6096312" cy="397481"/>
          </a:xfrm>
          <a:prstGeom prst="rect">
            <a:avLst/>
          </a:prstGeom>
          <a:noFill/>
        </p:spPr>
        <p:txBody>
          <a:bodyPr wrap="square">
            <a:spAutoFit/>
          </a:bodyPr>
          <a:lstStyle/>
          <a:p>
            <a:r>
              <a:rPr lang="en-US" sz="1983" b="1" u="sng" dirty="0">
                <a:solidFill>
                  <a:srgbClr val="212529"/>
                </a:solidFill>
              </a:rPr>
              <a:t>Rule - 101 , Central Goods and Services Tax Rules, 2017</a:t>
            </a:r>
            <a:endParaRPr lang="en-IN" sz="1983" u="sng" dirty="0"/>
          </a:p>
        </p:txBody>
      </p:sp>
      <p:sp>
        <p:nvSpPr>
          <p:cNvPr id="4" name="Rectangle 3">
            <a:extLst>
              <a:ext uri="{FF2B5EF4-FFF2-40B4-BE49-F238E27FC236}">
                <a16:creationId xmlns:a16="http://schemas.microsoft.com/office/drawing/2014/main" id="{C297336B-21E7-4E2D-A8F4-D4FAE5862FC5}"/>
              </a:ext>
            </a:extLst>
          </p:cNvPr>
          <p:cNvSpPr/>
          <p:nvPr/>
        </p:nvSpPr>
        <p:spPr>
          <a:xfrm>
            <a:off x="186878" y="892390"/>
            <a:ext cx="11818245" cy="8094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IN" sz="1983" dirty="0"/>
              <a:t>Rule 101 (3) </a:t>
            </a:r>
            <a:r>
              <a:rPr lang="en-US" sz="1983" i="1" dirty="0">
                <a:solidFill>
                  <a:srgbClr val="212529"/>
                </a:solidFill>
                <a:latin typeface="Times New Roman" panose="02020603050405020304" pitchFamily="18" charset="0"/>
              </a:rPr>
              <a:t>The proper officer </a:t>
            </a:r>
            <a:r>
              <a:rPr lang="en-US" sz="1983" i="1" dirty="0" err="1">
                <a:solidFill>
                  <a:srgbClr val="212529"/>
                </a:solidFill>
                <a:latin typeface="Times New Roman" panose="02020603050405020304" pitchFamily="18" charset="0"/>
              </a:rPr>
              <a:t>authorised</a:t>
            </a:r>
            <a:r>
              <a:rPr lang="en-US" sz="1983" i="1" dirty="0">
                <a:solidFill>
                  <a:srgbClr val="212529"/>
                </a:solidFill>
                <a:latin typeface="Times New Roman" panose="02020603050405020304" pitchFamily="18" charset="0"/>
              </a:rPr>
              <a:t> to conduct audit of the records and the books of account of the registered person shall, with the assistance of the team of officers and officials accompanying him</a:t>
            </a:r>
            <a:r>
              <a:rPr lang="en-US" sz="2266" b="1" i="1" dirty="0">
                <a:solidFill>
                  <a:srgbClr val="FF0000"/>
                </a:solidFill>
                <a:latin typeface="Times New Roman" panose="02020603050405020304" pitchFamily="18" charset="0"/>
              </a:rPr>
              <a:t>, verify:</a:t>
            </a:r>
            <a:endParaRPr lang="en-IN" sz="1983" b="1" dirty="0">
              <a:solidFill>
                <a:srgbClr val="FF0000"/>
              </a:solidFill>
            </a:endParaRPr>
          </a:p>
        </p:txBody>
      </p:sp>
      <p:sp>
        <p:nvSpPr>
          <p:cNvPr id="5" name="Rectangle: Rounded Corners 4">
            <a:extLst>
              <a:ext uri="{FF2B5EF4-FFF2-40B4-BE49-F238E27FC236}">
                <a16:creationId xmlns:a16="http://schemas.microsoft.com/office/drawing/2014/main" id="{A8C99354-E56A-4D6B-848C-C6407D32E771}"/>
              </a:ext>
            </a:extLst>
          </p:cNvPr>
          <p:cNvSpPr/>
          <p:nvPr/>
        </p:nvSpPr>
        <p:spPr>
          <a:xfrm>
            <a:off x="1234692" y="1790942"/>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the documents on the basis of which the books of account are maintained</a:t>
            </a:r>
            <a:endParaRPr lang="en-IN" sz="2266"/>
          </a:p>
        </p:txBody>
      </p:sp>
      <p:sp>
        <p:nvSpPr>
          <p:cNvPr id="6" name="Rectangle: Rounded Corners 5">
            <a:extLst>
              <a:ext uri="{FF2B5EF4-FFF2-40B4-BE49-F238E27FC236}">
                <a16:creationId xmlns:a16="http://schemas.microsoft.com/office/drawing/2014/main" id="{4F2EA830-74C9-4EA7-9919-9F377D2F2006}"/>
              </a:ext>
            </a:extLst>
          </p:cNvPr>
          <p:cNvSpPr/>
          <p:nvPr/>
        </p:nvSpPr>
        <p:spPr>
          <a:xfrm>
            <a:off x="1234692" y="2559937"/>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the returns and statements furnished under the provisions of the Act</a:t>
            </a:r>
            <a:endParaRPr lang="en-IN" sz="2266"/>
          </a:p>
        </p:txBody>
      </p:sp>
      <p:sp>
        <p:nvSpPr>
          <p:cNvPr id="7" name="Rectangle: Rounded Corners 6">
            <a:extLst>
              <a:ext uri="{FF2B5EF4-FFF2-40B4-BE49-F238E27FC236}">
                <a16:creationId xmlns:a16="http://schemas.microsoft.com/office/drawing/2014/main" id="{98427CE9-736C-4CC2-8A6F-4F53833E5B13}"/>
              </a:ext>
            </a:extLst>
          </p:cNvPr>
          <p:cNvSpPr/>
          <p:nvPr/>
        </p:nvSpPr>
        <p:spPr>
          <a:xfrm>
            <a:off x="1234692" y="3328933"/>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the correctness of the turnover, exemptions and deductions claimed</a:t>
            </a:r>
            <a:endParaRPr lang="en-IN" sz="2266"/>
          </a:p>
        </p:txBody>
      </p:sp>
      <p:sp>
        <p:nvSpPr>
          <p:cNvPr id="8" name="Rectangle: Rounded Corners 7">
            <a:extLst>
              <a:ext uri="{FF2B5EF4-FFF2-40B4-BE49-F238E27FC236}">
                <a16:creationId xmlns:a16="http://schemas.microsoft.com/office/drawing/2014/main" id="{44AC035D-2B14-4A72-B6ED-510F1EF17095}"/>
              </a:ext>
            </a:extLst>
          </p:cNvPr>
          <p:cNvSpPr/>
          <p:nvPr/>
        </p:nvSpPr>
        <p:spPr>
          <a:xfrm>
            <a:off x="1234692" y="4004613"/>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the rate of tax applied in respect of the supply of goods or services or both</a:t>
            </a:r>
            <a:endParaRPr lang="en-IN" sz="2266"/>
          </a:p>
        </p:txBody>
      </p:sp>
      <p:sp>
        <p:nvSpPr>
          <p:cNvPr id="9" name="Rectangle: Rounded Corners 8">
            <a:extLst>
              <a:ext uri="{FF2B5EF4-FFF2-40B4-BE49-F238E27FC236}">
                <a16:creationId xmlns:a16="http://schemas.microsoft.com/office/drawing/2014/main" id="{485E384F-1033-4657-9B1E-DED5A6FCAE91}"/>
              </a:ext>
            </a:extLst>
          </p:cNvPr>
          <p:cNvSpPr/>
          <p:nvPr/>
        </p:nvSpPr>
        <p:spPr>
          <a:xfrm>
            <a:off x="1234692" y="4764606"/>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the input tax credit availed and utilised</a:t>
            </a:r>
            <a:endParaRPr lang="en-IN" sz="2266"/>
          </a:p>
        </p:txBody>
      </p:sp>
      <p:sp>
        <p:nvSpPr>
          <p:cNvPr id="10" name="Rectangle: Rounded Corners 9">
            <a:extLst>
              <a:ext uri="{FF2B5EF4-FFF2-40B4-BE49-F238E27FC236}">
                <a16:creationId xmlns:a16="http://schemas.microsoft.com/office/drawing/2014/main" id="{3A52660C-7867-4646-A9E8-20328D50FB90}"/>
              </a:ext>
            </a:extLst>
          </p:cNvPr>
          <p:cNvSpPr/>
          <p:nvPr/>
        </p:nvSpPr>
        <p:spPr>
          <a:xfrm>
            <a:off x="1234692" y="5491994"/>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refund claimed</a:t>
            </a:r>
            <a:endParaRPr lang="en-IN" sz="2266"/>
          </a:p>
        </p:txBody>
      </p:sp>
      <p:sp>
        <p:nvSpPr>
          <p:cNvPr id="11" name="Rectangle: Rounded Corners 10">
            <a:extLst>
              <a:ext uri="{FF2B5EF4-FFF2-40B4-BE49-F238E27FC236}">
                <a16:creationId xmlns:a16="http://schemas.microsoft.com/office/drawing/2014/main" id="{6F1B4303-751F-4458-BE62-F459AB5D6164}"/>
              </a:ext>
            </a:extLst>
          </p:cNvPr>
          <p:cNvSpPr/>
          <p:nvPr/>
        </p:nvSpPr>
        <p:spPr>
          <a:xfrm>
            <a:off x="1234691" y="6167675"/>
            <a:ext cx="9814810" cy="516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i="1">
                <a:solidFill>
                  <a:srgbClr val="212529"/>
                </a:solidFill>
                <a:latin typeface="Times New Roman" panose="02020603050405020304" pitchFamily="18" charset="0"/>
              </a:rPr>
              <a:t>other relevant issues</a:t>
            </a:r>
            <a:endParaRPr lang="en-IN" sz="2266"/>
          </a:p>
        </p:txBody>
      </p:sp>
    </p:spTree>
    <p:extLst>
      <p:ext uri="{BB962C8B-B14F-4D97-AF65-F5344CB8AC3E}">
        <p14:creationId xmlns:p14="http://schemas.microsoft.com/office/powerpoint/2010/main" val="42859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6229" y="130629"/>
            <a:ext cx="5747657" cy="4680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Right of silence</a:t>
            </a:r>
          </a:p>
        </p:txBody>
      </p:sp>
      <p:sp>
        <p:nvSpPr>
          <p:cNvPr id="3" name="Horizontal Scroll 2"/>
          <p:cNvSpPr/>
          <p:nvPr/>
        </p:nvSpPr>
        <p:spPr>
          <a:xfrm>
            <a:off x="402772" y="783772"/>
            <a:ext cx="1393371"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Article 20(3)</a:t>
            </a:r>
          </a:p>
        </p:txBody>
      </p:sp>
      <p:sp>
        <p:nvSpPr>
          <p:cNvPr id="4" name="Rectangle 3"/>
          <p:cNvSpPr/>
          <p:nvPr/>
        </p:nvSpPr>
        <p:spPr>
          <a:xfrm>
            <a:off x="1796143" y="914400"/>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No person accused of any offence can be compelled to be a witness against himself</a:t>
            </a:r>
            <a:endParaRPr lang="en-US" dirty="0"/>
          </a:p>
        </p:txBody>
      </p:sp>
      <p:sp>
        <p:nvSpPr>
          <p:cNvPr id="5" name="Horizontal Scroll 4"/>
          <p:cNvSpPr/>
          <p:nvPr/>
        </p:nvSpPr>
        <p:spPr>
          <a:xfrm>
            <a:off x="402772" y="1719944"/>
            <a:ext cx="1393371"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Sec. 161 of CRPC</a:t>
            </a:r>
            <a:endParaRPr lang="en-US" dirty="0"/>
          </a:p>
        </p:txBody>
      </p:sp>
      <p:sp>
        <p:nvSpPr>
          <p:cNvPr id="6" name="Rectangle 5"/>
          <p:cNvSpPr/>
          <p:nvPr/>
        </p:nvSpPr>
        <p:spPr>
          <a:xfrm>
            <a:off x="1796143" y="1850572"/>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No person is bound to answer any question which exposes him to a criminal charge </a:t>
            </a:r>
          </a:p>
        </p:txBody>
      </p:sp>
      <p:sp>
        <p:nvSpPr>
          <p:cNvPr id="7" name="Horizontal Scroll 6"/>
          <p:cNvSpPr/>
          <p:nvPr/>
        </p:nvSpPr>
        <p:spPr>
          <a:xfrm>
            <a:off x="402772" y="2656116"/>
            <a:ext cx="1393371" cy="116477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t"/>
          <a:lstStyle/>
          <a:p>
            <a:pPr algn="just"/>
            <a:r>
              <a:rPr lang="sv-SE" sz="1400" dirty="0"/>
              <a:t>NSR Krishna Prasad (1992 (57) ELT AP 568)</a:t>
            </a:r>
            <a:endParaRPr lang="en-US" sz="1400" dirty="0"/>
          </a:p>
        </p:txBody>
      </p:sp>
      <p:sp>
        <p:nvSpPr>
          <p:cNvPr id="8" name="Rectangle 7"/>
          <p:cNvSpPr/>
          <p:nvPr/>
        </p:nvSpPr>
        <p:spPr>
          <a:xfrm>
            <a:off x="1796142" y="2917372"/>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Right to silence is not an offence and cannot be said to be an obstruction to the proceedings</a:t>
            </a:r>
            <a:endParaRPr lang="en-US" dirty="0"/>
          </a:p>
        </p:txBody>
      </p:sp>
      <p:sp>
        <p:nvSpPr>
          <p:cNvPr id="9" name="Horizontal Scroll 8"/>
          <p:cNvSpPr/>
          <p:nvPr/>
        </p:nvSpPr>
        <p:spPr>
          <a:xfrm>
            <a:off x="402771" y="3853544"/>
            <a:ext cx="1393371" cy="116477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t"/>
          <a:lstStyle/>
          <a:p>
            <a:pPr algn="just"/>
            <a:r>
              <a:rPr lang="en-US" sz="1400"/>
              <a:t>Padam Narain Agarwal (AIR 2009 SC 254)</a:t>
            </a:r>
            <a:endParaRPr lang="en-US" sz="1400" dirty="0"/>
          </a:p>
        </p:txBody>
      </p:sp>
      <p:sp>
        <p:nvSpPr>
          <p:cNvPr id="10" name="Rectangle 9"/>
          <p:cNvSpPr/>
          <p:nvPr/>
        </p:nvSpPr>
        <p:spPr>
          <a:xfrm>
            <a:off x="1796141" y="4191000"/>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A person is not absolved from speaking the truth on the ground that such statement could be used against him</a:t>
            </a:r>
          </a:p>
        </p:txBody>
      </p:sp>
      <p:sp>
        <p:nvSpPr>
          <p:cNvPr id="11" name="Horizontal Scroll 10"/>
          <p:cNvSpPr/>
          <p:nvPr/>
        </p:nvSpPr>
        <p:spPr>
          <a:xfrm>
            <a:off x="402771" y="5203372"/>
            <a:ext cx="1393371" cy="78377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t"/>
          <a:lstStyle/>
          <a:p>
            <a:pPr algn="just"/>
            <a:r>
              <a:rPr lang="en-US" sz="1400" dirty="0"/>
              <a:t>PV </a:t>
            </a:r>
            <a:r>
              <a:rPr lang="en-US" sz="1400" dirty="0" err="1"/>
              <a:t>Ramana</a:t>
            </a:r>
            <a:r>
              <a:rPr lang="en-US" sz="1400" dirty="0"/>
              <a:t> Reddy (Tel)</a:t>
            </a:r>
          </a:p>
        </p:txBody>
      </p:sp>
      <p:sp>
        <p:nvSpPr>
          <p:cNvPr id="12" name="Rectangle 11"/>
          <p:cNvSpPr/>
          <p:nvPr/>
        </p:nvSpPr>
        <p:spPr>
          <a:xfrm>
            <a:off x="1796140" y="5350328"/>
            <a:ext cx="1008017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During summons, a person is yet not ‘accused of any offence’</a:t>
            </a:r>
            <a:endParaRPr lang="en-US" dirty="0"/>
          </a:p>
        </p:txBody>
      </p:sp>
    </p:spTree>
    <p:extLst>
      <p:ext uri="{BB962C8B-B14F-4D97-AF65-F5344CB8AC3E}">
        <p14:creationId xmlns:p14="http://schemas.microsoft.com/office/powerpoint/2010/main" val="39169515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6229" y="130629"/>
            <a:ext cx="5747657" cy="4680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Evidentiary value of summons</a:t>
            </a:r>
          </a:p>
        </p:txBody>
      </p:sp>
      <p:sp>
        <p:nvSpPr>
          <p:cNvPr id="3" name="Horizontal Scroll 2"/>
          <p:cNvSpPr/>
          <p:nvPr/>
        </p:nvSpPr>
        <p:spPr>
          <a:xfrm>
            <a:off x="402771" y="783772"/>
            <a:ext cx="2808515"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Sec 25 and 26 of the Indian Evidence Act</a:t>
            </a:r>
            <a:endParaRPr lang="en-US" dirty="0"/>
          </a:p>
        </p:txBody>
      </p:sp>
      <p:sp>
        <p:nvSpPr>
          <p:cNvPr id="4" name="Rectangle 3"/>
          <p:cNvSpPr/>
          <p:nvPr/>
        </p:nvSpPr>
        <p:spPr>
          <a:xfrm>
            <a:off x="3211283" y="914400"/>
            <a:ext cx="8665028"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A confession made by a person to the police officer is inadmissible and holds no value</a:t>
            </a:r>
            <a:endParaRPr lang="en-US" dirty="0"/>
          </a:p>
        </p:txBody>
      </p:sp>
      <p:sp>
        <p:nvSpPr>
          <p:cNvPr id="5" name="Horizontal Scroll 4"/>
          <p:cNvSpPr/>
          <p:nvPr/>
        </p:nvSpPr>
        <p:spPr>
          <a:xfrm>
            <a:off x="402772" y="1719944"/>
            <a:ext cx="2808511" cy="7511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fr-FR"/>
              <a:t>Romesh Chandra Mehta (AIR 1970 SC 940)</a:t>
            </a:r>
            <a:endParaRPr lang="en-US" dirty="0"/>
          </a:p>
        </p:txBody>
      </p:sp>
      <p:sp>
        <p:nvSpPr>
          <p:cNvPr id="6" name="Rectangle 5"/>
          <p:cNvSpPr/>
          <p:nvPr/>
        </p:nvSpPr>
        <p:spPr>
          <a:xfrm>
            <a:off x="3211283" y="1850572"/>
            <a:ext cx="866503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1600" dirty="0"/>
              <a:t>For Section 25 of Indian Evidence Act, customs officers are not police officers though they may have specific powers of them</a:t>
            </a:r>
          </a:p>
        </p:txBody>
      </p:sp>
      <p:sp>
        <p:nvSpPr>
          <p:cNvPr id="8" name="Rectangle 7"/>
          <p:cNvSpPr/>
          <p:nvPr/>
        </p:nvSpPr>
        <p:spPr>
          <a:xfrm>
            <a:off x="1807027" y="2729592"/>
            <a:ext cx="10069284"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statements before customs officers can be admissible as evidence</a:t>
            </a:r>
            <a:endParaRPr lang="en-US" dirty="0"/>
          </a:p>
        </p:txBody>
      </p:sp>
      <p:sp>
        <p:nvSpPr>
          <p:cNvPr id="10" name="Rectangle 9"/>
          <p:cNvSpPr/>
          <p:nvPr/>
        </p:nvSpPr>
        <p:spPr>
          <a:xfrm>
            <a:off x="1807027" y="3551463"/>
            <a:ext cx="10069284"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Incorrect statements should be immediately retracted</a:t>
            </a:r>
            <a:endParaRPr lang="en-US" dirty="0"/>
          </a:p>
        </p:txBody>
      </p:sp>
      <p:sp>
        <p:nvSpPr>
          <p:cNvPr id="12" name="Rectangle 11"/>
          <p:cNvSpPr/>
          <p:nvPr/>
        </p:nvSpPr>
        <p:spPr>
          <a:xfrm>
            <a:off x="1817910" y="4430483"/>
            <a:ext cx="10058401" cy="4898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Third party statements should be allowed to be cross examined</a:t>
            </a:r>
            <a:endParaRPr lang="en-US" dirty="0"/>
          </a:p>
        </p:txBody>
      </p:sp>
      <p:sp>
        <p:nvSpPr>
          <p:cNvPr id="13" name="Rectangle 12"/>
          <p:cNvSpPr/>
          <p:nvPr/>
        </p:nvSpPr>
        <p:spPr>
          <a:xfrm>
            <a:off x="1817910" y="5393869"/>
            <a:ext cx="10069284" cy="86541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just">
              <a:lnSpc>
                <a:spcPct val="150000"/>
              </a:lnSpc>
            </a:pPr>
            <a:r>
              <a:rPr lang="en-US"/>
              <a:t>Oral statements valid only when person making it is dead/cannot be found/incapable of giving evidence/kept out by a party/presence cannot be obtained without delay or cost</a:t>
            </a:r>
            <a:endParaRPr lang="en-US" dirty="0"/>
          </a:p>
        </p:txBody>
      </p:sp>
      <p:sp>
        <p:nvSpPr>
          <p:cNvPr id="14" name="Isosceles Triangle 13"/>
          <p:cNvSpPr/>
          <p:nvPr/>
        </p:nvSpPr>
        <p:spPr>
          <a:xfrm rot="16200000">
            <a:off x="1366154" y="2767692"/>
            <a:ext cx="489860" cy="413654"/>
          </a:xfrm>
          <a:prstGeom prst="triangl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Isosceles Triangle 14"/>
          <p:cNvSpPr/>
          <p:nvPr/>
        </p:nvSpPr>
        <p:spPr>
          <a:xfrm rot="16200000">
            <a:off x="1344380" y="3589566"/>
            <a:ext cx="489860" cy="413654"/>
          </a:xfrm>
          <a:prstGeom prst="triangl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Isosceles Triangle 15"/>
          <p:cNvSpPr/>
          <p:nvPr/>
        </p:nvSpPr>
        <p:spPr>
          <a:xfrm rot="16200000">
            <a:off x="1355264" y="4482198"/>
            <a:ext cx="489860" cy="413654"/>
          </a:xfrm>
          <a:prstGeom prst="triangl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Isosceles Triangle 16"/>
          <p:cNvSpPr/>
          <p:nvPr/>
        </p:nvSpPr>
        <p:spPr>
          <a:xfrm rot="16200000">
            <a:off x="1171568" y="5623834"/>
            <a:ext cx="857248" cy="413654"/>
          </a:xfrm>
          <a:prstGeom prst="triangl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11438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3084" y="130630"/>
            <a:ext cx="8055429" cy="446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Sec. 136:- Relevancy of statements under certain circumstances.</a:t>
            </a:r>
            <a:endParaRPr lang="en-US" dirty="0"/>
          </a:p>
        </p:txBody>
      </p:sp>
      <p:sp>
        <p:nvSpPr>
          <p:cNvPr id="9" name="Rectangle 8"/>
          <p:cNvSpPr/>
          <p:nvPr/>
        </p:nvSpPr>
        <p:spPr>
          <a:xfrm>
            <a:off x="457200" y="838199"/>
            <a:ext cx="11299371" cy="535577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just">
              <a:lnSpc>
                <a:spcPct val="200000"/>
              </a:lnSpc>
            </a:pPr>
            <a:r>
              <a:rPr lang="en-US" dirty="0"/>
              <a:t>A </a:t>
            </a:r>
            <a:r>
              <a:rPr lang="en-US" sz="2000" b="1" u="sng" dirty="0">
                <a:solidFill>
                  <a:srgbClr val="FF0000"/>
                </a:solidFill>
              </a:rPr>
              <a:t>statement made and signed by a person on appearance in response to any summons </a:t>
            </a:r>
            <a:r>
              <a:rPr lang="en-US" dirty="0"/>
              <a:t>issued under section 70 during </a:t>
            </a:r>
            <a:r>
              <a:rPr lang="en-US" b="1" u="sng" dirty="0"/>
              <a:t>the course of any inquiry or proceedings under this Act </a:t>
            </a:r>
            <a:r>
              <a:rPr lang="en-US" sz="2000" b="1" u="sng" dirty="0">
                <a:solidFill>
                  <a:srgbClr val="FF0000"/>
                </a:solidFill>
              </a:rPr>
              <a:t>shall be relevant</a:t>
            </a:r>
            <a:r>
              <a:rPr lang="en-US" dirty="0"/>
              <a:t>, for the purpose of proving, in any prosecution for an offence under this Act, the truth of the facts which it contains,––</a:t>
            </a:r>
          </a:p>
          <a:p>
            <a:pPr marL="342900" indent="-342900" algn="just">
              <a:lnSpc>
                <a:spcPct val="200000"/>
              </a:lnSpc>
              <a:buAutoNum type="alphaLcParenBoth"/>
            </a:pPr>
            <a:r>
              <a:rPr lang="en-US" i="1" dirty="0"/>
              <a:t>when the person </a:t>
            </a:r>
            <a:r>
              <a:rPr lang="en-US" b="1" i="1" u="sng" dirty="0">
                <a:solidFill>
                  <a:srgbClr val="FF0000"/>
                </a:solidFill>
              </a:rPr>
              <a:t>who made the statement is dead or cannot be found</a:t>
            </a:r>
            <a:r>
              <a:rPr lang="en-US" i="1" dirty="0"/>
              <a:t>, or is incapable of giving evidence, or is kept out of the way by the adverse party, or whose </a:t>
            </a:r>
            <a:r>
              <a:rPr lang="en-US" b="1" i="1" u="sng" dirty="0">
                <a:solidFill>
                  <a:srgbClr val="FF0000"/>
                </a:solidFill>
              </a:rPr>
              <a:t>presence cannot be obtained without an amount of delay or expense which</a:t>
            </a:r>
            <a:r>
              <a:rPr lang="en-US" i="1" dirty="0"/>
              <a:t>, under the circumstances of the case, </a:t>
            </a:r>
            <a:r>
              <a:rPr lang="en-US" b="1" i="1" u="sng" dirty="0">
                <a:solidFill>
                  <a:srgbClr val="FF0000"/>
                </a:solidFill>
              </a:rPr>
              <a:t>the court considers unreasonable</a:t>
            </a:r>
            <a:r>
              <a:rPr lang="en-US" i="1" dirty="0"/>
              <a:t>; or</a:t>
            </a:r>
          </a:p>
          <a:p>
            <a:pPr marL="342900" indent="-342900" algn="just">
              <a:lnSpc>
                <a:spcPct val="200000"/>
              </a:lnSpc>
              <a:buAutoNum type="alphaLcParenBoth"/>
            </a:pPr>
            <a:r>
              <a:rPr lang="en-US" i="1" dirty="0"/>
              <a:t>when the </a:t>
            </a:r>
            <a:r>
              <a:rPr lang="en-US" b="1" i="1" u="sng" dirty="0">
                <a:solidFill>
                  <a:srgbClr val="FF0000"/>
                </a:solidFill>
              </a:rPr>
              <a:t>person who made the statement is examined as a witness in the case before the cour</a:t>
            </a:r>
            <a:r>
              <a:rPr lang="en-US" i="1" dirty="0"/>
              <a:t>t and the court is of the opinion that, having regard to the circumstances of the case, </a:t>
            </a:r>
            <a:r>
              <a:rPr lang="en-US" sz="2000" b="1" i="1" u="sng" dirty="0">
                <a:solidFill>
                  <a:srgbClr val="FF0000"/>
                </a:solidFill>
              </a:rPr>
              <a:t>the statement should be admitted in evidence in the interest of justice.</a:t>
            </a:r>
            <a:endParaRPr lang="en-US" b="1" u="sng" dirty="0">
              <a:solidFill>
                <a:srgbClr val="FF0000"/>
              </a:solidFill>
            </a:endParaRPr>
          </a:p>
        </p:txBody>
      </p:sp>
    </p:spTree>
    <p:extLst>
      <p:ext uri="{BB962C8B-B14F-4D97-AF65-F5344CB8AC3E}">
        <p14:creationId xmlns:p14="http://schemas.microsoft.com/office/powerpoint/2010/main" val="27617296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3084" y="130630"/>
            <a:ext cx="8055429" cy="446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t>Other rights during summons</a:t>
            </a:r>
          </a:p>
        </p:txBody>
      </p:sp>
      <p:sp>
        <p:nvSpPr>
          <p:cNvPr id="2" name="Double Wave 1"/>
          <p:cNvSpPr/>
          <p:nvPr/>
        </p:nvSpPr>
        <p:spPr>
          <a:xfrm>
            <a:off x="272142" y="794657"/>
            <a:ext cx="11658600" cy="870857"/>
          </a:xfrm>
          <a:prstGeom prst="doubleWave">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a:t>Advisable to take time to refresh memory rather than giving incorrect statements (allowed by Section 159 of Indian Evidence Act) </a:t>
            </a:r>
          </a:p>
        </p:txBody>
      </p:sp>
      <p:sp>
        <p:nvSpPr>
          <p:cNvPr id="5" name="Double Wave 4"/>
          <p:cNvSpPr/>
          <p:nvPr/>
        </p:nvSpPr>
        <p:spPr>
          <a:xfrm>
            <a:off x="272142" y="2079169"/>
            <a:ext cx="11658600" cy="1167493"/>
          </a:xfrm>
          <a:prstGeom prst="doubleWave">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dirty="0"/>
              <a:t>Allowed to refer to account books and documents while answering questions. </a:t>
            </a:r>
            <a:r>
              <a:rPr lang="en-US" b="1" u="sng" dirty="0"/>
              <a:t>Cannot be expected to remember all transactions in detail</a:t>
            </a:r>
            <a:r>
              <a:rPr lang="en-US" dirty="0"/>
              <a:t> (SC in </a:t>
            </a:r>
            <a:r>
              <a:rPr lang="en-US" dirty="0" err="1"/>
              <a:t>Cheemalapati</a:t>
            </a:r>
            <a:r>
              <a:rPr lang="en-US" dirty="0"/>
              <a:t> </a:t>
            </a:r>
            <a:r>
              <a:rPr lang="en-US" dirty="0" err="1"/>
              <a:t>Ganeswara</a:t>
            </a:r>
            <a:r>
              <a:rPr lang="en-US" dirty="0"/>
              <a:t> Rao)</a:t>
            </a:r>
            <a:r>
              <a:rPr lang="en-US" b="1" dirty="0"/>
              <a:t> </a:t>
            </a:r>
            <a:r>
              <a:rPr lang="en-US" dirty="0"/>
              <a:t>[1963 AIR 1850]</a:t>
            </a:r>
          </a:p>
        </p:txBody>
      </p:sp>
      <p:sp>
        <p:nvSpPr>
          <p:cNvPr id="6" name="Double Wave 5"/>
          <p:cNvSpPr/>
          <p:nvPr/>
        </p:nvSpPr>
        <p:spPr>
          <a:xfrm>
            <a:off x="272142" y="3565070"/>
            <a:ext cx="11658600" cy="1213758"/>
          </a:xfrm>
          <a:prstGeom prst="doubleWave">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dirty="0"/>
              <a:t>Not required for senior most officers (MD, DGM, CIO </a:t>
            </a:r>
            <a:r>
              <a:rPr lang="en-US" dirty="0" err="1"/>
              <a:t>etc</a:t>
            </a:r>
            <a:r>
              <a:rPr lang="en-US" dirty="0"/>
              <a:t>) to be having knowledge of minute operations. They should not be summoned unless required</a:t>
            </a:r>
            <a:r>
              <a:rPr lang="en-US" b="1" u="sng" dirty="0">
                <a:solidFill>
                  <a:srgbClr val="FF0000"/>
                </a:solidFill>
              </a:rPr>
              <a:t>. Entities may intimate the officers who are familiar with the records</a:t>
            </a:r>
            <a:r>
              <a:rPr lang="en-US" dirty="0"/>
              <a:t>. (Gail Gas Limited – Del HC (2018)) </a:t>
            </a:r>
          </a:p>
        </p:txBody>
      </p:sp>
    </p:spTree>
    <p:extLst>
      <p:ext uri="{BB962C8B-B14F-4D97-AF65-F5344CB8AC3E}">
        <p14:creationId xmlns:p14="http://schemas.microsoft.com/office/powerpoint/2010/main" val="11329202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IN" sz="2000" b="1" u="sng">
                <a:solidFill>
                  <a:schemeClr val="tx1"/>
                </a:solidFill>
              </a:rPr>
              <a:t>Purpose and scope of summons </a:t>
            </a:r>
          </a:p>
          <a:p>
            <a:pPr algn="just"/>
            <a:r>
              <a:rPr lang="en-IN" b="1">
                <a:solidFill>
                  <a:schemeClr val="tx1"/>
                </a:solidFill>
              </a:rPr>
              <a:t> Can summons be issued to ‘any person’? </a:t>
            </a:r>
            <a:endParaRPr lang="en-IN" b="1" dirty="0">
              <a:solidFill>
                <a:schemeClr val="tx1"/>
              </a:solidFill>
            </a:endParaRPr>
          </a:p>
        </p:txBody>
      </p:sp>
      <p:sp>
        <p:nvSpPr>
          <p:cNvPr id="3" name="Rectangle 2"/>
          <p:cNvSpPr/>
          <p:nvPr/>
        </p:nvSpPr>
        <p:spPr>
          <a:xfrm>
            <a:off x="1469571" y="936171"/>
            <a:ext cx="6487885" cy="96882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buFont typeface="Wingdings" pitchFamily="2" charset="2"/>
              <a:buChar char="Ø"/>
            </a:pPr>
            <a:r>
              <a:rPr lang="en-IN">
                <a:solidFill>
                  <a:schemeClr val="tx1"/>
                </a:solidFill>
              </a:rPr>
              <a:t>Vittalnathan vs. CC – 1989 (42) ELT 523 (Mad) </a:t>
            </a:r>
          </a:p>
          <a:p>
            <a:pPr marL="285750" indent="-285750" algn="just">
              <a:buFont typeface="Wingdings" pitchFamily="2" charset="2"/>
              <a:buChar char="Ø"/>
            </a:pPr>
            <a:r>
              <a:rPr lang="en-IN">
                <a:solidFill>
                  <a:schemeClr val="tx1"/>
                </a:solidFill>
              </a:rPr>
              <a:t>P. Rustomji vs. State of Maharashtra – AIR 1971 SC 1087 </a:t>
            </a:r>
          </a:p>
          <a:p>
            <a:pPr marL="285750" indent="-285750" algn="just">
              <a:buFont typeface="Wingdings" pitchFamily="2" charset="2"/>
              <a:buChar char="Ø"/>
            </a:pPr>
            <a:r>
              <a:rPr lang="en-IN">
                <a:solidFill>
                  <a:schemeClr val="tx1"/>
                </a:solidFill>
              </a:rPr>
              <a:t>Sunil Gupta vs. UOI – 2000 (118) ELT 0008 ( P &amp; H)</a:t>
            </a:r>
            <a:endParaRPr lang="en-US"/>
          </a:p>
        </p:txBody>
      </p:sp>
      <p:sp>
        <p:nvSpPr>
          <p:cNvPr id="8" name="Horizontal Scroll 7"/>
          <p:cNvSpPr/>
          <p:nvPr/>
        </p:nvSpPr>
        <p:spPr>
          <a:xfrm>
            <a:off x="1066799" y="1823356"/>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US" b="1" u="sng" dirty="0">
                <a:solidFill>
                  <a:schemeClr val="tx1"/>
                </a:solidFill>
              </a:rPr>
              <a:t>Distinction between ‘statements’ and ‘confessions [ </a:t>
            </a:r>
            <a:r>
              <a:rPr lang="en-IN" dirty="0">
                <a:solidFill>
                  <a:schemeClr val="tx1"/>
                </a:solidFill>
              </a:rPr>
              <a:t>Sec.164 (2) of Cr. P.C. ]</a:t>
            </a:r>
          </a:p>
        </p:txBody>
      </p:sp>
      <p:sp>
        <p:nvSpPr>
          <p:cNvPr id="9" name="Rectangle 8"/>
          <p:cNvSpPr/>
          <p:nvPr/>
        </p:nvSpPr>
        <p:spPr>
          <a:xfrm>
            <a:off x="1502227" y="2677886"/>
            <a:ext cx="6487885" cy="62048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buFont typeface="Wingdings" pitchFamily="2" charset="2"/>
              <a:buChar char="Ø"/>
            </a:pPr>
            <a:r>
              <a:rPr lang="en-IN" sz="1600">
                <a:solidFill>
                  <a:schemeClr val="tx1"/>
                </a:solidFill>
              </a:rPr>
              <a:t>N.S.R.Krishna Prasad vs. CC – 1992 (57) ELT 568 (AP) </a:t>
            </a:r>
          </a:p>
          <a:p>
            <a:pPr marL="285750" indent="-285750" algn="just">
              <a:buFont typeface="Wingdings" pitchFamily="2" charset="2"/>
              <a:buChar char="Ø"/>
            </a:pPr>
            <a:r>
              <a:rPr lang="en-IN" sz="1600">
                <a:solidFill>
                  <a:schemeClr val="tx1"/>
                </a:solidFill>
              </a:rPr>
              <a:t>Kehar Singh vs. The State (Delhi Administration) –AIR 1988 SC 1883.</a:t>
            </a:r>
            <a:r>
              <a:rPr lang="en-US" sz="1600">
                <a:solidFill>
                  <a:schemeClr val="tx1"/>
                </a:solidFill>
              </a:rPr>
              <a:t> </a:t>
            </a:r>
            <a:endParaRPr lang="en-IN" sz="1600" dirty="0">
              <a:solidFill>
                <a:schemeClr val="tx1"/>
              </a:solidFill>
            </a:endParaRPr>
          </a:p>
        </p:txBody>
      </p:sp>
      <p:sp>
        <p:nvSpPr>
          <p:cNvPr id="10" name="Horizontal Scroll 9"/>
          <p:cNvSpPr/>
          <p:nvPr/>
        </p:nvSpPr>
        <p:spPr>
          <a:xfrm>
            <a:off x="1066799" y="3483427"/>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US" b="1" u="sng" dirty="0">
                <a:solidFill>
                  <a:schemeClr val="tx1"/>
                </a:solidFill>
              </a:rPr>
              <a:t>Statement can be used against the person in any legal proceedings</a:t>
            </a:r>
          </a:p>
        </p:txBody>
      </p:sp>
      <p:sp>
        <p:nvSpPr>
          <p:cNvPr id="11" name="Rectangle 10"/>
          <p:cNvSpPr/>
          <p:nvPr/>
        </p:nvSpPr>
        <p:spPr>
          <a:xfrm>
            <a:off x="1502227" y="4150176"/>
            <a:ext cx="6749143" cy="45175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sz="1600">
                <a:solidFill>
                  <a:schemeClr val="tx1"/>
                </a:solidFill>
              </a:rPr>
              <a:t>SC in Amba Lal vs.UOI – 1984 (13) ELT 1321 (SC)</a:t>
            </a:r>
            <a:endParaRPr lang="en-IN" sz="1600" dirty="0">
              <a:solidFill>
                <a:schemeClr val="tx1"/>
              </a:solidFill>
            </a:endParaRPr>
          </a:p>
        </p:txBody>
      </p:sp>
      <p:sp>
        <p:nvSpPr>
          <p:cNvPr id="12" name="Horizontal Scroll 11"/>
          <p:cNvSpPr/>
          <p:nvPr/>
        </p:nvSpPr>
        <p:spPr>
          <a:xfrm>
            <a:off x="1066799" y="4789713"/>
            <a:ext cx="7892143" cy="61504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IN" b="1" u="sng">
                <a:solidFill>
                  <a:schemeClr val="tx1"/>
                </a:solidFill>
              </a:rPr>
              <a:t>Statement should be voluntary </a:t>
            </a:r>
            <a:endParaRPr lang="en-IN" b="1" u="sng" dirty="0">
              <a:solidFill>
                <a:schemeClr val="tx1"/>
              </a:solidFill>
            </a:endParaRPr>
          </a:p>
        </p:txBody>
      </p:sp>
      <p:sp>
        <p:nvSpPr>
          <p:cNvPr id="13" name="Rectangle 12"/>
          <p:cNvSpPr/>
          <p:nvPr/>
        </p:nvSpPr>
        <p:spPr>
          <a:xfrm>
            <a:off x="1518555" y="5404759"/>
            <a:ext cx="6749143" cy="59327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sz="1600">
                <a:solidFill>
                  <a:schemeClr val="tx1"/>
                </a:solidFill>
              </a:rPr>
              <a:t>C. Sampath Kumar vs. E.D. (Madras) – 1997 (96) ELT 511 (SC)</a:t>
            </a:r>
          </a:p>
          <a:p>
            <a:pPr marL="342900" indent="-342900" algn="just">
              <a:buFont typeface="Wingdings" pitchFamily="2" charset="2"/>
              <a:buChar char="Ø"/>
            </a:pPr>
            <a:r>
              <a:rPr lang="en-IN" sz="1600">
                <a:solidFill>
                  <a:schemeClr val="tx1"/>
                </a:solidFill>
              </a:rPr>
              <a:t>K.I. Pavunny vs. ACCEx. – 1997 (90) ELT 241 (SC)</a:t>
            </a:r>
            <a:endParaRPr lang="en-IN" sz="1600" dirty="0">
              <a:solidFill>
                <a:schemeClr val="tx1"/>
              </a:solidFill>
            </a:endParaRPr>
          </a:p>
        </p:txBody>
      </p:sp>
    </p:spTree>
    <p:extLst>
      <p:ext uri="{BB962C8B-B14F-4D97-AF65-F5344CB8AC3E}">
        <p14:creationId xmlns:p14="http://schemas.microsoft.com/office/powerpoint/2010/main" val="28611074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sz="2000" b="1" u="sng">
                <a:solidFill>
                  <a:schemeClr val="tx1"/>
                </a:solidFill>
              </a:rPr>
              <a:t>The recording of the statement extend beyond sunset or be continuous day and night</a:t>
            </a:r>
            <a:endParaRPr lang="en-US" sz="2000" b="1" u="sng" dirty="0">
              <a:solidFill>
                <a:schemeClr val="tx1"/>
              </a:solidFill>
            </a:endParaRPr>
          </a:p>
        </p:txBody>
      </p:sp>
      <p:sp>
        <p:nvSpPr>
          <p:cNvPr id="3" name="Rectangle 2"/>
          <p:cNvSpPr/>
          <p:nvPr/>
        </p:nvSpPr>
        <p:spPr>
          <a:xfrm>
            <a:off x="1469571" y="936171"/>
            <a:ext cx="6487885" cy="473527"/>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a:solidFill>
                  <a:schemeClr val="tx1"/>
                </a:solidFill>
              </a:rPr>
              <a:t>CCE vs.State of Bihar – 2012 (18) taxmann.com 70 (Patna)</a:t>
            </a:r>
            <a:endParaRPr lang="en-IN" dirty="0">
              <a:solidFill>
                <a:schemeClr val="tx1"/>
              </a:solidFill>
            </a:endParaRPr>
          </a:p>
        </p:txBody>
      </p:sp>
      <p:sp>
        <p:nvSpPr>
          <p:cNvPr id="8" name="Horizontal Scroll 7"/>
          <p:cNvSpPr/>
          <p:nvPr/>
        </p:nvSpPr>
        <p:spPr>
          <a:xfrm>
            <a:off x="1066798" y="1553934"/>
            <a:ext cx="7892143" cy="71029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IN" b="1" u="sng">
                <a:solidFill>
                  <a:schemeClr val="tx1"/>
                </a:solidFill>
              </a:rPr>
              <a:t>Statement of Co-accused</a:t>
            </a:r>
            <a:endParaRPr lang="en-IN" b="1" u="sng" dirty="0">
              <a:solidFill>
                <a:schemeClr val="tx1"/>
              </a:solidFill>
            </a:endParaRPr>
          </a:p>
        </p:txBody>
      </p:sp>
      <p:sp>
        <p:nvSpPr>
          <p:cNvPr id="9" name="Rectangle 8"/>
          <p:cNvSpPr/>
          <p:nvPr/>
        </p:nvSpPr>
        <p:spPr>
          <a:xfrm>
            <a:off x="1502227" y="2299607"/>
            <a:ext cx="6487885" cy="125729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sz="1600">
                <a:solidFill>
                  <a:schemeClr val="tx1"/>
                </a:solidFill>
              </a:rPr>
              <a:t> Kashmira Singh vs. State of MP – AIR 1952 SC 159 </a:t>
            </a:r>
          </a:p>
          <a:p>
            <a:pPr marL="342900" indent="-342900" algn="just">
              <a:buFont typeface="Wingdings" pitchFamily="2" charset="2"/>
              <a:buChar char="Ø"/>
            </a:pPr>
            <a:r>
              <a:rPr lang="en-IN" sz="1600">
                <a:solidFill>
                  <a:schemeClr val="tx1"/>
                </a:solidFill>
              </a:rPr>
              <a:t>Balbir Singh vs. State of Punjab – AIR 1957 SC 216 </a:t>
            </a:r>
          </a:p>
          <a:p>
            <a:pPr marL="342900" indent="-342900" algn="just">
              <a:buFont typeface="Wingdings" pitchFamily="2" charset="2"/>
              <a:buChar char="Ø"/>
            </a:pPr>
            <a:r>
              <a:rPr lang="en-IN" sz="1600">
                <a:solidFill>
                  <a:schemeClr val="tx1"/>
                </a:solidFill>
              </a:rPr>
              <a:t>Girdharilal Gupta vs. D. N. Mehta – AIR 1971 SC 28 </a:t>
            </a:r>
          </a:p>
          <a:p>
            <a:pPr marL="342900" indent="-342900" algn="just">
              <a:buFont typeface="Wingdings" pitchFamily="2" charset="2"/>
              <a:buChar char="Ø"/>
            </a:pPr>
            <a:r>
              <a:rPr lang="en-IN" sz="1600">
                <a:solidFill>
                  <a:schemeClr val="tx1"/>
                </a:solidFill>
              </a:rPr>
              <a:t>Mulchand S. Shah vs. Dayashankar – 1988 (35) ELT 458 (Bom) </a:t>
            </a:r>
          </a:p>
          <a:p>
            <a:pPr marL="342900" indent="-342900" algn="just">
              <a:buFont typeface="Wingdings" pitchFamily="2" charset="2"/>
              <a:buChar char="Ø"/>
            </a:pPr>
            <a:r>
              <a:rPr lang="en-IN" sz="1600">
                <a:solidFill>
                  <a:schemeClr val="tx1"/>
                </a:solidFill>
              </a:rPr>
              <a:t>Surjit Singh Chhabra vs. UOI – 1997 (89) ELT 646 (SC).</a:t>
            </a:r>
            <a:endParaRPr lang="en-US" sz="1600" dirty="0">
              <a:solidFill>
                <a:schemeClr val="tx1"/>
              </a:solidFill>
            </a:endParaRPr>
          </a:p>
        </p:txBody>
      </p:sp>
      <p:sp>
        <p:nvSpPr>
          <p:cNvPr id="10" name="Horizontal Scroll 9"/>
          <p:cNvSpPr/>
          <p:nvPr/>
        </p:nvSpPr>
        <p:spPr>
          <a:xfrm>
            <a:off x="1066798" y="3777342"/>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IN" b="1" u="sng">
                <a:solidFill>
                  <a:schemeClr val="tx1"/>
                </a:solidFill>
              </a:rPr>
              <a:t>Challenge to summons</a:t>
            </a:r>
            <a:endParaRPr lang="en-IN" b="1" u="sng" dirty="0">
              <a:solidFill>
                <a:schemeClr val="tx1"/>
              </a:solidFill>
            </a:endParaRPr>
          </a:p>
        </p:txBody>
      </p:sp>
      <p:sp>
        <p:nvSpPr>
          <p:cNvPr id="11" name="Rectangle 10"/>
          <p:cNvSpPr/>
          <p:nvPr/>
        </p:nvSpPr>
        <p:spPr>
          <a:xfrm>
            <a:off x="1502227" y="4618262"/>
            <a:ext cx="6749143" cy="156482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sz="1600">
                <a:solidFill>
                  <a:schemeClr val="tx1"/>
                </a:solidFill>
              </a:rPr>
              <a:t>Larsen &amp; Toubro Ltd. vs. SIO – 2021-TIOL-954-HC-MAD-CUS</a:t>
            </a:r>
          </a:p>
          <a:p>
            <a:pPr marL="342900" indent="-342900" algn="just">
              <a:buFont typeface="Wingdings" pitchFamily="2" charset="2"/>
              <a:buChar char="Ø"/>
            </a:pPr>
            <a:r>
              <a:rPr lang="en-IN" sz="1600">
                <a:solidFill>
                  <a:schemeClr val="tx1"/>
                </a:solidFill>
              </a:rPr>
              <a:t>Dhirendra Singh vs. CCGST – 2021-TIOL-571-HC-AHM-GST </a:t>
            </a:r>
          </a:p>
          <a:p>
            <a:pPr marL="342900" indent="-342900" algn="just">
              <a:buFont typeface="Wingdings" pitchFamily="2" charset="2"/>
              <a:buChar char="Ø"/>
            </a:pPr>
            <a:r>
              <a:rPr lang="en-IN" sz="1600">
                <a:solidFill>
                  <a:schemeClr val="tx1"/>
                </a:solidFill>
              </a:rPr>
              <a:t>JSK Marketing Ltd. vs. UOI -2021-TIOL—369-HC-MUM-GST </a:t>
            </a:r>
          </a:p>
          <a:p>
            <a:pPr marL="342900" indent="-342900" algn="just">
              <a:buFont typeface="Wingdings" pitchFamily="2" charset="2"/>
              <a:buChar char="Ø"/>
            </a:pPr>
            <a:r>
              <a:rPr lang="en-IN" sz="1600">
                <a:solidFill>
                  <a:schemeClr val="tx1"/>
                </a:solidFill>
              </a:rPr>
              <a:t>Bioveda Action Research Company vs. ADG, DGGST &amp; I - 2020-TIOL-1320-HC-P &amp; HGST [Affirmed in 2020-TIOL-131-SC-GST]</a:t>
            </a:r>
            <a:endParaRPr lang="en-IN" sz="1600" dirty="0">
              <a:solidFill>
                <a:schemeClr val="tx1"/>
              </a:solidFill>
            </a:endParaRPr>
          </a:p>
        </p:txBody>
      </p:sp>
    </p:spTree>
    <p:extLst>
      <p:ext uri="{BB962C8B-B14F-4D97-AF65-F5344CB8AC3E}">
        <p14:creationId xmlns:p14="http://schemas.microsoft.com/office/powerpoint/2010/main" val="28099524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IN" sz="2000" b="1" u="sng" dirty="0">
                <a:solidFill>
                  <a:schemeClr val="tx1"/>
                </a:solidFill>
              </a:rPr>
              <a:t>Overlapping/Different Jurisdictions [</a:t>
            </a:r>
            <a:r>
              <a:rPr lang="en-IN" sz="2000" b="1" dirty="0">
                <a:solidFill>
                  <a:schemeClr val="tx1"/>
                </a:solidFill>
              </a:rPr>
              <a:t>Sec .6 (2)(b)]</a:t>
            </a:r>
          </a:p>
        </p:txBody>
      </p:sp>
      <p:sp>
        <p:nvSpPr>
          <p:cNvPr id="3" name="Rectangle 2"/>
          <p:cNvSpPr/>
          <p:nvPr/>
        </p:nvSpPr>
        <p:spPr>
          <a:xfrm>
            <a:off x="1469571" y="936171"/>
            <a:ext cx="8806543" cy="1328057"/>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dirty="0">
                <a:solidFill>
                  <a:schemeClr val="tx1"/>
                </a:solidFill>
              </a:rPr>
              <a:t>Koenig Solutions </a:t>
            </a:r>
            <a:r>
              <a:rPr lang="en-IN" dirty="0" err="1">
                <a:solidFill>
                  <a:schemeClr val="tx1"/>
                </a:solidFill>
              </a:rPr>
              <a:t>Pvt.</a:t>
            </a:r>
            <a:r>
              <a:rPr lang="en-IN" dirty="0">
                <a:solidFill>
                  <a:schemeClr val="tx1"/>
                </a:solidFill>
              </a:rPr>
              <a:t> Ltd. Vs. UOI – 2021-TIOL-1013-HC-DEL-GST </a:t>
            </a:r>
          </a:p>
          <a:p>
            <a:pPr marL="342900" indent="-342900" algn="just">
              <a:buFont typeface="Wingdings" pitchFamily="2" charset="2"/>
              <a:buChar char="Ø"/>
            </a:pPr>
            <a:r>
              <a:rPr lang="en-IN" dirty="0">
                <a:solidFill>
                  <a:schemeClr val="tx1"/>
                </a:solidFill>
              </a:rPr>
              <a:t>Raj Metal Indus. Vs. UOI – 2021-TIOL-744HC-KOL-GST </a:t>
            </a:r>
          </a:p>
          <a:p>
            <a:pPr marL="342900" indent="-342900" algn="just">
              <a:buFont typeface="Wingdings" pitchFamily="2" charset="2"/>
              <a:buChar char="Ø"/>
            </a:pPr>
            <a:r>
              <a:rPr lang="en-IN" dirty="0" err="1">
                <a:solidFill>
                  <a:schemeClr val="tx1"/>
                </a:solidFill>
              </a:rPr>
              <a:t>Himanshu</a:t>
            </a:r>
            <a:r>
              <a:rPr lang="en-IN" dirty="0">
                <a:solidFill>
                  <a:schemeClr val="tx1"/>
                </a:solidFill>
              </a:rPr>
              <a:t> </a:t>
            </a:r>
            <a:r>
              <a:rPr lang="en-IN" dirty="0" err="1">
                <a:solidFill>
                  <a:schemeClr val="tx1"/>
                </a:solidFill>
              </a:rPr>
              <a:t>Balram</a:t>
            </a:r>
            <a:r>
              <a:rPr lang="en-IN" dirty="0">
                <a:solidFill>
                  <a:schemeClr val="tx1"/>
                </a:solidFill>
              </a:rPr>
              <a:t> Gupta vs. UOI – 2020-TIOL-2241-HC-AHM-GST. </a:t>
            </a:r>
          </a:p>
          <a:p>
            <a:pPr marL="342900" indent="-342900" algn="just">
              <a:buFont typeface="Wingdings" pitchFamily="2" charset="2"/>
              <a:buChar char="Ø"/>
            </a:pPr>
            <a:r>
              <a:rPr lang="en-IN" dirty="0" err="1">
                <a:solidFill>
                  <a:schemeClr val="tx1"/>
                </a:solidFill>
              </a:rPr>
              <a:t>Kaushal</a:t>
            </a:r>
            <a:r>
              <a:rPr lang="en-IN" dirty="0">
                <a:solidFill>
                  <a:schemeClr val="tx1"/>
                </a:solidFill>
              </a:rPr>
              <a:t> Kumar Mishra vs. ADG, Ludhiana ZU-2021-TIOL-387-HC-P &amp; H-GST</a:t>
            </a:r>
          </a:p>
        </p:txBody>
      </p:sp>
      <p:sp>
        <p:nvSpPr>
          <p:cNvPr id="10" name="Horizontal Scroll 9"/>
          <p:cNvSpPr/>
          <p:nvPr/>
        </p:nvSpPr>
        <p:spPr>
          <a:xfrm>
            <a:off x="1066800" y="2397576"/>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b="1" u="sng">
                <a:solidFill>
                  <a:schemeClr val="tx1"/>
                </a:solidFill>
              </a:rPr>
              <a:t>The powers vested in Commissioner u/s. 69 be further delegated by him</a:t>
            </a:r>
            <a:endParaRPr lang="en-US" b="1" u="sng" dirty="0">
              <a:solidFill>
                <a:schemeClr val="tx1"/>
              </a:solidFill>
            </a:endParaRPr>
          </a:p>
        </p:txBody>
      </p:sp>
      <p:sp>
        <p:nvSpPr>
          <p:cNvPr id="11" name="Rectangle 10"/>
          <p:cNvSpPr/>
          <p:nvPr/>
        </p:nvSpPr>
        <p:spPr>
          <a:xfrm>
            <a:off x="1556656" y="3260268"/>
            <a:ext cx="6749143" cy="47625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sz="1600" b="1" u="sng">
                <a:solidFill>
                  <a:schemeClr val="tx1"/>
                </a:solidFill>
              </a:rPr>
              <a:t> </a:t>
            </a:r>
            <a:r>
              <a:rPr lang="en-IN" sz="1600">
                <a:solidFill>
                  <a:schemeClr val="tx1"/>
                </a:solidFill>
              </a:rPr>
              <a:t>Nathalal Maganlal Chauhan vs. State of Gujarat-2020 (35) GSTL 145 (Guj.)</a:t>
            </a:r>
            <a:endParaRPr lang="en-IN" sz="1600" dirty="0">
              <a:solidFill>
                <a:schemeClr val="tx1"/>
              </a:solidFill>
            </a:endParaRPr>
          </a:p>
        </p:txBody>
      </p:sp>
      <p:sp>
        <p:nvSpPr>
          <p:cNvPr id="12" name="Horizontal Scroll 11"/>
          <p:cNvSpPr/>
          <p:nvPr/>
        </p:nvSpPr>
        <p:spPr>
          <a:xfrm>
            <a:off x="1066800" y="3917490"/>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b="1" u="sng">
                <a:solidFill>
                  <a:schemeClr val="tx1"/>
                </a:solidFill>
              </a:rPr>
              <a:t>The stay on arrest grantable in case of GST frauds</a:t>
            </a:r>
            <a:endParaRPr lang="en-US" b="1" u="sng" dirty="0">
              <a:solidFill>
                <a:schemeClr val="tx1"/>
              </a:solidFill>
            </a:endParaRPr>
          </a:p>
        </p:txBody>
      </p:sp>
      <p:sp>
        <p:nvSpPr>
          <p:cNvPr id="13" name="Rectangle 12"/>
          <p:cNvSpPr/>
          <p:nvPr/>
        </p:nvSpPr>
        <p:spPr>
          <a:xfrm>
            <a:off x="1556655" y="4740725"/>
            <a:ext cx="6749143" cy="38644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sz="1600">
                <a:solidFill>
                  <a:schemeClr val="tx1"/>
                </a:solidFill>
              </a:rPr>
              <a:t>Govind Enterprises vs. State of UP -2019 (27) GSTL 161 (All.)</a:t>
            </a:r>
          </a:p>
          <a:p>
            <a:pPr algn="just"/>
            <a:endParaRPr lang="en-US" sz="1600" dirty="0">
              <a:solidFill>
                <a:schemeClr val="tx1"/>
              </a:solidFill>
            </a:endParaRPr>
          </a:p>
        </p:txBody>
      </p:sp>
    </p:spTree>
    <p:extLst>
      <p:ext uri="{BB962C8B-B14F-4D97-AF65-F5344CB8AC3E}">
        <p14:creationId xmlns:p14="http://schemas.microsoft.com/office/powerpoint/2010/main" val="215951613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IN" sz="2000">
                <a:solidFill>
                  <a:schemeClr val="tx1"/>
                </a:solidFill>
              </a:rPr>
              <a:t> </a:t>
            </a:r>
            <a:r>
              <a:rPr lang="en-US" sz="2000" b="1" u="sng">
                <a:solidFill>
                  <a:schemeClr val="tx1"/>
                </a:solidFill>
              </a:rPr>
              <a:t>Condition precedent of arrest u/s. 69</a:t>
            </a:r>
            <a:endParaRPr lang="en-US" sz="2000" b="1" u="sng" dirty="0">
              <a:solidFill>
                <a:schemeClr val="tx1"/>
              </a:solidFill>
            </a:endParaRPr>
          </a:p>
        </p:txBody>
      </p:sp>
      <p:sp>
        <p:nvSpPr>
          <p:cNvPr id="3" name="Rectangle 2"/>
          <p:cNvSpPr/>
          <p:nvPr/>
        </p:nvSpPr>
        <p:spPr>
          <a:xfrm>
            <a:off x="1469571" y="936171"/>
            <a:ext cx="8806543" cy="44631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a:solidFill>
                  <a:schemeClr val="tx1"/>
                </a:solidFill>
              </a:rPr>
              <a:t>Deep Suresh Gadhech vs. State of Gujarat-2020 (43) GSTL 641 (Guj.)</a:t>
            </a:r>
            <a:endParaRPr lang="en-US" dirty="0">
              <a:solidFill>
                <a:schemeClr val="tx1"/>
              </a:solidFill>
            </a:endParaRPr>
          </a:p>
        </p:txBody>
      </p:sp>
      <p:sp>
        <p:nvSpPr>
          <p:cNvPr id="10" name="Horizontal Scroll 9"/>
          <p:cNvSpPr/>
          <p:nvPr/>
        </p:nvSpPr>
        <p:spPr>
          <a:xfrm>
            <a:off x="1164772" y="1563456"/>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a:solidFill>
                  <a:schemeClr val="tx1"/>
                </a:solidFill>
              </a:rPr>
              <a:t> </a:t>
            </a:r>
            <a:r>
              <a:rPr lang="en-IN" b="1" u="sng">
                <a:solidFill>
                  <a:schemeClr val="tx1"/>
                </a:solidFill>
              </a:rPr>
              <a:t>S.69 – ‘Reason to believe’</a:t>
            </a:r>
            <a:endParaRPr lang="en-IN" b="1" u="sng" dirty="0">
              <a:solidFill>
                <a:schemeClr val="tx1"/>
              </a:solidFill>
            </a:endParaRPr>
          </a:p>
        </p:txBody>
      </p:sp>
      <p:sp>
        <p:nvSpPr>
          <p:cNvPr id="11" name="Rectangle 10"/>
          <p:cNvSpPr/>
          <p:nvPr/>
        </p:nvSpPr>
        <p:spPr>
          <a:xfrm>
            <a:off x="1556655" y="2248574"/>
            <a:ext cx="8719459" cy="209482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sz="1600" dirty="0">
                <a:solidFill>
                  <a:schemeClr val="tx1"/>
                </a:solidFill>
              </a:rPr>
              <a:t>CIT vs. Kelvinator of India -(2010) 320 ITR 561 (SC) </a:t>
            </a:r>
          </a:p>
          <a:p>
            <a:pPr marL="342900" indent="-342900" algn="just">
              <a:buFont typeface="Wingdings" pitchFamily="2" charset="2"/>
              <a:buChar char="Ø"/>
            </a:pPr>
            <a:r>
              <a:rPr lang="en-IN" sz="1600" dirty="0" err="1">
                <a:solidFill>
                  <a:schemeClr val="tx1"/>
                </a:solidFill>
              </a:rPr>
              <a:t>Balwant</a:t>
            </a:r>
            <a:r>
              <a:rPr lang="en-IN" sz="1600" dirty="0">
                <a:solidFill>
                  <a:schemeClr val="tx1"/>
                </a:solidFill>
              </a:rPr>
              <a:t> Singh vs. R.D. Sharma-(1969) 71 ITR 550 (Delhi) </a:t>
            </a:r>
          </a:p>
          <a:p>
            <a:pPr marL="342900" indent="-342900" algn="just">
              <a:buFont typeface="Wingdings" pitchFamily="2" charset="2"/>
              <a:buChar char="Ø"/>
            </a:pPr>
            <a:r>
              <a:rPr lang="en-IN" sz="1600" dirty="0">
                <a:solidFill>
                  <a:schemeClr val="tx1"/>
                </a:solidFill>
              </a:rPr>
              <a:t>Rich </a:t>
            </a:r>
            <a:r>
              <a:rPr lang="en-IN" sz="1600" dirty="0" err="1">
                <a:solidFill>
                  <a:schemeClr val="tx1"/>
                </a:solidFill>
              </a:rPr>
              <a:t>Udyog</a:t>
            </a:r>
            <a:r>
              <a:rPr lang="en-IN" sz="1600" dirty="0">
                <a:solidFill>
                  <a:schemeClr val="tx1"/>
                </a:solidFill>
              </a:rPr>
              <a:t> Network Ltd. vs. CCIT-(2016) 386 ITR 136 (All.)</a:t>
            </a:r>
          </a:p>
          <a:p>
            <a:pPr marL="342900" indent="-342900" algn="just">
              <a:buFont typeface="Wingdings" pitchFamily="2" charset="2"/>
              <a:buChar char="Ø"/>
            </a:pPr>
            <a:r>
              <a:rPr lang="en-IN" sz="1600" dirty="0" err="1">
                <a:solidFill>
                  <a:schemeClr val="tx1"/>
                </a:solidFill>
              </a:rPr>
              <a:t>Sheo</a:t>
            </a:r>
            <a:r>
              <a:rPr lang="en-IN" sz="1600" dirty="0">
                <a:solidFill>
                  <a:schemeClr val="tx1"/>
                </a:solidFill>
              </a:rPr>
              <a:t> </a:t>
            </a:r>
            <a:r>
              <a:rPr lang="en-IN" sz="1600" dirty="0" err="1">
                <a:solidFill>
                  <a:schemeClr val="tx1"/>
                </a:solidFill>
              </a:rPr>
              <a:t>Nath</a:t>
            </a:r>
            <a:r>
              <a:rPr lang="en-IN" sz="1600" dirty="0">
                <a:solidFill>
                  <a:schemeClr val="tx1"/>
                </a:solidFill>
              </a:rPr>
              <a:t> Singh vs. Appellate ACIT (Central) Calcutta-AIR 1971 SC 2451</a:t>
            </a:r>
          </a:p>
          <a:p>
            <a:pPr marL="342900" indent="-342900" algn="just">
              <a:buFont typeface="Wingdings" pitchFamily="2" charset="2"/>
              <a:buChar char="Ø"/>
            </a:pPr>
            <a:r>
              <a:rPr lang="en-IN" sz="1600" dirty="0">
                <a:solidFill>
                  <a:schemeClr val="tx1"/>
                </a:solidFill>
              </a:rPr>
              <a:t>Vishnu Krishna vs. UOI -1987 (27) ELT 369 (Cal.) </a:t>
            </a:r>
          </a:p>
          <a:p>
            <a:pPr marL="342900" indent="-342900" algn="just">
              <a:buFont typeface="Wingdings" pitchFamily="2" charset="2"/>
              <a:buChar char="Ø"/>
            </a:pPr>
            <a:r>
              <a:rPr lang="en-IN" sz="1600" dirty="0">
                <a:solidFill>
                  <a:schemeClr val="tx1"/>
                </a:solidFill>
              </a:rPr>
              <a:t>P.V. </a:t>
            </a:r>
            <a:r>
              <a:rPr lang="en-IN" sz="1600" dirty="0" err="1">
                <a:solidFill>
                  <a:schemeClr val="tx1"/>
                </a:solidFill>
              </a:rPr>
              <a:t>Ramanna</a:t>
            </a:r>
            <a:r>
              <a:rPr lang="en-IN" sz="1600" dirty="0">
                <a:solidFill>
                  <a:schemeClr val="tx1"/>
                </a:solidFill>
              </a:rPr>
              <a:t> Reddy vs. UOI -2019-TIOL-873-HC-Thelengana [SLP dismissed in 2019-TIOL-216-HC-GST]</a:t>
            </a:r>
          </a:p>
          <a:p>
            <a:pPr marL="342900" indent="-342900" algn="just">
              <a:buFont typeface="Wingdings" pitchFamily="2" charset="2"/>
              <a:buChar char="Ø"/>
            </a:pPr>
            <a:r>
              <a:rPr lang="en-IN" sz="1600" dirty="0">
                <a:solidFill>
                  <a:schemeClr val="tx1"/>
                </a:solidFill>
              </a:rPr>
              <a:t>Followed in </a:t>
            </a:r>
            <a:r>
              <a:rPr lang="en-IN" sz="1600" dirty="0" err="1">
                <a:solidFill>
                  <a:schemeClr val="tx1"/>
                </a:solidFill>
              </a:rPr>
              <a:t>Bharath</a:t>
            </a:r>
            <a:r>
              <a:rPr lang="en-IN" sz="1600" dirty="0">
                <a:solidFill>
                  <a:schemeClr val="tx1"/>
                </a:solidFill>
              </a:rPr>
              <a:t> Raj </a:t>
            </a:r>
            <a:r>
              <a:rPr lang="en-IN" sz="1600" dirty="0" err="1">
                <a:solidFill>
                  <a:schemeClr val="tx1"/>
                </a:solidFill>
              </a:rPr>
              <a:t>Punj</a:t>
            </a:r>
            <a:r>
              <a:rPr lang="en-IN" sz="1600" dirty="0">
                <a:solidFill>
                  <a:schemeClr val="tx1"/>
                </a:solidFill>
              </a:rPr>
              <a:t> vs. CCGST -2019-TIOL-678-HC-RAJ-GST</a:t>
            </a:r>
          </a:p>
        </p:txBody>
      </p:sp>
      <p:sp>
        <p:nvSpPr>
          <p:cNvPr id="12" name="Horizontal Scroll 11"/>
          <p:cNvSpPr/>
          <p:nvPr/>
        </p:nvSpPr>
        <p:spPr>
          <a:xfrm>
            <a:off x="1164772" y="4471977"/>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IN" b="1" u="sng">
                <a:solidFill>
                  <a:schemeClr val="tx1"/>
                </a:solidFill>
              </a:rPr>
              <a:t>Adjudication versus Prosecution</a:t>
            </a:r>
            <a:endParaRPr lang="en-IN" b="1" u="sng" dirty="0">
              <a:solidFill>
                <a:schemeClr val="tx1"/>
              </a:solidFill>
            </a:endParaRPr>
          </a:p>
        </p:txBody>
      </p:sp>
      <p:sp>
        <p:nvSpPr>
          <p:cNvPr id="13" name="Rectangle 12"/>
          <p:cNvSpPr/>
          <p:nvPr/>
        </p:nvSpPr>
        <p:spPr>
          <a:xfrm>
            <a:off x="1556655" y="5321732"/>
            <a:ext cx="8719459" cy="1192677"/>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sz="1600">
                <a:solidFill>
                  <a:schemeClr val="tx1"/>
                </a:solidFill>
              </a:rPr>
              <a:t>Standard Chartered Bank vs. EP -2006 (197) ELT 18 (SC) </a:t>
            </a:r>
          </a:p>
          <a:p>
            <a:pPr marL="342900" indent="-342900" algn="just">
              <a:buFont typeface="Wingdings" pitchFamily="2" charset="2"/>
              <a:buChar char="Ø"/>
            </a:pPr>
            <a:r>
              <a:rPr lang="en-IN" sz="1600">
                <a:solidFill>
                  <a:schemeClr val="tx1"/>
                </a:solidFill>
              </a:rPr>
              <a:t>K.C. Builders vs. Asst. Commr. of I.Tax -(2004) 2 SCC 731 (SC) </a:t>
            </a:r>
          </a:p>
          <a:p>
            <a:pPr marL="342900" indent="-342900" algn="just">
              <a:buFont typeface="Wingdings" pitchFamily="2" charset="2"/>
              <a:buChar char="Ø"/>
            </a:pPr>
            <a:r>
              <a:rPr lang="en-IN" sz="1600">
                <a:solidFill>
                  <a:schemeClr val="tx1"/>
                </a:solidFill>
              </a:rPr>
              <a:t>Uttamchand vs. ITO -(1982) 133 ITR 909 </a:t>
            </a:r>
          </a:p>
          <a:p>
            <a:pPr marL="342900" indent="-342900" algn="just">
              <a:buFont typeface="Wingdings" pitchFamily="2" charset="2"/>
              <a:buChar char="Ø"/>
            </a:pPr>
            <a:r>
              <a:rPr lang="en-IN" sz="1600">
                <a:solidFill>
                  <a:schemeClr val="tx1"/>
                </a:solidFill>
              </a:rPr>
              <a:t>P. Jayappam vs. S.R. Perumal, First ITO-AIR 1984 SC 1693.</a:t>
            </a:r>
            <a:endParaRPr lang="en-IN" sz="1600" dirty="0">
              <a:solidFill>
                <a:schemeClr val="tx1"/>
              </a:solidFill>
            </a:endParaRPr>
          </a:p>
        </p:txBody>
      </p:sp>
    </p:spTree>
    <p:extLst>
      <p:ext uri="{BB962C8B-B14F-4D97-AF65-F5344CB8AC3E}">
        <p14:creationId xmlns:p14="http://schemas.microsoft.com/office/powerpoint/2010/main" val="4123630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US" sz="2000"/>
              <a:t>Distinction between ‘statements’ and ‘confessions’</a:t>
            </a:r>
            <a:endParaRPr lang="en-US" sz="2000" b="1" u="sng" dirty="0">
              <a:solidFill>
                <a:schemeClr val="tx1"/>
              </a:solidFill>
            </a:endParaRPr>
          </a:p>
        </p:txBody>
      </p:sp>
      <p:sp>
        <p:nvSpPr>
          <p:cNvPr id="3" name="Rectangle 2"/>
          <p:cNvSpPr/>
          <p:nvPr/>
        </p:nvSpPr>
        <p:spPr>
          <a:xfrm>
            <a:off x="1469571" y="936171"/>
            <a:ext cx="8806543" cy="1110343"/>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dirty="0"/>
              <a:t>S. 164 (2) of Cr. P.C. </a:t>
            </a:r>
          </a:p>
          <a:p>
            <a:pPr marL="342900" indent="-342900" algn="just">
              <a:buFont typeface="Wingdings" pitchFamily="2" charset="2"/>
              <a:buChar char="Ø"/>
            </a:pPr>
            <a:r>
              <a:rPr lang="en-US" dirty="0" err="1"/>
              <a:t>N.S.R.Krishna</a:t>
            </a:r>
            <a:r>
              <a:rPr lang="en-US" dirty="0"/>
              <a:t> Prasad vs. CC – 1992 (57) ELT 568 (AP) </a:t>
            </a:r>
          </a:p>
          <a:p>
            <a:pPr marL="342900" indent="-342900" algn="just">
              <a:buFont typeface="Wingdings" pitchFamily="2" charset="2"/>
              <a:buChar char="Ø"/>
            </a:pPr>
            <a:r>
              <a:rPr lang="en-US" dirty="0" err="1"/>
              <a:t>Kehar</a:t>
            </a:r>
            <a:r>
              <a:rPr lang="en-US" dirty="0"/>
              <a:t> Singh vs. The State (Delhi Administration) –AIR 1988 SC 1883.</a:t>
            </a:r>
            <a:endParaRPr lang="en-US" dirty="0">
              <a:solidFill>
                <a:schemeClr val="tx1"/>
              </a:solidFill>
            </a:endParaRPr>
          </a:p>
        </p:txBody>
      </p:sp>
      <p:sp>
        <p:nvSpPr>
          <p:cNvPr id="12" name="Horizontal Scroll 11"/>
          <p:cNvSpPr/>
          <p:nvPr/>
        </p:nvSpPr>
        <p:spPr>
          <a:xfrm>
            <a:off x="1066800" y="2081890"/>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b="1"/>
              <a:t>Obligation to speak truth vis-à-vis ‘incriminating oneself’</a:t>
            </a:r>
            <a:endParaRPr lang="en-IN" b="1" u="sng" dirty="0">
              <a:solidFill>
                <a:schemeClr val="tx1"/>
              </a:solidFill>
            </a:endParaRPr>
          </a:p>
        </p:txBody>
      </p:sp>
      <p:sp>
        <p:nvSpPr>
          <p:cNvPr id="13" name="Rectangle 12"/>
          <p:cNvSpPr/>
          <p:nvPr/>
        </p:nvSpPr>
        <p:spPr>
          <a:xfrm>
            <a:off x="1513111" y="4961167"/>
            <a:ext cx="8719459" cy="178797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sz="1600" dirty="0"/>
              <a:t>Admissibility as evidence </a:t>
            </a:r>
          </a:p>
          <a:p>
            <a:pPr marL="342900" indent="-342900" algn="just">
              <a:buFont typeface="Wingdings" pitchFamily="2" charset="2"/>
              <a:buChar char="Ø"/>
            </a:pPr>
            <a:r>
              <a:rPr lang="en-US" sz="1600" dirty="0"/>
              <a:t>Statement can be used against the person in any legal proceedings</a:t>
            </a:r>
          </a:p>
          <a:p>
            <a:pPr marL="342900" indent="-342900" algn="just">
              <a:buFont typeface="Wingdings" pitchFamily="2" charset="2"/>
              <a:buChar char="Ø"/>
            </a:pPr>
            <a:r>
              <a:rPr lang="en-US" sz="1600" dirty="0"/>
              <a:t>SC in </a:t>
            </a:r>
            <a:r>
              <a:rPr lang="en-US" sz="1600" dirty="0" err="1"/>
              <a:t>Amba</a:t>
            </a:r>
            <a:r>
              <a:rPr lang="en-US" sz="1600" dirty="0"/>
              <a:t> </a:t>
            </a:r>
            <a:r>
              <a:rPr lang="en-US" sz="1600" dirty="0" err="1"/>
              <a:t>Lal</a:t>
            </a:r>
            <a:r>
              <a:rPr lang="en-US" sz="1600" dirty="0"/>
              <a:t> </a:t>
            </a:r>
            <a:r>
              <a:rPr lang="en-US" sz="1600" dirty="0" err="1"/>
              <a:t>vs.UOI</a:t>
            </a:r>
            <a:r>
              <a:rPr lang="en-US" sz="1600" dirty="0"/>
              <a:t> – 1984 (13) ELT 1321 (SC) </a:t>
            </a:r>
          </a:p>
          <a:p>
            <a:pPr marL="342900" indent="-342900" algn="just">
              <a:buFont typeface="Wingdings" pitchFamily="2" charset="2"/>
              <a:buChar char="Ø"/>
            </a:pPr>
            <a:r>
              <a:rPr lang="en-US" sz="1600" dirty="0"/>
              <a:t>Statement should be voluntary </a:t>
            </a:r>
          </a:p>
          <a:p>
            <a:pPr marL="342900" indent="-342900" algn="just">
              <a:buFont typeface="Wingdings" pitchFamily="2" charset="2"/>
              <a:buChar char="Ø"/>
            </a:pPr>
            <a:r>
              <a:rPr lang="en-US" sz="1600" dirty="0"/>
              <a:t>C. </a:t>
            </a:r>
            <a:r>
              <a:rPr lang="en-US" sz="1600" dirty="0" err="1"/>
              <a:t>Sampath</a:t>
            </a:r>
            <a:r>
              <a:rPr lang="en-US" sz="1600" dirty="0"/>
              <a:t> Kumar vs. E.D. (Madras) – 1997 (96) ELT 511 (SC) </a:t>
            </a:r>
          </a:p>
          <a:p>
            <a:pPr marL="342900" indent="-342900" algn="just">
              <a:buFont typeface="Wingdings" pitchFamily="2" charset="2"/>
              <a:buChar char="Ø"/>
            </a:pPr>
            <a:r>
              <a:rPr lang="en-US" sz="1600" dirty="0"/>
              <a:t>K.I. </a:t>
            </a:r>
            <a:r>
              <a:rPr lang="en-US" sz="1600" dirty="0" err="1"/>
              <a:t>Pavunny</a:t>
            </a:r>
            <a:r>
              <a:rPr lang="en-US" sz="1600" dirty="0"/>
              <a:t> vs. </a:t>
            </a:r>
            <a:r>
              <a:rPr lang="en-US" sz="1600" dirty="0" err="1"/>
              <a:t>ACCEx</a:t>
            </a:r>
            <a:r>
              <a:rPr lang="en-US" sz="1600" dirty="0"/>
              <a:t>. – 1997 (90) ELT 241 (SC)</a:t>
            </a:r>
            <a:endParaRPr lang="en-IN" sz="1600" dirty="0">
              <a:solidFill>
                <a:schemeClr val="tx1"/>
              </a:solidFill>
            </a:endParaRPr>
          </a:p>
        </p:txBody>
      </p:sp>
      <p:sp>
        <p:nvSpPr>
          <p:cNvPr id="8" name="Rectangle 7"/>
          <p:cNvSpPr/>
          <p:nvPr/>
        </p:nvSpPr>
        <p:spPr>
          <a:xfrm>
            <a:off x="1469570" y="2726866"/>
            <a:ext cx="8806543" cy="149679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dirty="0" err="1"/>
              <a:t>N.S.R.Krishna</a:t>
            </a:r>
            <a:r>
              <a:rPr lang="en-US" dirty="0"/>
              <a:t> Prasad’s case (supra) </a:t>
            </a:r>
          </a:p>
          <a:p>
            <a:pPr marL="342900" indent="-342900" algn="just">
              <a:buFont typeface="Wingdings" pitchFamily="2" charset="2"/>
              <a:buChar char="Ø"/>
            </a:pPr>
            <a:r>
              <a:rPr lang="en-US" dirty="0"/>
              <a:t>Art. 20 (3) of the </a:t>
            </a:r>
            <a:r>
              <a:rPr lang="en-US" dirty="0" err="1"/>
              <a:t>CoI</a:t>
            </a:r>
            <a:r>
              <a:rPr lang="en-US" dirty="0"/>
              <a:t> </a:t>
            </a:r>
          </a:p>
          <a:p>
            <a:pPr marL="342900" indent="-342900" algn="just">
              <a:buFont typeface="Wingdings" pitchFamily="2" charset="2"/>
              <a:buChar char="Ø"/>
            </a:pPr>
            <a:r>
              <a:rPr lang="en-US" dirty="0" err="1"/>
              <a:t>Hira</a:t>
            </a:r>
            <a:r>
              <a:rPr lang="en-US" dirty="0"/>
              <a:t> H. </a:t>
            </a:r>
            <a:r>
              <a:rPr lang="en-US" dirty="0" err="1"/>
              <a:t>Advani</a:t>
            </a:r>
            <a:r>
              <a:rPr lang="en-US" dirty="0"/>
              <a:t> vs. State of Maharashtra – AIR 1971 SC 44 </a:t>
            </a:r>
          </a:p>
          <a:p>
            <a:pPr marL="342900" indent="-342900" algn="just">
              <a:buFont typeface="Wingdings" pitchFamily="2" charset="2"/>
              <a:buChar char="Ø"/>
            </a:pPr>
            <a:r>
              <a:rPr lang="en-US" dirty="0"/>
              <a:t>K. K. </a:t>
            </a:r>
            <a:r>
              <a:rPr lang="en-US" dirty="0" err="1"/>
              <a:t>Goenka</a:t>
            </a:r>
            <a:r>
              <a:rPr lang="en-US" dirty="0"/>
              <a:t> vs. </a:t>
            </a:r>
            <a:r>
              <a:rPr lang="en-US" dirty="0" err="1"/>
              <a:t>Supdt</a:t>
            </a:r>
            <a:r>
              <a:rPr lang="en-US" dirty="0"/>
              <a:t>. Of Customs (P) – 1978 (2) ELT 637 (Cal.)  </a:t>
            </a:r>
          </a:p>
          <a:p>
            <a:pPr marL="342900" indent="-342900" algn="just">
              <a:buFont typeface="Wingdings" pitchFamily="2" charset="2"/>
              <a:buChar char="Ø"/>
            </a:pPr>
            <a:r>
              <a:rPr lang="en-US" dirty="0" err="1"/>
              <a:t>Padam</a:t>
            </a:r>
            <a:r>
              <a:rPr lang="en-US" dirty="0"/>
              <a:t> </a:t>
            </a:r>
            <a:r>
              <a:rPr lang="en-US" dirty="0" err="1"/>
              <a:t>Narain</a:t>
            </a:r>
            <a:r>
              <a:rPr lang="en-US" dirty="0"/>
              <a:t> Agarwal  AIR 2009 SC 254</a:t>
            </a:r>
            <a:endParaRPr lang="en-US" dirty="0">
              <a:solidFill>
                <a:schemeClr val="tx1"/>
              </a:solidFill>
            </a:endParaRPr>
          </a:p>
        </p:txBody>
      </p:sp>
      <p:sp>
        <p:nvSpPr>
          <p:cNvPr id="9" name="Horizontal Scroll 8"/>
          <p:cNvSpPr/>
          <p:nvPr/>
        </p:nvSpPr>
        <p:spPr>
          <a:xfrm>
            <a:off x="1066800" y="4223657"/>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b="1"/>
              <a:t>Statement recorded during the summons</a:t>
            </a:r>
            <a:endParaRPr lang="en-IN" b="1" u="sng" dirty="0">
              <a:solidFill>
                <a:schemeClr val="tx1"/>
              </a:solidFill>
            </a:endParaRPr>
          </a:p>
        </p:txBody>
      </p:sp>
    </p:spTree>
    <p:extLst>
      <p:ext uri="{BB962C8B-B14F-4D97-AF65-F5344CB8AC3E}">
        <p14:creationId xmlns:p14="http://schemas.microsoft.com/office/powerpoint/2010/main" val="12724773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US" sz="2000"/>
              <a:t>Other aspects relating to the recording of the statement:</a:t>
            </a:r>
            <a:endParaRPr lang="en-US" sz="2000" b="1" u="sng" dirty="0">
              <a:solidFill>
                <a:schemeClr val="tx1"/>
              </a:solidFill>
            </a:endParaRPr>
          </a:p>
        </p:txBody>
      </p:sp>
      <p:sp>
        <p:nvSpPr>
          <p:cNvPr id="3" name="Rectangle 2"/>
          <p:cNvSpPr/>
          <p:nvPr/>
        </p:nvSpPr>
        <p:spPr>
          <a:xfrm>
            <a:off x="1469571" y="936171"/>
            <a:ext cx="8806543" cy="1110343"/>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dirty="0"/>
              <a:t>Copy of the statement - can it be demanded as a right? </a:t>
            </a:r>
          </a:p>
          <a:p>
            <a:pPr marL="342900" indent="-342900" algn="just">
              <a:buFont typeface="Wingdings" pitchFamily="2" charset="2"/>
              <a:buChar char="Ø"/>
            </a:pPr>
            <a:r>
              <a:rPr lang="en-US" dirty="0"/>
              <a:t>Can the recording of the statement extend beyond sunset or be continuous day and night? </a:t>
            </a:r>
          </a:p>
          <a:p>
            <a:pPr marL="342900" indent="-342900" algn="just">
              <a:buFont typeface="Wingdings" pitchFamily="2" charset="2"/>
              <a:buChar char="Ø"/>
            </a:pPr>
            <a:r>
              <a:rPr lang="en-US" dirty="0"/>
              <a:t>CCE </a:t>
            </a:r>
            <a:r>
              <a:rPr lang="en-US" dirty="0" err="1"/>
              <a:t>vs.State</a:t>
            </a:r>
            <a:r>
              <a:rPr lang="en-US" dirty="0"/>
              <a:t> of Bihar – 2012 (18) taxmann.com 70 (Patna)</a:t>
            </a:r>
            <a:endParaRPr lang="en-US" dirty="0">
              <a:solidFill>
                <a:schemeClr val="tx1"/>
              </a:solidFill>
            </a:endParaRPr>
          </a:p>
        </p:txBody>
      </p:sp>
      <p:sp>
        <p:nvSpPr>
          <p:cNvPr id="12" name="Horizontal Scroll 11"/>
          <p:cNvSpPr/>
          <p:nvPr/>
        </p:nvSpPr>
        <p:spPr>
          <a:xfrm>
            <a:off x="1066800" y="2081890"/>
            <a:ext cx="8610600"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a:t>Presence of the Counsel/Lawyer during the recording of the statement/investigation</a:t>
            </a:r>
            <a:endParaRPr lang="en-IN" b="1" u="sng" dirty="0">
              <a:solidFill>
                <a:schemeClr val="tx1"/>
              </a:solidFill>
            </a:endParaRPr>
          </a:p>
        </p:txBody>
      </p:sp>
      <p:sp>
        <p:nvSpPr>
          <p:cNvPr id="13" name="Rectangle 12"/>
          <p:cNvSpPr/>
          <p:nvPr/>
        </p:nvSpPr>
        <p:spPr>
          <a:xfrm>
            <a:off x="1513111" y="4961167"/>
            <a:ext cx="8719459" cy="157026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sz="1600" dirty="0"/>
              <a:t>K. I. </a:t>
            </a:r>
            <a:r>
              <a:rPr lang="en-US" sz="1600" dirty="0" err="1"/>
              <a:t>Pavunny</a:t>
            </a:r>
            <a:r>
              <a:rPr lang="en-US" sz="1600" dirty="0"/>
              <a:t> vs. ACCE (supra)  </a:t>
            </a:r>
            <a:r>
              <a:rPr lang="en-US" sz="1600" dirty="0" err="1"/>
              <a:t>Vinod</a:t>
            </a:r>
            <a:r>
              <a:rPr lang="en-US" sz="1600" dirty="0"/>
              <a:t> Solanki vs. UOI – 2009 (233) ELT 157 (SC) </a:t>
            </a:r>
          </a:p>
          <a:p>
            <a:pPr marL="342900" indent="-342900" algn="just">
              <a:buFont typeface="Wingdings" pitchFamily="2" charset="2"/>
              <a:buChar char="Ø"/>
            </a:pPr>
            <a:r>
              <a:rPr lang="en-US" sz="1600" dirty="0"/>
              <a:t>K.T.M.S. </a:t>
            </a:r>
            <a:r>
              <a:rPr lang="en-US" sz="1600" dirty="0" err="1"/>
              <a:t>Mohd</a:t>
            </a:r>
            <a:r>
              <a:rPr lang="en-US" sz="1600" dirty="0"/>
              <a:t>. Vs. UOI – AIR 1992 SC 1831  CC vs. D. </a:t>
            </a:r>
            <a:r>
              <a:rPr lang="en-US" sz="1600" dirty="0" err="1"/>
              <a:t>Bhoormal</a:t>
            </a:r>
            <a:r>
              <a:rPr lang="en-US" sz="1600" dirty="0"/>
              <a:t> – AIR 1974 SC 859 </a:t>
            </a:r>
          </a:p>
          <a:p>
            <a:pPr marL="342900" indent="-342900" algn="just">
              <a:buFont typeface="Wingdings" pitchFamily="2" charset="2"/>
              <a:buChar char="Ø"/>
            </a:pPr>
            <a:r>
              <a:rPr lang="en-US" sz="1600" dirty="0"/>
              <a:t>Ramesh Chandra Mehta vs. State of WB – AIR 1970 SC 940 </a:t>
            </a:r>
          </a:p>
          <a:p>
            <a:pPr marL="342900" indent="-342900" algn="just">
              <a:buFont typeface="Wingdings" pitchFamily="2" charset="2"/>
              <a:buChar char="Ø"/>
            </a:pPr>
            <a:r>
              <a:rPr lang="en-US" sz="1600" dirty="0" err="1"/>
              <a:t>Roshan</a:t>
            </a:r>
            <a:r>
              <a:rPr lang="en-US" sz="1600" dirty="0"/>
              <a:t> </a:t>
            </a:r>
            <a:r>
              <a:rPr lang="en-US" sz="1600" dirty="0" err="1"/>
              <a:t>Beevi</a:t>
            </a:r>
            <a:r>
              <a:rPr lang="en-US" sz="1600" dirty="0"/>
              <a:t> vs. JS, Govt. of TN – 1984 (15) ELT 289 (Mad).</a:t>
            </a:r>
          </a:p>
          <a:p>
            <a:pPr marL="342900" indent="-342900" algn="just">
              <a:buFont typeface="Wingdings" pitchFamily="2" charset="2"/>
              <a:buChar char="Ø"/>
            </a:pPr>
            <a:r>
              <a:rPr lang="en-US" sz="1600" dirty="0"/>
              <a:t>ED vs. Deepak Mahajan – AIR 1994 SC 1775</a:t>
            </a:r>
            <a:endParaRPr lang="en-IN" sz="1600" dirty="0">
              <a:solidFill>
                <a:schemeClr val="tx1"/>
              </a:solidFill>
            </a:endParaRPr>
          </a:p>
        </p:txBody>
      </p:sp>
      <p:sp>
        <p:nvSpPr>
          <p:cNvPr id="8" name="Rectangle 7"/>
          <p:cNvSpPr/>
          <p:nvPr/>
        </p:nvSpPr>
        <p:spPr>
          <a:xfrm>
            <a:off x="1469570" y="2726866"/>
            <a:ext cx="8806543" cy="149679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dirty="0" err="1"/>
              <a:t>Poolpandi</a:t>
            </a:r>
            <a:r>
              <a:rPr lang="en-US" dirty="0"/>
              <a:t> vs. </a:t>
            </a:r>
            <a:r>
              <a:rPr lang="en-US" dirty="0" err="1"/>
              <a:t>Supdt</a:t>
            </a:r>
            <a:r>
              <a:rPr lang="en-US" dirty="0"/>
              <a:t>. – 1992 (60) ELT 24 (SC) </a:t>
            </a:r>
          </a:p>
          <a:p>
            <a:pPr marL="342900" indent="-342900" algn="just">
              <a:buFont typeface="Wingdings" pitchFamily="2" charset="2"/>
              <a:buChar char="Ø"/>
            </a:pPr>
            <a:r>
              <a:rPr lang="en-US" dirty="0"/>
              <a:t>K.T. </a:t>
            </a:r>
            <a:r>
              <a:rPr lang="en-US" dirty="0" err="1"/>
              <a:t>Advani</a:t>
            </a:r>
            <a:r>
              <a:rPr lang="en-US" dirty="0"/>
              <a:t> </a:t>
            </a:r>
            <a:r>
              <a:rPr lang="en-US" dirty="0" err="1"/>
              <a:t>vs</a:t>
            </a:r>
            <a:r>
              <a:rPr lang="en-US" dirty="0"/>
              <a:t> The State – 1987 (30) ELT 390 (Del) </a:t>
            </a:r>
          </a:p>
          <a:p>
            <a:pPr marL="342900" indent="-342900" algn="just">
              <a:buFont typeface="Wingdings" pitchFamily="2" charset="2"/>
              <a:buChar char="Ø"/>
            </a:pPr>
            <a:r>
              <a:rPr lang="en-US" dirty="0"/>
              <a:t>SIO vs. </a:t>
            </a:r>
            <a:r>
              <a:rPr lang="en-US" dirty="0" err="1"/>
              <a:t>Jugal</a:t>
            </a:r>
            <a:r>
              <a:rPr lang="en-US" dirty="0"/>
              <a:t> Kishore </a:t>
            </a:r>
            <a:r>
              <a:rPr lang="en-US" dirty="0" err="1"/>
              <a:t>Samra</a:t>
            </a:r>
            <a:r>
              <a:rPr lang="en-US" dirty="0"/>
              <a:t> – 2011 (270) ELT 147 (SC) </a:t>
            </a:r>
          </a:p>
          <a:p>
            <a:pPr marL="342900" indent="-342900" algn="just">
              <a:buFont typeface="Wingdings" pitchFamily="2" charset="2"/>
              <a:buChar char="Ø"/>
            </a:pPr>
            <a:r>
              <a:rPr lang="en-US" dirty="0"/>
              <a:t>A.Y. Trading </a:t>
            </a:r>
            <a:r>
              <a:rPr lang="en-US" dirty="0" err="1"/>
              <a:t>vs</a:t>
            </a:r>
            <a:r>
              <a:rPr lang="en-US" dirty="0"/>
              <a:t> CCE – 2021-TIOL-255-HC-MP-GST  Amit Joshi </a:t>
            </a:r>
            <a:r>
              <a:rPr lang="en-US" dirty="0" err="1"/>
              <a:t>vs</a:t>
            </a:r>
            <a:r>
              <a:rPr lang="en-US" dirty="0"/>
              <a:t> CCE – 2020 (42) GSTL 35 (Del.)</a:t>
            </a:r>
            <a:endParaRPr lang="en-US" dirty="0">
              <a:solidFill>
                <a:schemeClr val="tx1"/>
              </a:solidFill>
            </a:endParaRPr>
          </a:p>
        </p:txBody>
      </p:sp>
      <p:sp>
        <p:nvSpPr>
          <p:cNvPr id="9" name="Horizontal Scroll 8"/>
          <p:cNvSpPr/>
          <p:nvPr/>
        </p:nvSpPr>
        <p:spPr>
          <a:xfrm>
            <a:off x="1066800" y="4223657"/>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a:t>Retraction of statement</a:t>
            </a:r>
            <a:endParaRPr lang="en-IN" b="1" u="sng" dirty="0">
              <a:solidFill>
                <a:schemeClr val="tx1"/>
              </a:solidFill>
            </a:endParaRPr>
          </a:p>
        </p:txBody>
      </p:sp>
    </p:spTree>
    <p:extLst>
      <p:ext uri="{BB962C8B-B14F-4D97-AF65-F5344CB8AC3E}">
        <p14:creationId xmlns:p14="http://schemas.microsoft.com/office/powerpoint/2010/main" val="134387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F2F9DB4-7372-44F4-AC4D-4E18DEED1E46}"/>
              </a:ext>
            </a:extLst>
          </p:cNvPr>
          <p:cNvSpPr/>
          <p:nvPr/>
        </p:nvSpPr>
        <p:spPr>
          <a:xfrm>
            <a:off x="3501203" y="1"/>
            <a:ext cx="5008589" cy="49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983" b="1" u="sng" dirty="0"/>
              <a:t>Other Issues under sec 65</a:t>
            </a:r>
          </a:p>
        </p:txBody>
      </p:sp>
      <p:sp>
        <p:nvSpPr>
          <p:cNvPr id="3" name="Rectangle: Rounded Corners 2">
            <a:extLst>
              <a:ext uri="{FF2B5EF4-FFF2-40B4-BE49-F238E27FC236}">
                <a16:creationId xmlns:a16="http://schemas.microsoft.com/office/drawing/2014/main" id="{27CA2215-A1B2-4423-BC0D-969E775F83D5}"/>
              </a:ext>
            </a:extLst>
          </p:cNvPr>
          <p:cNvSpPr/>
          <p:nvPr/>
        </p:nvSpPr>
        <p:spPr>
          <a:xfrm>
            <a:off x="597234" y="748760"/>
            <a:ext cx="11271854" cy="49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IN" sz="1983" dirty="0">
                <a:highlight>
                  <a:srgbClr val="FFFF00"/>
                </a:highlight>
              </a:rPr>
              <a:t>NO minimum aggregate turnover prescribed </a:t>
            </a:r>
            <a:r>
              <a:rPr lang="en-IN" sz="1983" dirty="0"/>
              <a:t>for conducting departmental audit</a:t>
            </a:r>
          </a:p>
        </p:txBody>
      </p:sp>
      <p:sp>
        <p:nvSpPr>
          <p:cNvPr id="4" name="Rectangle: Rounded Corners 3">
            <a:extLst>
              <a:ext uri="{FF2B5EF4-FFF2-40B4-BE49-F238E27FC236}">
                <a16:creationId xmlns:a16="http://schemas.microsoft.com/office/drawing/2014/main" id="{5B7AC168-8A55-4319-8576-36BBFC1E19EC}"/>
              </a:ext>
            </a:extLst>
          </p:cNvPr>
          <p:cNvSpPr/>
          <p:nvPr/>
        </p:nvSpPr>
        <p:spPr>
          <a:xfrm>
            <a:off x="597233" y="1497520"/>
            <a:ext cx="11271854" cy="11939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With the help of its Zonal units, the Directorate General of Audit regularly monitors GST audits conducted by the GST Audit </a:t>
            </a:r>
            <a:r>
              <a:rPr lang="en-US" sz="1983" dirty="0" err="1"/>
              <a:t>Commissionerates</a:t>
            </a:r>
            <a:r>
              <a:rPr lang="en-US" sz="1983" dirty="0"/>
              <a:t> to ensure that the coverage of the registered persons is adequate in number and is reflective of their risk profile and to ensure that these audits are conducted in accordance with provisions of law by following the procedure enunciated in this manual.</a:t>
            </a:r>
            <a:endParaRPr lang="en-IN" sz="1983" b="1" dirty="0"/>
          </a:p>
        </p:txBody>
      </p:sp>
      <p:sp>
        <p:nvSpPr>
          <p:cNvPr id="5" name="Rectangle: Rounded Corners 4">
            <a:extLst>
              <a:ext uri="{FF2B5EF4-FFF2-40B4-BE49-F238E27FC236}">
                <a16:creationId xmlns:a16="http://schemas.microsoft.com/office/drawing/2014/main" id="{0411DFF1-8BD2-4FE5-B8D0-F4DBD1F28A91}"/>
              </a:ext>
            </a:extLst>
          </p:cNvPr>
          <p:cNvSpPr/>
          <p:nvPr/>
        </p:nvSpPr>
        <p:spPr>
          <a:xfrm>
            <a:off x="597233" y="2944444"/>
            <a:ext cx="11271854" cy="11939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The selection of Registered persons would be done based on the </a:t>
            </a:r>
            <a:r>
              <a:rPr lang="en-US" sz="1983" dirty="0">
                <a:highlight>
                  <a:srgbClr val="FFFF00"/>
                </a:highlight>
              </a:rPr>
              <a:t>risk evaluation method </a:t>
            </a:r>
            <a:r>
              <a:rPr lang="en-US" sz="1983" dirty="0"/>
              <a:t>prescribed by the Directorate General of Audit. The risk evaluation method would be separately communicated to the GST Audit </a:t>
            </a:r>
            <a:r>
              <a:rPr lang="en-US" sz="1983" dirty="0" err="1"/>
              <a:t>Commissionerates</a:t>
            </a:r>
            <a:endParaRPr lang="en-IN" sz="1983" b="1" dirty="0"/>
          </a:p>
        </p:txBody>
      </p:sp>
      <p:sp>
        <p:nvSpPr>
          <p:cNvPr id="6" name="Rectangle: Rounded Corners 5">
            <a:extLst>
              <a:ext uri="{FF2B5EF4-FFF2-40B4-BE49-F238E27FC236}">
                <a16:creationId xmlns:a16="http://schemas.microsoft.com/office/drawing/2014/main" id="{913B24E8-F6E2-4A0D-B0C6-7430C89AF9B5}"/>
              </a:ext>
            </a:extLst>
          </p:cNvPr>
          <p:cNvSpPr/>
          <p:nvPr/>
        </p:nvSpPr>
        <p:spPr>
          <a:xfrm>
            <a:off x="597233" y="4286813"/>
            <a:ext cx="11271854" cy="11939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The risk assessment function will be jointly handled by the Directorate General of Audit in consultation with the Directorate General of Analytics and Risk Management and the Risk Management section of Audit </a:t>
            </a:r>
            <a:r>
              <a:rPr lang="en-US" sz="1983" dirty="0" err="1"/>
              <a:t>Commissionerates</a:t>
            </a:r>
            <a:r>
              <a:rPr lang="en-US" sz="1983" dirty="0"/>
              <a:t>. It helps the GST Audit </a:t>
            </a:r>
            <a:r>
              <a:rPr lang="en-US" sz="1983" dirty="0" err="1"/>
              <a:t>Commissionerates</a:t>
            </a:r>
            <a:r>
              <a:rPr lang="en-US" sz="1983" dirty="0"/>
              <a:t> in selection of units for audit during the audit year.</a:t>
            </a:r>
            <a:endParaRPr lang="en-IN" sz="1983" b="1" dirty="0"/>
          </a:p>
        </p:txBody>
      </p:sp>
      <p:sp>
        <p:nvSpPr>
          <p:cNvPr id="7" name="Rectangle: Rounded Corners 6">
            <a:extLst>
              <a:ext uri="{FF2B5EF4-FFF2-40B4-BE49-F238E27FC236}">
                <a16:creationId xmlns:a16="http://schemas.microsoft.com/office/drawing/2014/main" id="{17C5CE22-7221-411F-BE6D-B897F71B7578}"/>
              </a:ext>
            </a:extLst>
          </p:cNvPr>
          <p:cNvSpPr/>
          <p:nvPr/>
        </p:nvSpPr>
        <p:spPr>
          <a:xfrm>
            <a:off x="597233" y="5639861"/>
            <a:ext cx="11271854" cy="9387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The office of the Principal Chief Commissioner/Chief Commissioner is not an operational formation for the conduct of audit, but it provides an important link between the Directorate General of Audit and the GST Audit </a:t>
            </a:r>
            <a:r>
              <a:rPr lang="en-US" sz="1983" dirty="0" err="1"/>
              <a:t>Commissionerates</a:t>
            </a:r>
            <a:r>
              <a:rPr lang="en-US" sz="1983" dirty="0"/>
              <a:t> of the zone. </a:t>
            </a:r>
            <a:endParaRPr lang="en-IN" sz="1983" b="1" dirty="0"/>
          </a:p>
        </p:txBody>
      </p:sp>
    </p:spTree>
    <p:extLst>
      <p:ext uri="{BB962C8B-B14F-4D97-AF65-F5344CB8AC3E}">
        <p14:creationId xmlns:p14="http://schemas.microsoft.com/office/powerpoint/2010/main" val="26506112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66800" y="163285"/>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US" sz="2000"/>
              <a:t>Challenge to summons</a:t>
            </a:r>
            <a:endParaRPr lang="en-US" sz="2000" b="1" u="sng" dirty="0">
              <a:solidFill>
                <a:schemeClr val="tx1"/>
              </a:solidFill>
            </a:endParaRPr>
          </a:p>
        </p:txBody>
      </p:sp>
      <p:sp>
        <p:nvSpPr>
          <p:cNvPr id="3" name="Rectangle 2"/>
          <p:cNvSpPr/>
          <p:nvPr/>
        </p:nvSpPr>
        <p:spPr>
          <a:xfrm>
            <a:off x="1469571" y="936171"/>
            <a:ext cx="10276115" cy="222068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lnSpc>
                <a:spcPct val="150000"/>
              </a:lnSpc>
              <a:buFont typeface="Wingdings" pitchFamily="2" charset="2"/>
              <a:buChar char="Ø"/>
            </a:pPr>
            <a:r>
              <a:rPr lang="en-US" dirty="0"/>
              <a:t>Larsen &amp; Toubro Ltd. vs. SIO – 2021-TIOL-954-HC-MAD-CUS </a:t>
            </a:r>
          </a:p>
          <a:p>
            <a:pPr marL="342900" indent="-342900" algn="just">
              <a:lnSpc>
                <a:spcPct val="150000"/>
              </a:lnSpc>
              <a:buFont typeface="Wingdings" pitchFamily="2" charset="2"/>
              <a:buChar char="Ø"/>
            </a:pPr>
            <a:r>
              <a:rPr lang="en-US" dirty="0" err="1"/>
              <a:t>Dhirendra</a:t>
            </a:r>
            <a:r>
              <a:rPr lang="en-US" dirty="0"/>
              <a:t> Singh vs. CCGST – 2021-TIOL-571-HC-AHM-GST</a:t>
            </a:r>
          </a:p>
          <a:p>
            <a:pPr marL="342900" indent="-342900" algn="just">
              <a:lnSpc>
                <a:spcPct val="150000"/>
              </a:lnSpc>
              <a:buFont typeface="Wingdings" pitchFamily="2" charset="2"/>
              <a:buChar char="Ø"/>
            </a:pPr>
            <a:r>
              <a:rPr lang="en-US" dirty="0"/>
              <a:t>JSK Marketing Ltd. vs. UOI -2021-TIOL—369-HC-MUM-GST </a:t>
            </a:r>
          </a:p>
          <a:p>
            <a:pPr marL="342900" indent="-342900" algn="just">
              <a:lnSpc>
                <a:spcPct val="150000"/>
              </a:lnSpc>
              <a:buFont typeface="Wingdings" pitchFamily="2" charset="2"/>
              <a:buChar char="Ø"/>
            </a:pPr>
            <a:r>
              <a:rPr lang="en-US" dirty="0" err="1"/>
              <a:t>Bioveda</a:t>
            </a:r>
            <a:r>
              <a:rPr lang="en-US" dirty="0"/>
              <a:t> Action Research Company vs. ADG, DGGST &amp; I - 2020-TIOL-1320-HC-P &amp; HGST [Affirmed in 2020-TIOL-131-SC-GST]</a:t>
            </a:r>
            <a:endParaRPr lang="en-US" dirty="0">
              <a:solidFill>
                <a:schemeClr val="tx1"/>
              </a:solidFill>
            </a:endParaRPr>
          </a:p>
        </p:txBody>
      </p:sp>
      <p:sp>
        <p:nvSpPr>
          <p:cNvPr id="13" name="Rectangle 12"/>
          <p:cNvSpPr/>
          <p:nvPr/>
        </p:nvSpPr>
        <p:spPr>
          <a:xfrm>
            <a:off x="1545771" y="4245430"/>
            <a:ext cx="10199915" cy="193765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lnSpc>
                <a:spcPct val="150000"/>
              </a:lnSpc>
              <a:buFont typeface="Wingdings" pitchFamily="2" charset="2"/>
              <a:buChar char="Ø"/>
            </a:pPr>
            <a:r>
              <a:rPr lang="en-US" sz="1600" dirty="0"/>
              <a:t>S.6 (2)(b) </a:t>
            </a:r>
          </a:p>
          <a:p>
            <a:pPr marL="342900" indent="-342900" algn="just">
              <a:lnSpc>
                <a:spcPct val="150000"/>
              </a:lnSpc>
              <a:buFont typeface="Wingdings" pitchFamily="2" charset="2"/>
              <a:buChar char="Ø"/>
            </a:pPr>
            <a:r>
              <a:rPr lang="en-US" sz="1600" dirty="0"/>
              <a:t>Koenig Solutions Pvt. Ltd. Vs. UOI – 2021-TIOL-1013-HC-DEL-GST </a:t>
            </a:r>
          </a:p>
          <a:p>
            <a:pPr marL="342900" indent="-342900" algn="just">
              <a:lnSpc>
                <a:spcPct val="150000"/>
              </a:lnSpc>
              <a:buFont typeface="Wingdings" pitchFamily="2" charset="2"/>
              <a:buChar char="Ø"/>
            </a:pPr>
            <a:r>
              <a:rPr lang="en-US" sz="1600" dirty="0"/>
              <a:t>Raj Metal Indus. Vs. UOI – 2021-TIOL-744HC-KOL-GST </a:t>
            </a:r>
          </a:p>
          <a:p>
            <a:pPr marL="342900" indent="-342900" algn="just">
              <a:lnSpc>
                <a:spcPct val="150000"/>
              </a:lnSpc>
              <a:buFont typeface="Wingdings" pitchFamily="2" charset="2"/>
              <a:buChar char="Ø"/>
            </a:pPr>
            <a:r>
              <a:rPr lang="en-US" sz="1600" dirty="0" err="1"/>
              <a:t>Himanshu</a:t>
            </a:r>
            <a:r>
              <a:rPr lang="en-US" sz="1600" dirty="0"/>
              <a:t> </a:t>
            </a:r>
            <a:r>
              <a:rPr lang="en-US" sz="1600" dirty="0" err="1"/>
              <a:t>Balram</a:t>
            </a:r>
            <a:r>
              <a:rPr lang="en-US" sz="1600" dirty="0"/>
              <a:t> Gupta vs. UOI – 2020-TIOL-2241-HC-AHM-GST.</a:t>
            </a:r>
          </a:p>
          <a:p>
            <a:pPr marL="342900" indent="-342900" algn="just">
              <a:lnSpc>
                <a:spcPct val="150000"/>
              </a:lnSpc>
              <a:buFont typeface="Wingdings" pitchFamily="2" charset="2"/>
              <a:buChar char="Ø"/>
            </a:pPr>
            <a:r>
              <a:rPr lang="en-US" sz="1600" dirty="0" err="1"/>
              <a:t>Kaushal</a:t>
            </a:r>
            <a:r>
              <a:rPr lang="en-US" sz="1600" dirty="0"/>
              <a:t> Kumar Mishra vs. ADG, Ludhiana ZU-2021-TIOL-387-HC-P &amp; H-GST</a:t>
            </a:r>
            <a:endParaRPr lang="en-IN" sz="1600" dirty="0">
              <a:solidFill>
                <a:schemeClr val="tx1"/>
              </a:solidFill>
            </a:endParaRPr>
          </a:p>
        </p:txBody>
      </p:sp>
      <p:sp>
        <p:nvSpPr>
          <p:cNvPr id="9" name="Horizontal Scroll 8"/>
          <p:cNvSpPr/>
          <p:nvPr/>
        </p:nvSpPr>
        <p:spPr>
          <a:xfrm>
            <a:off x="1066799" y="3332388"/>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a:t>Overlapping/Different Jurisdictions</a:t>
            </a:r>
            <a:endParaRPr lang="en-IN" b="1" u="sng" dirty="0">
              <a:solidFill>
                <a:schemeClr val="tx1"/>
              </a:solidFill>
            </a:endParaRPr>
          </a:p>
        </p:txBody>
      </p:sp>
    </p:spTree>
    <p:extLst>
      <p:ext uri="{BB962C8B-B14F-4D97-AF65-F5344CB8AC3E}">
        <p14:creationId xmlns:p14="http://schemas.microsoft.com/office/powerpoint/2010/main" val="34581275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526972" y="-54430"/>
            <a:ext cx="3690257" cy="718457"/>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FAQ</a:t>
            </a:r>
            <a:endParaRPr lang="en-US" dirty="0"/>
          </a:p>
        </p:txBody>
      </p:sp>
      <p:sp>
        <p:nvSpPr>
          <p:cNvPr id="5" name="Rectangle 4"/>
          <p:cNvSpPr/>
          <p:nvPr/>
        </p:nvSpPr>
        <p:spPr>
          <a:xfrm>
            <a:off x="2188028" y="511627"/>
            <a:ext cx="6868885" cy="5769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What are the guidelines for issue of summons?</a:t>
            </a:r>
          </a:p>
        </p:txBody>
      </p:sp>
      <p:sp>
        <p:nvSpPr>
          <p:cNvPr id="6" name="Rectangle 5"/>
          <p:cNvSpPr/>
          <p:nvPr/>
        </p:nvSpPr>
        <p:spPr>
          <a:xfrm>
            <a:off x="381000" y="914398"/>
            <a:ext cx="11691257" cy="5584373"/>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just">
              <a:lnSpc>
                <a:spcPct val="150000"/>
              </a:lnSpc>
            </a:pPr>
            <a:r>
              <a:rPr lang="en-US" sz="1600" dirty="0"/>
              <a:t> Some of the important highlights of the guidelines are given below: </a:t>
            </a:r>
          </a:p>
          <a:p>
            <a:pPr marL="400050" indent="-400050" algn="just">
              <a:lnSpc>
                <a:spcPct val="150000"/>
              </a:lnSpc>
              <a:buAutoNum type="romanLcPeriod"/>
            </a:pPr>
            <a:r>
              <a:rPr lang="en-US" sz="1600" dirty="0"/>
              <a:t>summons is to be issued as a last resort where assesses are not co-operating and this section should not be used for the top management; </a:t>
            </a:r>
          </a:p>
          <a:p>
            <a:pPr marL="400050" indent="-400050" algn="just">
              <a:lnSpc>
                <a:spcPct val="150000"/>
              </a:lnSpc>
              <a:buAutoNum type="romanLcPeriod"/>
            </a:pPr>
            <a:r>
              <a:rPr lang="en-US" sz="1600" dirty="0"/>
              <a:t>the language of the summons should not be harsh and legal which causes unnecessary mental stress and embarrassment to the receiver; </a:t>
            </a:r>
          </a:p>
          <a:p>
            <a:pPr marL="400050" indent="-400050" algn="just">
              <a:lnSpc>
                <a:spcPct val="150000"/>
              </a:lnSpc>
              <a:buAutoNum type="romanLcPeriod"/>
            </a:pPr>
            <a:r>
              <a:rPr lang="en-US" sz="1600" dirty="0"/>
              <a:t>summons by Superintendents should be issued after obtaining prior written permission from an officer not below the rank of Assistant Commissioner with the reasons for issuance of summons to be recorded in writing; </a:t>
            </a:r>
          </a:p>
          <a:p>
            <a:pPr marL="400050" indent="-400050" algn="just">
              <a:lnSpc>
                <a:spcPct val="150000"/>
              </a:lnSpc>
              <a:buAutoNum type="romanLcPeriod"/>
            </a:pPr>
            <a:r>
              <a:rPr lang="en-US" sz="1600" dirty="0"/>
              <a:t>where for operational reasons, it is not possible to obtain such prior written permission, oral/ telephonic permission from such officer must be obtained and the same should be reduced to writing and intimated to the officer according such permission at the earliest opportunity; </a:t>
            </a:r>
          </a:p>
          <a:p>
            <a:pPr marL="400050" indent="-400050" algn="just">
              <a:lnSpc>
                <a:spcPct val="150000"/>
              </a:lnSpc>
              <a:buAutoNum type="romanLcPeriod"/>
            </a:pPr>
            <a:r>
              <a:rPr lang="en-US" sz="1600" dirty="0"/>
              <a:t>in all cases, where summons are issued, the officer issuing summons should submit a report or should record a brief of the proceedings in the case file and submit the same to the officer who had authorized the issuance of summons; </a:t>
            </a:r>
          </a:p>
          <a:p>
            <a:pPr marL="400050" indent="-400050" algn="just">
              <a:lnSpc>
                <a:spcPct val="150000"/>
              </a:lnSpc>
              <a:buAutoNum type="romanLcPeriod"/>
            </a:pPr>
            <a:r>
              <a:rPr lang="en-US" sz="1600" dirty="0"/>
              <a:t>senior management officials such as CEO, CFO, General Managers of a large company or a Public Sector Undertaking should not generally be issued summons at the first instance. They should be summoned only when there are indications in the investigation of their involvement in the decision making process which led to loss of revenue.</a:t>
            </a:r>
          </a:p>
        </p:txBody>
      </p:sp>
    </p:spTree>
    <p:extLst>
      <p:ext uri="{BB962C8B-B14F-4D97-AF65-F5344CB8AC3E}">
        <p14:creationId xmlns:p14="http://schemas.microsoft.com/office/powerpoint/2010/main" val="17518028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526972" y="-54430"/>
            <a:ext cx="3690257" cy="718457"/>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FAQ</a:t>
            </a:r>
            <a:endParaRPr lang="en-US" dirty="0"/>
          </a:p>
        </p:txBody>
      </p:sp>
      <p:sp>
        <p:nvSpPr>
          <p:cNvPr id="5" name="Rectangle 4"/>
          <p:cNvSpPr/>
          <p:nvPr/>
        </p:nvSpPr>
        <p:spPr>
          <a:xfrm>
            <a:off x="2188028" y="511627"/>
            <a:ext cx="6868885" cy="5769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What are the precautions to be observed while issuing summons?</a:t>
            </a:r>
          </a:p>
        </p:txBody>
      </p:sp>
      <p:sp>
        <p:nvSpPr>
          <p:cNvPr id="6" name="Rectangle 5"/>
          <p:cNvSpPr/>
          <p:nvPr/>
        </p:nvSpPr>
        <p:spPr>
          <a:xfrm>
            <a:off x="381000" y="1088570"/>
            <a:ext cx="11691257" cy="462643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just">
              <a:lnSpc>
                <a:spcPct val="200000"/>
              </a:lnSpc>
            </a:pPr>
            <a:r>
              <a:rPr lang="en-US" sz="1600" dirty="0"/>
              <a:t>The following precautions should generally be observed when summoning a person: - </a:t>
            </a:r>
          </a:p>
          <a:p>
            <a:pPr marL="400050" indent="-400050" algn="just">
              <a:lnSpc>
                <a:spcPct val="200000"/>
              </a:lnSpc>
              <a:buAutoNum type="romanLcParenBoth"/>
            </a:pPr>
            <a:r>
              <a:rPr lang="en-US" sz="1600" dirty="0"/>
              <a:t>A summon should not be issued for appearance where it is not justified. The power to summon can be exercised only when there is an inquiry being undertaken and the attendance of the person is considered necessary.</a:t>
            </a:r>
          </a:p>
          <a:p>
            <a:pPr marL="400050" indent="-400050" algn="just">
              <a:lnSpc>
                <a:spcPct val="200000"/>
              </a:lnSpc>
              <a:buAutoNum type="romanLcParenBoth"/>
            </a:pPr>
            <a:r>
              <a:rPr lang="en-US" sz="1600" dirty="0"/>
              <a:t>Normally, summons should not be issued repeatedly. As far as practicable, the statement of the accused or witness should be recorded in minimum number of appearances. </a:t>
            </a:r>
          </a:p>
          <a:p>
            <a:pPr marL="400050" indent="-400050" algn="just">
              <a:lnSpc>
                <a:spcPct val="200000"/>
              </a:lnSpc>
              <a:buAutoNum type="romanLcParenBoth"/>
            </a:pPr>
            <a:r>
              <a:rPr lang="en-US" sz="1600" dirty="0"/>
              <a:t>Respect the time of appearance given in the summons. No person should be made to wait for long hours before his statement is recorded except when it has been decided very consciously as a matter of strategy. </a:t>
            </a:r>
          </a:p>
          <a:p>
            <a:pPr marL="400050" indent="-400050" algn="just">
              <a:lnSpc>
                <a:spcPct val="200000"/>
              </a:lnSpc>
              <a:buAutoNum type="romanLcParenBoth"/>
            </a:pPr>
            <a:r>
              <a:rPr lang="en-US" sz="1600" dirty="0"/>
              <a:t>Preferably, statements should be recorded during office hours; however, an exception could be made regarding time and place of recording statement having regard to the facts in the case.”</a:t>
            </a:r>
          </a:p>
        </p:txBody>
      </p:sp>
    </p:spTree>
    <p:extLst>
      <p:ext uri="{BB962C8B-B14F-4D97-AF65-F5344CB8AC3E}">
        <p14:creationId xmlns:p14="http://schemas.microsoft.com/office/powerpoint/2010/main" val="321397241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3167743" y="1589313"/>
            <a:ext cx="5943600" cy="211182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a:t>Show Cause Notice</a:t>
            </a:r>
            <a:endParaRPr lang="en-US" sz="1600" dirty="0"/>
          </a:p>
        </p:txBody>
      </p:sp>
    </p:spTree>
    <p:extLst>
      <p:ext uri="{BB962C8B-B14F-4D97-AF65-F5344CB8AC3E}">
        <p14:creationId xmlns:p14="http://schemas.microsoft.com/office/powerpoint/2010/main" val="32094610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1057" y="152401"/>
            <a:ext cx="6847114"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400" dirty="0"/>
              <a:t>Tax Litigation Process under GST</a:t>
            </a:r>
            <a:endParaRPr lang="en-US" sz="2400" dirty="0"/>
          </a:p>
        </p:txBody>
      </p:sp>
      <p:sp>
        <p:nvSpPr>
          <p:cNvPr id="3" name="Rectangle 2"/>
          <p:cNvSpPr/>
          <p:nvPr/>
        </p:nvSpPr>
        <p:spPr>
          <a:xfrm>
            <a:off x="1545771" y="707570"/>
            <a:ext cx="9220200" cy="2939144"/>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Arial" panose="020B0604020202020204" pitchFamily="34" charset="0"/>
              <a:buChar char="•"/>
            </a:pPr>
            <a:r>
              <a:rPr lang="en-US" dirty="0"/>
              <a:t>Assessment</a:t>
            </a:r>
          </a:p>
          <a:p>
            <a:pPr marL="285750" indent="-285750" algn="just">
              <a:lnSpc>
                <a:spcPct val="150000"/>
              </a:lnSpc>
              <a:buFont typeface="Arial" panose="020B0604020202020204" pitchFamily="34" charset="0"/>
              <a:buChar char="•"/>
            </a:pPr>
            <a:r>
              <a:rPr lang="en-US" dirty="0"/>
              <a:t>Show Cause Notice </a:t>
            </a:r>
          </a:p>
          <a:p>
            <a:pPr marL="285750" indent="-285750" algn="just">
              <a:lnSpc>
                <a:spcPct val="150000"/>
              </a:lnSpc>
              <a:buFont typeface="Arial" panose="020B0604020202020204" pitchFamily="34" charset="0"/>
              <a:buChar char="•"/>
            </a:pPr>
            <a:r>
              <a:rPr lang="en-US" dirty="0"/>
              <a:t>Adjudication </a:t>
            </a:r>
          </a:p>
          <a:p>
            <a:pPr marL="285750" indent="-285750" algn="just">
              <a:lnSpc>
                <a:spcPct val="150000"/>
              </a:lnSpc>
              <a:buFont typeface="Arial" panose="020B0604020202020204" pitchFamily="34" charset="0"/>
              <a:buChar char="•"/>
            </a:pPr>
            <a:r>
              <a:rPr lang="en-US" dirty="0"/>
              <a:t>Appeals </a:t>
            </a:r>
          </a:p>
          <a:p>
            <a:pPr marL="285750" indent="-285750" algn="just">
              <a:lnSpc>
                <a:spcPct val="150000"/>
              </a:lnSpc>
              <a:buFont typeface="Arial" panose="020B0604020202020204" pitchFamily="34" charset="0"/>
              <a:buChar char="•"/>
            </a:pPr>
            <a:r>
              <a:rPr lang="en-US" dirty="0"/>
              <a:t>Revision </a:t>
            </a:r>
          </a:p>
          <a:p>
            <a:pPr marL="285750" indent="-285750" algn="just">
              <a:lnSpc>
                <a:spcPct val="150000"/>
              </a:lnSpc>
              <a:buFont typeface="Arial" panose="020B0604020202020204" pitchFamily="34" charset="0"/>
              <a:buChar char="•"/>
            </a:pPr>
            <a:r>
              <a:rPr lang="en-US" dirty="0"/>
              <a:t>Prosecution </a:t>
            </a:r>
          </a:p>
          <a:p>
            <a:pPr marL="285750" indent="-285750" algn="just">
              <a:lnSpc>
                <a:spcPct val="150000"/>
              </a:lnSpc>
              <a:buFont typeface="Arial" panose="020B0604020202020204" pitchFamily="34" charset="0"/>
              <a:buChar char="•"/>
            </a:pPr>
            <a:r>
              <a:rPr lang="en-US" dirty="0"/>
              <a:t>Compounding of offences</a:t>
            </a:r>
          </a:p>
        </p:txBody>
      </p:sp>
      <p:sp>
        <p:nvSpPr>
          <p:cNvPr id="4" name="Rectangle 3"/>
          <p:cNvSpPr/>
          <p:nvPr/>
        </p:nvSpPr>
        <p:spPr>
          <a:xfrm>
            <a:off x="2471057" y="3744683"/>
            <a:ext cx="6847114"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Authority empowered to issue show cause notice</a:t>
            </a:r>
            <a:endParaRPr lang="en-US" sz="2400" dirty="0"/>
          </a:p>
        </p:txBody>
      </p:sp>
      <p:sp>
        <p:nvSpPr>
          <p:cNvPr id="5" name="Rectangle 4"/>
          <p:cNvSpPr/>
          <p:nvPr/>
        </p:nvSpPr>
        <p:spPr>
          <a:xfrm>
            <a:off x="1545771" y="4463137"/>
            <a:ext cx="9220200" cy="138249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Arial" panose="020B0604020202020204" pitchFamily="34" charset="0"/>
              <a:buChar char="•"/>
            </a:pPr>
            <a:r>
              <a:rPr lang="en-US" dirty="0"/>
              <a:t>‘Proper officer’ </a:t>
            </a:r>
          </a:p>
          <a:p>
            <a:pPr marL="285750" indent="-285750" algn="just">
              <a:lnSpc>
                <a:spcPct val="150000"/>
              </a:lnSpc>
              <a:buFont typeface="Arial" panose="020B0604020202020204" pitchFamily="34" charset="0"/>
              <a:buChar char="•"/>
            </a:pPr>
            <a:r>
              <a:rPr lang="en-US" dirty="0"/>
              <a:t>Sec. 2(91) </a:t>
            </a:r>
          </a:p>
          <a:p>
            <a:pPr marL="285750" indent="-285750" algn="just">
              <a:lnSpc>
                <a:spcPct val="150000"/>
              </a:lnSpc>
              <a:buFont typeface="Arial" panose="020B0604020202020204" pitchFamily="34" charset="0"/>
              <a:buChar char="•"/>
            </a:pPr>
            <a:r>
              <a:rPr lang="en-US" dirty="0"/>
              <a:t>Circular No.3/3/2017-GST </a:t>
            </a:r>
            <a:r>
              <a:rPr lang="en-US" dirty="0" err="1"/>
              <a:t>dt.</a:t>
            </a:r>
            <a:r>
              <a:rPr lang="en-US" dirty="0"/>
              <a:t> 05.07.2017.</a:t>
            </a:r>
          </a:p>
        </p:txBody>
      </p:sp>
    </p:spTree>
    <p:extLst>
      <p:ext uri="{BB962C8B-B14F-4D97-AF65-F5344CB8AC3E}">
        <p14:creationId xmlns:p14="http://schemas.microsoft.com/office/powerpoint/2010/main" val="412752328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7715" y="141515"/>
            <a:ext cx="3396343" cy="511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Audi </a:t>
            </a:r>
            <a:r>
              <a:rPr lang="en-US" sz="2400" dirty="0" err="1"/>
              <a:t>Alteram</a:t>
            </a:r>
            <a:r>
              <a:rPr lang="en-US" sz="2400" dirty="0"/>
              <a:t> </a:t>
            </a:r>
            <a:r>
              <a:rPr lang="en-US" sz="2400" dirty="0" err="1"/>
              <a:t>Partem</a:t>
            </a:r>
            <a:endParaRPr lang="en-US" sz="2400" dirty="0"/>
          </a:p>
        </p:txBody>
      </p:sp>
      <p:cxnSp>
        <p:nvCxnSpPr>
          <p:cNvPr id="6" name="Straight Arrow Connector 5"/>
          <p:cNvCxnSpPr>
            <a:stCxn id="4" idx="2"/>
            <a:endCxn id="10" idx="0"/>
          </p:cNvCxnSpPr>
          <p:nvPr/>
        </p:nvCxnSpPr>
        <p:spPr>
          <a:xfrm flipH="1">
            <a:off x="2993573" y="653143"/>
            <a:ext cx="2732314" cy="11048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a:stCxn id="4" idx="2"/>
            <a:endCxn id="11" idx="0"/>
          </p:cNvCxnSpPr>
          <p:nvPr/>
        </p:nvCxnSpPr>
        <p:spPr>
          <a:xfrm>
            <a:off x="5725887" y="653143"/>
            <a:ext cx="3526973" cy="11048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Rectangle 9"/>
          <p:cNvSpPr/>
          <p:nvPr/>
        </p:nvSpPr>
        <p:spPr>
          <a:xfrm>
            <a:off x="555172" y="1758042"/>
            <a:ext cx="4876801" cy="205740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algn="just">
              <a:lnSpc>
                <a:spcPct val="150000"/>
              </a:lnSpc>
            </a:pPr>
            <a:r>
              <a:rPr lang="en-US" dirty="0"/>
              <a:t>Audi </a:t>
            </a:r>
            <a:r>
              <a:rPr lang="en-US" dirty="0" err="1"/>
              <a:t>alteram</a:t>
            </a:r>
            <a:r>
              <a:rPr lang="en-US" dirty="0"/>
              <a:t> </a:t>
            </a:r>
            <a:r>
              <a:rPr lang="en-US" dirty="0" err="1"/>
              <a:t>partem</a:t>
            </a:r>
            <a:r>
              <a:rPr lang="en-US" dirty="0"/>
              <a:t> meaning </a:t>
            </a:r>
            <a:r>
              <a:rPr lang="en-US" b="1" dirty="0"/>
              <a:t>‘</a:t>
            </a:r>
            <a:r>
              <a:rPr lang="en-US" sz="2000" b="1" u="sng" dirty="0"/>
              <a:t>let the other side be heard’</a:t>
            </a:r>
            <a:r>
              <a:rPr lang="en-US" dirty="0"/>
              <a:t> that </a:t>
            </a:r>
            <a:r>
              <a:rPr lang="en-US" b="1" u="sng" dirty="0">
                <a:solidFill>
                  <a:srgbClr val="FF0000"/>
                </a:solidFill>
              </a:rPr>
              <a:t>no person can be adjudged guilty </a:t>
            </a:r>
            <a:r>
              <a:rPr lang="en-US" dirty="0"/>
              <a:t>without being given an </a:t>
            </a:r>
            <a:r>
              <a:rPr lang="en-US" b="1" u="sng" dirty="0">
                <a:solidFill>
                  <a:srgbClr val="FF0000"/>
                </a:solidFill>
              </a:rPr>
              <a:t>opportunity to answer charges against such person.</a:t>
            </a:r>
          </a:p>
        </p:txBody>
      </p:sp>
      <p:sp>
        <p:nvSpPr>
          <p:cNvPr id="11" name="Rectangle 10"/>
          <p:cNvSpPr/>
          <p:nvPr/>
        </p:nvSpPr>
        <p:spPr>
          <a:xfrm>
            <a:off x="6814459" y="1758042"/>
            <a:ext cx="4876801" cy="205740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algn="just">
              <a:lnSpc>
                <a:spcPct val="150000"/>
              </a:lnSpc>
            </a:pPr>
            <a:r>
              <a:rPr lang="en-US" dirty="0"/>
              <a:t>To hear a person, </a:t>
            </a:r>
            <a:r>
              <a:rPr lang="en-US" b="1" u="sng" dirty="0">
                <a:solidFill>
                  <a:srgbClr val="FF0000"/>
                </a:solidFill>
              </a:rPr>
              <a:t>such person should be "put at notice” </a:t>
            </a:r>
            <a:r>
              <a:rPr lang="en-US" dirty="0"/>
              <a:t>which clearly states </a:t>
            </a:r>
            <a:r>
              <a:rPr lang="en-US" b="1" u="sng" dirty="0">
                <a:solidFill>
                  <a:srgbClr val="FF0000"/>
                </a:solidFill>
              </a:rPr>
              <a:t>various aspects about the charges or allegations </a:t>
            </a:r>
            <a:r>
              <a:rPr lang="en-US" dirty="0"/>
              <a:t>in such notice so that the </a:t>
            </a:r>
            <a:r>
              <a:rPr lang="en-US" sz="2000" b="1" u="sng" dirty="0">
                <a:solidFill>
                  <a:srgbClr val="FF0000"/>
                </a:solidFill>
              </a:rPr>
              <a:t>person can understand the allegations and answer them.</a:t>
            </a:r>
          </a:p>
        </p:txBody>
      </p:sp>
      <p:sp>
        <p:nvSpPr>
          <p:cNvPr id="14" name="Plus 13"/>
          <p:cNvSpPr/>
          <p:nvPr/>
        </p:nvSpPr>
        <p:spPr>
          <a:xfrm>
            <a:off x="5557159" y="2247898"/>
            <a:ext cx="1132114" cy="1164771"/>
          </a:xfrm>
          <a:prstGeom prst="mathPlus">
            <a:avLst>
              <a:gd name="adj1" fmla="val 158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Wave 14"/>
          <p:cNvSpPr/>
          <p:nvPr/>
        </p:nvSpPr>
        <p:spPr>
          <a:xfrm>
            <a:off x="4757057" y="3880756"/>
            <a:ext cx="2351315" cy="849084"/>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t>Sine Qua Non</a:t>
            </a:r>
            <a:endParaRPr lang="en-US" b="1" dirty="0"/>
          </a:p>
        </p:txBody>
      </p:sp>
      <p:sp>
        <p:nvSpPr>
          <p:cNvPr id="16" name="Rectangle 15"/>
          <p:cNvSpPr/>
          <p:nvPr/>
        </p:nvSpPr>
        <p:spPr>
          <a:xfrm>
            <a:off x="402772" y="4517571"/>
            <a:ext cx="11625943" cy="213360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Arial" panose="020B0604020202020204" pitchFamily="34" charset="0"/>
              <a:buChar char="•"/>
            </a:pPr>
            <a:r>
              <a:rPr lang="en-US" dirty="0"/>
              <a:t>In GST ,as with every legislation, this notice is called “show cause notice” and this show cause notice is a mandatory requirement for raising demands.</a:t>
            </a:r>
          </a:p>
          <a:p>
            <a:pPr marL="285750" indent="-285750" algn="just">
              <a:lnSpc>
                <a:spcPct val="150000"/>
              </a:lnSpc>
              <a:buFont typeface="Arial" panose="020B0604020202020204" pitchFamily="34" charset="0"/>
              <a:buChar char="•"/>
            </a:pPr>
            <a:r>
              <a:rPr lang="en-US" dirty="0"/>
              <a:t>Any other communication, letter, endorsement, suggestion or advisory from tax Department cannot be considered to be a show cause notice.</a:t>
            </a:r>
          </a:p>
          <a:p>
            <a:pPr marL="285750" indent="-285750" algn="just">
              <a:lnSpc>
                <a:spcPct val="150000"/>
              </a:lnSpc>
              <a:buFont typeface="Arial" panose="020B0604020202020204" pitchFamily="34" charset="0"/>
              <a:buChar char="•"/>
            </a:pPr>
            <a:r>
              <a:rPr lang="en-US" dirty="0"/>
              <a:t>Notice is thus a </a:t>
            </a:r>
            <a:r>
              <a:rPr lang="en-US" b="1" dirty="0"/>
              <a:t>sine qua non </a:t>
            </a:r>
            <a:r>
              <a:rPr lang="en-US" dirty="0"/>
              <a:t>for any demand proceedings and SCN is the one that ‘sets the law in motion’.</a:t>
            </a:r>
          </a:p>
        </p:txBody>
      </p:sp>
    </p:spTree>
    <p:extLst>
      <p:ext uri="{BB962C8B-B14F-4D97-AF65-F5344CB8AC3E}">
        <p14:creationId xmlns:p14="http://schemas.microsoft.com/office/powerpoint/2010/main" val="99124863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401" y="174171"/>
            <a:ext cx="4637314" cy="6749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a:t>Monetary limits for issue of show cause notice</a:t>
            </a:r>
          </a:p>
          <a:p>
            <a:pPr algn="just"/>
            <a:r>
              <a:rPr lang="en-US" dirty="0"/>
              <a:t>[</a:t>
            </a:r>
            <a:r>
              <a:rPr lang="pt-BR" dirty="0"/>
              <a:t>Circular No. 31/05/2018]-GST dt. 09.02.2018.</a:t>
            </a:r>
            <a:endParaRPr lang="en-US" dirty="0"/>
          </a:p>
        </p:txBody>
      </p:sp>
      <p:graphicFrame>
        <p:nvGraphicFramePr>
          <p:cNvPr id="7" name="Table 6"/>
          <p:cNvGraphicFramePr>
            <a:graphicFrameLocks noGrp="1"/>
          </p:cNvGraphicFramePr>
          <p:nvPr/>
        </p:nvGraphicFramePr>
        <p:xfrm>
          <a:off x="370115" y="1100666"/>
          <a:ext cx="11244940" cy="4799390"/>
        </p:xfrm>
        <a:graphic>
          <a:graphicData uri="http://schemas.openxmlformats.org/drawingml/2006/table">
            <a:tbl>
              <a:tblPr firstRow="1" bandRow="1">
                <a:tableStyleId>{5FD0F851-EC5A-4D38-B0AD-8093EC10F338}</a:tableStyleId>
              </a:tblPr>
              <a:tblGrid>
                <a:gridCol w="761999">
                  <a:extLst>
                    <a:ext uri="{9D8B030D-6E8A-4147-A177-3AD203B41FA5}">
                      <a16:colId xmlns:a16="http://schemas.microsoft.com/office/drawing/2014/main" val="20000"/>
                    </a:ext>
                  </a:extLst>
                </a:gridCol>
                <a:gridCol w="1992085">
                  <a:extLst>
                    <a:ext uri="{9D8B030D-6E8A-4147-A177-3AD203B41FA5}">
                      <a16:colId xmlns:a16="http://schemas.microsoft.com/office/drawing/2014/main" val="20001"/>
                    </a:ext>
                  </a:extLst>
                </a:gridCol>
                <a:gridCol w="2536372">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gridCol w="3058884">
                  <a:extLst>
                    <a:ext uri="{9D8B030D-6E8A-4147-A177-3AD203B41FA5}">
                      <a16:colId xmlns:a16="http://schemas.microsoft.com/office/drawing/2014/main" val="20004"/>
                    </a:ext>
                  </a:extLst>
                </a:gridCol>
              </a:tblGrid>
              <a:tr h="2223247">
                <a:tc>
                  <a:txBody>
                    <a:bodyPr/>
                    <a:lstStyle/>
                    <a:p>
                      <a:pPr algn="just"/>
                      <a:r>
                        <a:rPr lang="en-US" sz="1200" b="1" dirty="0"/>
                        <a:t>Sl.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dirty="0"/>
                        <a:t>Officer of Central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dirty="0"/>
                        <a:t>Monetary limit of the amount of central tax (including </a:t>
                      </a:r>
                      <a:r>
                        <a:rPr lang="en-US" sz="1200" b="1" dirty="0" err="1"/>
                        <a:t>cess</a:t>
                      </a:r>
                      <a:r>
                        <a:rPr lang="en-US" sz="1200" b="1" dirty="0"/>
                        <a:t>) not paid or short paid or erroneously refunded or input tax credit of central tax wrongly availed or utilized for issuance of show cause notices and passing of orders under sections 73 and 74 of CGST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dirty="0"/>
                        <a:t>Monetary limit of the amount of integrated tax (including </a:t>
                      </a:r>
                      <a:r>
                        <a:rPr lang="en-US" sz="1200" b="1" dirty="0" err="1"/>
                        <a:t>cess</a:t>
                      </a:r>
                      <a:r>
                        <a:rPr lang="en-US" sz="1200" b="1" dirty="0"/>
                        <a:t>) not paid or short paid or erroneously refunded or input tax credit of integrated tax wrongly availed or utilized for issuance of show cause notices and passing of orders under sections 73 and 74 of CGST Act made applicable to matters in relation to integrated tax vide section 20 of the IGST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dirty="0"/>
                        <a:t>Monetary limit of the amount of central tax and integrated tax (including </a:t>
                      </a:r>
                      <a:r>
                        <a:rPr lang="en-US" sz="1200" b="1" dirty="0" err="1"/>
                        <a:t>cess</a:t>
                      </a:r>
                      <a:r>
                        <a:rPr lang="en-US" sz="1200" b="1" dirty="0"/>
                        <a:t>) not paid or short paid or erroneously refunded or input tax credit of central tax and integrated tax wrongly availed or utilized for issuance of show cause notices and passing of orders under sections 73 and 74 of CGST Act made applicable to integrated tax vide section 20 of the IGST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0503">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Superintendent of Central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Not exceeding Rupees 10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Not exceeding Rupees 20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Not exceeding Rupees 20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820">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Deputy or Assistant Commissioner of Central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Above Rupees 10 lakhs and not exceeding Rupees 1 </a:t>
                      </a:r>
                      <a:r>
                        <a:rPr lang="en-US" sz="1600" dirty="0" err="1"/>
                        <a:t>crore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Above Rupees 20 lakhs and not exceeding Rupees 2 crores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Above Rupees 20 lakhs and not exceeding Rupees 2 crores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820">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Additional or Joint Commissioner of Central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Above Rupees 1 </a:t>
                      </a:r>
                      <a:r>
                        <a:rPr lang="en-US" sz="1600" dirty="0" err="1"/>
                        <a:t>crore</a:t>
                      </a:r>
                      <a:r>
                        <a:rPr lang="en-US" sz="1600" dirty="0"/>
                        <a:t> without any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Above Rupees 2 crores without any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Above Rupees 2 crores without any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3050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23258" y="174171"/>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Validity of Show Cause Notice issued by an officer in excess of monetary limit</a:t>
            </a:r>
          </a:p>
        </p:txBody>
      </p:sp>
      <p:sp>
        <p:nvSpPr>
          <p:cNvPr id="3" name="Rectangle 2"/>
          <p:cNvSpPr/>
          <p:nvPr/>
        </p:nvSpPr>
        <p:spPr>
          <a:xfrm>
            <a:off x="1469572" y="827314"/>
            <a:ext cx="6487885" cy="4789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Pahawa Chemicals (P) Ltd. vs. CCE – 2005 (181) ELT 339 (SC).</a:t>
            </a:r>
          </a:p>
        </p:txBody>
      </p:sp>
      <p:sp>
        <p:nvSpPr>
          <p:cNvPr id="8" name="Horizontal Scroll 7"/>
          <p:cNvSpPr/>
          <p:nvPr/>
        </p:nvSpPr>
        <p:spPr>
          <a:xfrm>
            <a:off x="1088571" y="1687284"/>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Show Cause Notice – a ‘condition precedent’ to a demand</a:t>
            </a:r>
          </a:p>
        </p:txBody>
      </p:sp>
      <p:sp>
        <p:nvSpPr>
          <p:cNvPr id="9" name="Rectangle 8"/>
          <p:cNvSpPr/>
          <p:nvPr/>
        </p:nvSpPr>
        <p:spPr>
          <a:xfrm>
            <a:off x="1469571" y="2373084"/>
            <a:ext cx="6487885" cy="1164773"/>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Wingdings" panose="05000000000000000000" pitchFamily="2" charset="2"/>
              <a:buChar char="Ø"/>
            </a:pPr>
            <a:r>
              <a:rPr lang="en-US" sz="1600" dirty="0"/>
              <a:t>Gokak Patel </a:t>
            </a:r>
            <a:r>
              <a:rPr lang="en-US" sz="1600" dirty="0" err="1"/>
              <a:t>Volkart</a:t>
            </a:r>
            <a:r>
              <a:rPr lang="en-US" sz="1600" dirty="0"/>
              <a:t> Pvt. Ltd. vs. CCE -1987 (28) ELT 53 (SC) </a:t>
            </a:r>
          </a:p>
          <a:p>
            <a:pPr marL="285750" indent="-285750" algn="just">
              <a:lnSpc>
                <a:spcPct val="150000"/>
              </a:lnSpc>
              <a:buFont typeface="Wingdings" panose="05000000000000000000" pitchFamily="2" charset="2"/>
              <a:buChar char="Ø"/>
            </a:pPr>
            <a:r>
              <a:rPr lang="en-US" sz="1600" dirty="0" err="1"/>
              <a:t>Madhumilan</a:t>
            </a:r>
            <a:r>
              <a:rPr lang="en-US" sz="1600" dirty="0"/>
              <a:t> </a:t>
            </a:r>
            <a:r>
              <a:rPr lang="en-US" sz="1600" dirty="0" err="1"/>
              <a:t>Syntex</a:t>
            </a:r>
            <a:r>
              <a:rPr lang="en-US" sz="1600" dirty="0"/>
              <a:t> Pvt. Ltd. vs. UOI -1981 (35) ELT 349 (SC) </a:t>
            </a:r>
          </a:p>
          <a:p>
            <a:pPr marL="285750" indent="-285750" algn="just">
              <a:lnSpc>
                <a:spcPct val="150000"/>
              </a:lnSpc>
              <a:buFont typeface="Wingdings" panose="05000000000000000000" pitchFamily="2" charset="2"/>
              <a:buChar char="Ø"/>
            </a:pPr>
            <a:r>
              <a:rPr lang="en-US" sz="1600" dirty="0"/>
              <a:t>Metal Forgings vs. UOI-2002 (146) ELT 2141 (SC)</a:t>
            </a:r>
          </a:p>
        </p:txBody>
      </p:sp>
      <p:sp>
        <p:nvSpPr>
          <p:cNvPr id="10" name="Horizontal Scroll 9"/>
          <p:cNvSpPr/>
          <p:nvPr/>
        </p:nvSpPr>
        <p:spPr>
          <a:xfrm>
            <a:off x="1088571" y="3777343"/>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Mere letter or communication asking for payment is not a ‘show cause notice’</a:t>
            </a:r>
            <a:endParaRPr lang="en-US" dirty="0"/>
          </a:p>
        </p:txBody>
      </p:sp>
      <p:sp>
        <p:nvSpPr>
          <p:cNvPr id="11" name="Rectangle 10"/>
          <p:cNvSpPr/>
          <p:nvPr/>
        </p:nvSpPr>
        <p:spPr>
          <a:xfrm>
            <a:off x="1469571" y="4691745"/>
            <a:ext cx="6749143" cy="185056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Wingdings" panose="05000000000000000000" pitchFamily="2" charset="2"/>
              <a:buChar char="Ø"/>
            </a:pPr>
            <a:r>
              <a:rPr lang="en-US" sz="1600" dirty="0"/>
              <a:t>Metal Forgings vs. UOI (supra) </a:t>
            </a:r>
          </a:p>
          <a:p>
            <a:pPr marL="285750" indent="-285750" algn="just">
              <a:lnSpc>
                <a:spcPct val="150000"/>
              </a:lnSpc>
              <a:buFont typeface="Wingdings" panose="05000000000000000000" pitchFamily="2" charset="2"/>
              <a:buChar char="Ø"/>
            </a:pPr>
            <a:r>
              <a:rPr lang="en-US" sz="1600" dirty="0"/>
              <a:t>CC vs. Merchant </a:t>
            </a:r>
            <a:r>
              <a:rPr lang="en-US" sz="1600" dirty="0" err="1"/>
              <a:t>Impex</a:t>
            </a:r>
            <a:r>
              <a:rPr lang="en-US" sz="1600" dirty="0"/>
              <a:t> – 2012 (276) ELT 458 (</a:t>
            </a:r>
            <a:r>
              <a:rPr lang="en-US" sz="1600" dirty="0" err="1"/>
              <a:t>Kar</a:t>
            </a:r>
            <a:r>
              <a:rPr lang="en-US" sz="1600" dirty="0"/>
              <a:t>.) </a:t>
            </a:r>
          </a:p>
          <a:p>
            <a:pPr marL="285750" indent="-285750" algn="just">
              <a:lnSpc>
                <a:spcPct val="150000"/>
              </a:lnSpc>
              <a:buFont typeface="Wingdings" panose="05000000000000000000" pitchFamily="2" charset="2"/>
              <a:buChar char="Ø"/>
            </a:pPr>
            <a:r>
              <a:rPr lang="en-US" sz="1600" dirty="0"/>
              <a:t>Steel Ingots vs. UOI – 1988 (36) ELT 529 (MP) </a:t>
            </a:r>
          </a:p>
          <a:p>
            <a:pPr marL="285750" indent="-285750" algn="just">
              <a:lnSpc>
                <a:spcPct val="150000"/>
              </a:lnSpc>
              <a:buFont typeface="Wingdings" panose="05000000000000000000" pitchFamily="2" charset="2"/>
              <a:buChar char="Ø"/>
            </a:pPr>
            <a:r>
              <a:rPr lang="en-US" sz="1600" dirty="0" err="1"/>
              <a:t>Sidwell</a:t>
            </a:r>
            <a:r>
              <a:rPr lang="en-US" sz="1600" dirty="0"/>
              <a:t> Refrigeration vs. CCE – 2002 (145) ELT 682 (Tri-Del)</a:t>
            </a:r>
          </a:p>
        </p:txBody>
      </p:sp>
    </p:spTree>
    <p:extLst>
      <p:ext uri="{BB962C8B-B14F-4D97-AF65-F5344CB8AC3E}">
        <p14:creationId xmlns:p14="http://schemas.microsoft.com/office/powerpoint/2010/main" val="102039456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23258" y="174171"/>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Show Cause Notice must be in writing?</a:t>
            </a:r>
          </a:p>
        </p:txBody>
      </p:sp>
      <p:sp>
        <p:nvSpPr>
          <p:cNvPr id="3" name="Rectangle 2"/>
          <p:cNvSpPr/>
          <p:nvPr/>
        </p:nvSpPr>
        <p:spPr>
          <a:xfrm>
            <a:off x="1469572" y="827314"/>
            <a:ext cx="6487885" cy="4789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Voltas Ltd. vs. CCE – 2000 (121) ELT 802 (Tri-Mum.)</a:t>
            </a:r>
          </a:p>
        </p:txBody>
      </p:sp>
      <p:sp>
        <p:nvSpPr>
          <p:cNvPr id="8" name="Horizontal Scroll 7"/>
          <p:cNvSpPr/>
          <p:nvPr/>
        </p:nvSpPr>
        <p:spPr>
          <a:xfrm>
            <a:off x="1088571" y="1687284"/>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Is oral show cause notice valid? Can a show cause notice be waived?</a:t>
            </a:r>
            <a:endParaRPr lang="en-US" dirty="0"/>
          </a:p>
        </p:txBody>
      </p:sp>
      <p:sp>
        <p:nvSpPr>
          <p:cNvPr id="9" name="Rectangle 8"/>
          <p:cNvSpPr/>
          <p:nvPr/>
        </p:nvSpPr>
        <p:spPr>
          <a:xfrm>
            <a:off x="1469571" y="2373084"/>
            <a:ext cx="6487885" cy="1164773"/>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Wingdings" panose="05000000000000000000" pitchFamily="2" charset="2"/>
              <a:buChar char="Ø"/>
            </a:pPr>
            <a:r>
              <a:rPr lang="en-US" sz="1600" dirty="0"/>
              <a:t>CC vs. Virgo Steels – 2002 (141) ELT 598 (SC) </a:t>
            </a:r>
          </a:p>
          <a:p>
            <a:pPr marL="285750" indent="-285750" algn="just">
              <a:lnSpc>
                <a:spcPct val="150000"/>
              </a:lnSpc>
              <a:buFont typeface="Wingdings" panose="05000000000000000000" pitchFamily="2" charset="2"/>
              <a:buChar char="Ø"/>
            </a:pPr>
            <a:r>
              <a:rPr lang="en-US" sz="1600" dirty="0"/>
              <a:t>National Co-op. Bank Ltd. vs. CST (Audit)-2018 (15) GSTL 202 (</a:t>
            </a:r>
            <a:r>
              <a:rPr lang="en-US" sz="1600" dirty="0" err="1"/>
              <a:t>Kar</a:t>
            </a:r>
            <a:r>
              <a:rPr lang="en-US" sz="1600" dirty="0"/>
              <a:t>.)</a:t>
            </a:r>
          </a:p>
          <a:p>
            <a:pPr marL="285750" indent="-285750" algn="just">
              <a:lnSpc>
                <a:spcPct val="150000"/>
              </a:lnSpc>
              <a:buFont typeface="Wingdings" panose="05000000000000000000" pitchFamily="2" charset="2"/>
              <a:buChar char="Ø"/>
            </a:pPr>
            <a:r>
              <a:rPr lang="en-US" sz="1600" dirty="0"/>
              <a:t>Circular No. 290/6/97-CX </a:t>
            </a:r>
            <a:r>
              <a:rPr lang="en-US" sz="1600" dirty="0" err="1"/>
              <a:t>dt.</a:t>
            </a:r>
            <a:r>
              <a:rPr lang="en-US" sz="1600" dirty="0"/>
              <a:t> 20.01.1997.</a:t>
            </a:r>
          </a:p>
        </p:txBody>
      </p:sp>
      <p:sp>
        <p:nvSpPr>
          <p:cNvPr id="10" name="Horizontal Scroll 9"/>
          <p:cNvSpPr/>
          <p:nvPr/>
        </p:nvSpPr>
        <p:spPr>
          <a:xfrm>
            <a:off x="1088571" y="3777343"/>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Notice must contain all essential details</a:t>
            </a:r>
          </a:p>
        </p:txBody>
      </p:sp>
      <p:sp>
        <p:nvSpPr>
          <p:cNvPr id="11" name="Rectangle 10"/>
          <p:cNvSpPr/>
          <p:nvPr/>
        </p:nvSpPr>
        <p:spPr>
          <a:xfrm>
            <a:off x="1469571" y="4691745"/>
            <a:ext cx="6749143" cy="132805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Wingdings" panose="05000000000000000000" pitchFamily="2" charset="2"/>
              <a:buChar char="Ø"/>
            </a:pPr>
            <a:r>
              <a:rPr lang="en-US" sz="1600" dirty="0"/>
              <a:t>CCE vs. </a:t>
            </a:r>
            <a:r>
              <a:rPr lang="en-US" sz="1600" dirty="0" err="1"/>
              <a:t>Brindavan</a:t>
            </a:r>
            <a:r>
              <a:rPr lang="en-US" sz="1600" dirty="0"/>
              <a:t> Beverages (P) Ltd.-2007 (213) ELT 487 (SC)</a:t>
            </a:r>
          </a:p>
          <a:p>
            <a:pPr marL="285750" indent="-285750" algn="just">
              <a:lnSpc>
                <a:spcPct val="150000"/>
              </a:lnSpc>
              <a:buFont typeface="Wingdings" panose="05000000000000000000" pitchFamily="2" charset="2"/>
              <a:buChar char="Ø"/>
            </a:pPr>
            <a:r>
              <a:rPr lang="en-US" sz="1600" dirty="0"/>
              <a:t>Mehta Pharmaceuticals vs. CCE -2003 (157) ELT 105 (Tri-Mum) </a:t>
            </a:r>
          </a:p>
          <a:p>
            <a:pPr marL="285750" indent="-285750" algn="just">
              <a:lnSpc>
                <a:spcPct val="150000"/>
              </a:lnSpc>
              <a:buFont typeface="Wingdings" panose="05000000000000000000" pitchFamily="2" charset="2"/>
              <a:buChar char="Ø"/>
            </a:pPr>
            <a:r>
              <a:rPr lang="en-US" sz="1600" dirty="0"/>
              <a:t>CCE vs. </a:t>
            </a:r>
            <a:r>
              <a:rPr lang="en-US" sz="1600" dirty="0" err="1"/>
              <a:t>Bhikhalal</a:t>
            </a:r>
            <a:r>
              <a:rPr lang="en-US" sz="1600" dirty="0"/>
              <a:t> Dwarkadas-1998 (99) ELT 438 (Tribunal).</a:t>
            </a:r>
          </a:p>
        </p:txBody>
      </p:sp>
    </p:spTree>
    <p:extLst>
      <p:ext uri="{BB962C8B-B14F-4D97-AF65-F5344CB8AC3E}">
        <p14:creationId xmlns:p14="http://schemas.microsoft.com/office/powerpoint/2010/main" val="4958442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23258" y="174171"/>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Show Cause Notice shall not be based on assumptions and presumptions</a:t>
            </a:r>
          </a:p>
        </p:txBody>
      </p:sp>
      <p:sp>
        <p:nvSpPr>
          <p:cNvPr id="3" name="Rectangle 2"/>
          <p:cNvSpPr/>
          <p:nvPr/>
        </p:nvSpPr>
        <p:spPr>
          <a:xfrm>
            <a:off x="1469572" y="827314"/>
            <a:ext cx="6487885" cy="4789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a:t>Oudh Sugar Mills Ltd. vs. UOI -1978 (2) ELT (J172) (SC)</a:t>
            </a:r>
          </a:p>
        </p:txBody>
      </p:sp>
      <p:sp>
        <p:nvSpPr>
          <p:cNvPr id="8" name="Horizontal Scroll 7"/>
          <p:cNvSpPr/>
          <p:nvPr/>
        </p:nvSpPr>
        <p:spPr>
          <a:xfrm>
            <a:off x="1132114" y="1480456"/>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Should show cause notice indicate the amount demanded?</a:t>
            </a:r>
            <a:endParaRPr lang="en-US" dirty="0"/>
          </a:p>
        </p:txBody>
      </p:sp>
      <p:sp>
        <p:nvSpPr>
          <p:cNvPr id="9" name="Rectangle 8"/>
          <p:cNvSpPr/>
          <p:nvPr/>
        </p:nvSpPr>
        <p:spPr>
          <a:xfrm>
            <a:off x="1469572" y="2198912"/>
            <a:ext cx="9296400" cy="163285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Wingdings" panose="05000000000000000000" pitchFamily="2" charset="2"/>
              <a:buChar char="Ø"/>
            </a:pPr>
            <a:r>
              <a:rPr lang="en-US" sz="1600" dirty="0" err="1"/>
              <a:t>Bihari</a:t>
            </a:r>
            <a:r>
              <a:rPr lang="en-US" sz="1600" dirty="0"/>
              <a:t> Silk &amp; Rayon Processing Mills (P) Ltd. vs. CCE-2000 (121) ELT 617 [</a:t>
            </a:r>
            <a:r>
              <a:rPr lang="en-US" sz="1600" dirty="0" err="1"/>
              <a:t>TribLB</a:t>
            </a:r>
            <a:r>
              <a:rPr lang="en-US" sz="1600" dirty="0"/>
              <a:t>(3/2)]</a:t>
            </a:r>
          </a:p>
          <a:p>
            <a:pPr marL="285750" indent="-285750" algn="just">
              <a:lnSpc>
                <a:spcPct val="150000"/>
              </a:lnSpc>
              <a:buFont typeface="Wingdings" panose="05000000000000000000" pitchFamily="2" charset="2"/>
              <a:buChar char="Ø"/>
            </a:pPr>
            <a:r>
              <a:rPr lang="en-US" sz="1600" dirty="0"/>
              <a:t>Hindustan </a:t>
            </a:r>
            <a:r>
              <a:rPr lang="en-US" sz="1600" dirty="0" err="1"/>
              <a:t>Aluminium</a:t>
            </a:r>
            <a:r>
              <a:rPr lang="en-US" sz="1600" dirty="0"/>
              <a:t> Corp. Ltd. vs. </a:t>
            </a:r>
            <a:r>
              <a:rPr lang="en-US" sz="1600" dirty="0" err="1"/>
              <a:t>Supdt</a:t>
            </a:r>
            <a:r>
              <a:rPr lang="en-US" sz="1600" dirty="0"/>
              <a:t>. of </a:t>
            </a:r>
            <a:r>
              <a:rPr lang="en-US" sz="1600" dirty="0" err="1"/>
              <a:t>C.Ex</a:t>
            </a:r>
            <a:r>
              <a:rPr lang="en-US" sz="1600" dirty="0"/>
              <a:t>. - 1981 (8) ELT 642 (Del.) </a:t>
            </a:r>
          </a:p>
          <a:p>
            <a:pPr marL="285750" indent="-285750" algn="just">
              <a:lnSpc>
                <a:spcPct val="150000"/>
              </a:lnSpc>
              <a:buFont typeface="Wingdings" panose="05000000000000000000" pitchFamily="2" charset="2"/>
              <a:buChar char="Ø"/>
            </a:pPr>
            <a:r>
              <a:rPr lang="en-US" sz="1600" dirty="0"/>
              <a:t>JBA Printing Inks Ltd. vs. UOI -1980 (6) ELT 121 (Mad) </a:t>
            </a:r>
          </a:p>
          <a:p>
            <a:pPr marL="285750" indent="-285750" algn="just">
              <a:lnSpc>
                <a:spcPct val="150000"/>
              </a:lnSpc>
              <a:buFont typeface="Wingdings" panose="05000000000000000000" pitchFamily="2" charset="2"/>
              <a:buChar char="Ø"/>
            </a:pPr>
            <a:r>
              <a:rPr lang="en-US" sz="1600" dirty="0"/>
              <a:t>Gwalior Rayon (</a:t>
            </a:r>
            <a:r>
              <a:rPr lang="en-US" sz="1600" dirty="0" err="1"/>
              <a:t>Wgt</a:t>
            </a:r>
            <a:r>
              <a:rPr lang="en-US" sz="1600" dirty="0"/>
              <a:t>.) </a:t>
            </a:r>
            <a:r>
              <a:rPr lang="en-US" sz="1600" dirty="0" err="1"/>
              <a:t>Ltd.vs</a:t>
            </a:r>
            <a:r>
              <a:rPr lang="en-US" sz="1600" dirty="0"/>
              <a:t>. UOI -1982 (10) ELT 844 (MP).</a:t>
            </a:r>
          </a:p>
        </p:txBody>
      </p:sp>
      <p:sp>
        <p:nvSpPr>
          <p:cNvPr id="12" name="Horizontal Scroll 11"/>
          <p:cNvSpPr/>
          <p:nvPr/>
        </p:nvSpPr>
        <p:spPr>
          <a:xfrm>
            <a:off x="1132114" y="3831771"/>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t>Show Cause Notice issued under the wrong provision – Is it valid?</a:t>
            </a:r>
            <a:endParaRPr lang="en-US" dirty="0"/>
          </a:p>
        </p:txBody>
      </p:sp>
      <p:sp>
        <p:nvSpPr>
          <p:cNvPr id="13" name="Rectangle 12"/>
          <p:cNvSpPr/>
          <p:nvPr/>
        </p:nvSpPr>
        <p:spPr>
          <a:xfrm>
            <a:off x="1469572" y="4582883"/>
            <a:ext cx="9296400" cy="163285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lgn="just">
              <a:lnSpc>
                <a:spcPct val="150000"/>
              </a:lnSpc>
              <a:buFont typeface="Wingdings" panose="05000000000000000000" pitchFamily="2" charset="2"/>
              <a:buChar char="Ø"/>
            </a:pPr>
            <a:r>
              <a:rPr lang="en-US" sz="1600" dirty="0" err="1"/>
              <a:t>N.B.Sanjana</a:t>
            </a:r>
            <a:r>
              <a:rPr lang="en-US" sz="1600" dirty="0"/>
              <a:t> vs. The </a:t>
            </a:r>
            <a:r>
              <a:rPr lang="en-US" sz="1600" dirty="0" err="1"/>
              <a:t>Elphinstone</a:t>
            </a:r>
            <a:r>
              <a:rPr lang="en-US" sz="1600" dirty="0"/>
              <a:t> </a:t>
            </a:r>
            <a:r>
              <a:rPr lang="en-US" sz="1600" dirty="0" err="1"/>
              <a:t>Spg</a:t>
            </a:r>
            <a:r>
              <a:rPr lang="en-US" sz="1600" dirty="0"/>
              <a:t>. &amp; </a:t>
            </a:r>
            <a:r>
              <a:rPr lang="en-US" sz="1600" dirty="0" err="1"/>
              <a:t>Wvg</a:t>
            </a:r>
            <a:r>
              <a:rPr lang="en-US" sz="1600" dirty="0"/>
              <a:t>. Mills </a:t>
            </a:r>
            <a:r>
              <a:rPr lang="en-US" sz="1600" dirty="0" err="1"/>
              <a:t>Co.Ltd</a:t>
            </a:r>
            <a:r>
              <a:rPr lang="en-US" sz="1600" dirty="0"/>
              <a:t>. - 1978 (2) J 399 (SC) </a:t>
            </a:r>
          </a:p>
          <a:p>
            <a:pPr marL="285750" indent="-285750" algn="just">
              <a:lnSpc>
                <a:spcPct val="150000"/>
              </a:lnSpc>
              <a:buFont typeface="Wingdings" panose="05000000000000000000" pitchFamily="2" charset="2"/>
              <a:buChar char="Ø"/>
            </a:pPr>
            <a:r>
              <a:rPr lang="en-US" sz="1600" dirty="0"/>
              <a:t>BSE Brokers Forum vs. SEBI -2001 AIR SCW 628 (SC)  CCE vs. </a:t>
            </a:r>
            <a:r>
              <a:rPr lang="en-US" sz="1600" dirty="0" err="1"/>
              <a:t>Anoop</a:t>
            </a:r>
            <a:r>
              <a:rPr lang="en-US" sz="1600" dirty="0"/>
              <a:t> Wires – (1988) 71 STC 262 </a:t>
            </a:r>
          </a:p>
          <a:p>
            <a:pPr marL="285750" indent="-285750" algn="just">
              <a:lnSpc>
                <a:spcPct val="150000"/>
              </a:lnSpc>
              <a:buFont typeface="Wingdings" panose="05000000000000000000" pitchFamily="2" charset="2"/>
              <a:buChar char="Ø"/>
            </a:pPr>
            <a:r>
              <a:rPr lang="en-US" sz="1600" dirty="0"/>
              <a:t>Shree </a:t>
            </a:r>
            <a:r>
              <a:rPr lang="en-US" sz="1600" dirty="0" err="1"/>
              <a:t>Precoated</a:t>
            </a:r>
            <a:r>
              <a:rPr lang="en-US" sz="1600" dirty="0"/>
              <a:t> Steels Ltd. </a:t>
            </a:r>
            <a:r>
              <a:rPr lang="en-US" sz="1600" dirty="0" err="1"/>
              <a:t>vs</a:t>
            </a:r>
            <a:r>
              <a:rPr lang="en-US" sz="1600" dirty="0"/>
              <a:t> CCE - 2006 (203) ELT 255 (Tribunal)</a:t>
            </a:r>
          </a:p>
        </p:txBody>
      </p:sp>
    </p:spTree>
    <p:extLst>
      <p:ext uri="{BB962C8B-B14F-4D97-AF65-F5344CB8AC3E}">
        <p14:creationId xmlns:p14="http://schemas.microsoft.com/office/powerpoint/2010/main" val="30292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F2F9DB4-7372-44F4-AC4D-4E18DEED1E46}"/>
              </a:ext>
            </a:extLst>
          </p:cNvPr>
          <p:cNvSpPr/>
          <p:nvPr/>
        </p:nvSpPr>
        <p:spPr>
          <a:xfrm>
            <a:off x="3501203" y="1"/>
            <a:ext cx="5008589" cy="49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983" b="1" u="sng" dirty="0"/>
              <a:t>Other Issues under sec 65</a:t>
            </a:r>
          </a:p>
        </p:txBody>
      </p:sp>
      <p:sp>
        <p:nvSpPr>
          <p:cNvPr id="9" name="Rectangle: Rounded Corners 8">
            <a:extLst>
              <a:ext uri="{FF2B5EF4-FFF2-40B4-BE49-F238E27FC236}">
                <a16:creationId xmlns:a16="http://schemas.microsoft.com/office/drawing/2014/main" id="{6B95403F-338F-4852-A998-4BE37776F606}"/>
              </a:ext>
            </a:extLst>
          </p:cNvPr>
          <p:cNvSpPr/>
          <p:nvPr/>
        </p:nvSpPr>
        <p:spPr>
          <a:xfrm>
            <a:off x="460073" y="1393371"/>
            <a:ext cx="11271854" cy="16402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The Audit Commissionerate may also select a registered person with low risk score compared to another registered person with relatively high-risk score, based on </a:t>
            </a:r>
            <a:r>
              <a:rPr lang="en-US" sz="1983" dirty="0">
                <a:highlight>
                  <a:srgbClr val="FFFF00"/>
                </a:highlight>
              </a:rPr>
              <a:t>Local Risk Factors </a:t>
            </a:r>
            <a:r>
              <a:rPr lang="en-US" sz="1983" dirty="0"/>
              <a:t>(Illustrative list of Local Risk Factors is given in GSTAM Annexure XII). It should be ensured that 20% of the taxpayers to be audited are selected based on local risk factors after obtaining the approval of the Chief Commissioner. </a:t>
            </a:r>
            <a:endParaRPr lang="en-IN" sz="1983" b="1" dirty="0"/>
          </a:p>
        </p:txBody>
      </p:sp>
      <p:sp>
        <p:nvSpPr>
          <p:cNvPr id="10" name="Rectangle: Rounded Corners 9">
            <a:extLst>
              <a:ext uri="{FF2B5EF4-FFF2-40B4-BE49-F238E27FC236}">
                <a16:creationId xmlns:a16="http://schemas.microsoft.com/office/drawing/2014/main" id="{A90945C5-5AC3-4B30-87B7-5B668A394A90}"/>
              </a:ext>
            </a:extLst>
          </p:cNvPr>
          <p:cNvSpPr/>
          <p:nvPr/>
        </p:nvSpPr>
        <p:spPr>
          <a:xfrm>
            <a:off x="460073" y="3824331"/>
            <a:ext cx="11271854" cy="11158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The criteria for categorizing a registered person as </a:t>
            </a:r>
            <a:r>
              <a:rPr lang="en-US" sz="1983" dirty="0">
                <a:highlight>
                  <a:srgbClr val="FFFF00"/>
                </a:highlight>
              </a:rPr>
              <a:t>large, medium or small would be the total annual value of </a:t>
            </a:r>
            <a:r>
              <a:rPr lang="en-US" sz="1983" b="1" u="sng" dirty="0">
                <a:highlight>
                  <a:srgbClr val="FFFF00"/>
                </a:highlight>
              </a:rPr>
              <a:t>outward</a:t>
            </a:r>
            <a:r>
              <a:rPr lang="en-US" sz="1983" dirty="0">
                <a:highlight>
                  <a:srgbClr val="FFFF00"/>
                </a:highlight>
              </a:rPr>
              <a:t> supplies</a:t>
            </a:r>
            <a:r>
              <a:rPr lang="en-US" sz="1983" dirty="0"/>
              <a:t> (including export and exempt supplies)</a:t>
            </a:r>
            <a:r>
              <a:rPr lang="en-IN" sz="1983" b="1" dirty="0"/>
              <a:t> </a:t>
            </a:r>
          </a:p>
        </p:txBody>
      </p:sp>
    </p:spTree>
    <p:extLst>
      <p:ext uri="{BB962C8B-B14F-4D97-AF65-F5344CB8AC3E}">
        <p14:creationId xmlns:p14="http://schemas.microsoft.com/office/powerpoint/2010/main" val="141154846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4085" y="108857"/>
            <a:ext cx="5998029" cy="544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Importance of show cause notice</a:t>
            </a:r>
          </a:p>
        </p:txBody>
      </p:sp>
      <p:sp>
        <p:nvSpPr>
          <p:cNvPr id="5" name="Horizontal Scroll 4"/>
          <p:cNvSpPr/>
          <p:nvPr/>
        </p:nvSpPr>
        <p:spPr>
          <a:xfrm>
            <a:off x="168727" y="653143"/>
            <a:ext cx="5170715" cy="805543"/>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UOI vs. </a:t>
            </a:r>
            <a:r>
              <a:rPr lang="en-US" b="1" dirty="0" err="1"/>
              <a:t>Madhumilan</a:t>
            </a:r>
            <a:r>
              <a:rPr lang="en-US" b="1" dirty="0"/>
              <a:t> </a:t>
            </a:r>
            <a:r>
              <a:rPr lang="en-US" b="1" dirty="0" err="1"/>
              <a:t>Syntex</a:t>
            </a:r>
            <a:r>
              <a:rPr lang="en-US" b="1" dirty="0"/>
              <a:t> Ltd. 1988(35) ELT 349</a:t>
            </a:r>
            <a:r>
              <a:rPr lang="en-US" dirty="0"/>
              <a:t>,</a:t>
            </a:r>
          </a:p>
        </p:txBody>
      </p:sp>
      <p:sp>
        <p:nvSpPr>
          <p:cNvPr id="6" name="Rectangle 5"/>
          <p:cNvSpPr/>
          <p:nvPr/>
        </p:nvSpPr>
        <p:spPr>
          <a:xfrm>
            <a:off x="304800" y="1458687"/>
            <a:ext cx="11484428" cy="1045028"/>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algn="just">
              <a:lnSpc>
                <a:spcPct val="150000"/>
              </a:lnSpc>
            </a:pPr>
            <a:r>
              <a:rPr lang="en-US" dirty="0"/>
              <a:t>The Supreme court held that any demand raised without issuing show cause notice or granting a hearing would be invalid in terms of section 11A of the Central Excise Act, 1944.</a:t>
            </a:r>
          </a:p>
        </p:txBody>
      </p:sp>
      <p:sp>
        <p:nvSpPr>
          <p:cNvPr id="7" name="Horizontal Scroll 6"/>
          <p:cNvSpPr/>
          <p:nvPr/>
        </p:nvSpPr>
        <p:spPr>
          <a:xfrm>
            <a:off x="168726" y="2590800"/>
            <a:ext cx="5170715" cy="805543"/>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CCE v Kosan metal Products Ltd. 1988(38) ELT 573</a:t>
            </a:r>
            <a:r>
              <a:rPr lang="en-US" dirty="0"/>
              <a:t>,</a:t>
            </a:r>
          </a:p>
        </p:txBody>
      </p:sp>
      <p:sp>
        <p:nvSpPr>
          <p:cNvPr id="8" name="Rectangle 7"/>
          <p:cNvSpPr/>
          <p:nvPr/>
        </p:nvSpPr>
        <p:spPr>
          <a:xfrm>
            <a:off x="391885" y="3429000"/>
            <a:ext cx="11484428" cy="1045028"/>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algn="just">
              <a:lnSpc>
                <a:spcPct val="150000"/>
              </a:lnSpc>
            </a:pPr>
            <a:r>
              <a:rPr lang="en-US" dirty="0"/>
              <a:t>The Supreme court held that show cause notice is necessary before adjudication mere noting in the periodical returns is not a notice.</a:t>
            </a:r>
          </a:p>
        </p:txBody>
      </p:sp>
      <p:sp>
        <p:nvSpPr>
          <p:cNvPr id="9" name="Horizontal Scroll 8"/>
          <p:cNvSpPr/>
          <p:nvPr/>
        </p:nvSpPr>
        <p:spPr>
          <a:xfrm>
            <a:off x="168723" y="4419602"/>
            <a:ext cx="5170715" cy="805543"/>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CCE v Ballarpur Industries 2007 (215) 489 (SC)</a:t>
            </a:r>
            <a:r>
              <a:rPr lang="en-US" dirty="0"/>
              <a:t>,</a:t>
            </a:r>
          </a:p>
        </p:txBody>
      </p:sp>
      <p:sp>
        <p:nvSpPr>
          <p:cNvPr id="10" name="Rectangle 9"/>
          <p:cNvSpPr/>
          <p:nvPr/>
        </p:nvSpPr>
        <p:spPr>
          <a:xfrm>
            <a:off x="391885" y="5225144"/>
            <a:ext cx="11484428" cy="1393369"/>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algn="just">
              <a:lnSpc>
                <a:spcPct val="150000"/>
              </a:lnSpc>
            </a:pPr>
            <a:r>
              <a:rPr lang="en-US" dirty="0"/>
              <a:t>the Supreme court held that the show cause notice is the foundation in the matter of levy and recovery of duty, penalty and interest ;where a certain matter has not been invoked in the show cause notice, it would not be opened to the Central Excise Officer to invoke the same subsequently.</a:t>
            </a:r>
          </a:p>
        </p:txBody>
      </p:sp>
    </p:spTree>
    <p:extLst>
      <p:ext uri="{BB962C8B-B14F-4D97-AF65-F5344CB8AC3E}">
        <p14:creationId xmlns:p14="http://schemas.microsoft.com/office/powerpoint/2010/main" val="425817961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929618" y="2373085"/>
            <a:ext cx="6881132" cy="211182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a:t>CROSS EMPOWERMENT</a:t>
            </a:r>
            <a:endParaRPr lang="en-US" dirty="0"/>
          </a:p>
        </p:txBody>
      </p:sp>
      <p:sp>
        <p:nvSpPr>
          <p:cNvPr id="3" name="Slide Number Placeholder 2">
            <a:extLst>
              <a:ext uri="{FF2B5EF4-FFF2-40B4-BE49-F238E27FC236}">
                <a16:creationId xmlns:a16="http://schemas.microsoft.com/office/drawing/2014/main" id="{3F341D11-3061-4E08-B84D-53512857C101}"/>
              </a:ext>
            </a:extLst>
          </p:cNvPr>
          <p:cNvSpPr>
            <a:spLocks noGrp="1"/>
          </p:cNvSpPr>
          <p:nvPr>
            <p:ph type="sldNum" sz="quarter" idx="12"/>
          </p:nvPr>
        </p:nvSpPr>
        <p:spPr/>
        <p:txBody>
          <a:bodyPr/>
          <a:lstStyle/>
          <a:p>
            <a:fld id="{56FCA643-ADDA-4CE8-B4FF-7AA2A8ED4A7D}" type="slidenum">
              <a:rPr lang="en-IN" altLang="en-US" smtClean="0"/>
              <a:pPr/>
              <a:t>191</a:t>
            </a:fld>
            <a:endParaRPr lang="en-IN" altLang="en-US"/>
          </a:p>
        </p:txBody>
      </p:sp>
    </p:spTree>
    <p:extLst>
      <p:ext uri="{BB962C8B-B14F-4D97-AF65-F5344CB8AC3E}">
        <p14:creationId xmlns:p14="http://schemas.microsoft.com/office/powerpoint/2010/main" val="90775776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17" y="304826"/>
            <a:ext cx="11052134" cy="430887"/>
          </a:xfrm>
        </p:spPr>
        <p:txBody>
          <a:bodyPr>
            <a:normAutofit fontScale="92500" lnSpcReduction="10000"/>
          </a:bodyPr>
          <a:lstStyle/>
          <a:p>
            <a:pPr algn="ctr"/>
            <a:r>
              <a:rPr lang="en-US" sz="2800" b="1" dirty="0"/>
              <a:t>Show cause notice </a:t>
            </a:r>
            <a:endParaRPr lang="en-US" b="1" dirty="0"/>
          </a:p>
        </p:txBody>
      </p:sp>
      <p:sp>
        <p:nvSpPr>
          <p:cNvPr id="14" name="Text Placeholder 2"/>
          <p:cNvSpPr txBox="1">
            <a:spLocks/>
          </p:cNvSpPr>
          <p:nvPr/>
        </p:nvSpPr>
        <p:spPr>
          <a:xfrm>
            <a:off x="347592" y="1875314"/>
            <a:ext cx="11052134" cy="1846659"/>
          </a:xfrm>
          <a:prstGeom prst="rect">
            <a:avLst/>
          </a:prstGeom>
        </p:spPr>
        <p:txBody>
          <a:bodyPr wrap="square" lIns="0" tIns="0" rIns="0" bIns="0">
            <a:spAutoFit/>
          </a:bodyPr>
          <a:lstStyle>
            <a:lvl1pPr marL="0">
              <a:defRPr sz="1598" b="0" i="0">
                <a:solidFill>
                  <a:schemeClr val="tx1"/>
                </a:solidFill>
                <a:latin typeface="Trebuchet MS"/>
                <a:ea typeface="+mn-ea"/>
                <a:cs typeface="Trebuchet MS"/>
              </a:defRPr>
            </a:lvl1pPr>
            <a:lvl2pPr marL="456743">
              <a:defRPr>
                <a:latin typeface="+mn-lt"/>
                <a:ea typeface="+mn-ea"/>
                <a:cs typeface="+mn-cs"/>
              </a:defRPr>
            </a:lvl2pPr>
            <a:lvl3pPr marL="913486">
              <a:defRPr>
                <a:latin typeface="+mn-lt"/>
                <a:ea typeface="+mn-ea"/>
                <a:cs typeface="+mn-cs"/>
              </a:defRPr>
            </a:lvl3pPr>
            <a:lvl4pPr marL="1370228">
              <a:defRPr>
                <a:latin typeface="+mn-lt"/>
                <a:ea typeface="+mn-ea"/>
                <a:cs typeface="+mn-cs"/>
              </a:defRPr>
            </a:lvl4pPr>
            <a:lvl5pPr marL="1826971">
              <a:defRPr>
                <a:latin typeface="+mn-lt"/>
                <a:ea typeface="+mn-ea"/>
                <a:cs typeface="+mn-cs"/>
              </a:defRPr>
            </a:lvl5pPr>
            <a:lvl6pPr marL="2283714">
              <a:defRPr>
                <a:latin typeface="+mn-lt"/>
                <a:ea typeface="+mn-ea"/>
                <a:cs typeface="+mn-cs"/>
              </a:defRPr>
            </a:lvl6pPr>
            <a:lvl7pPr marL="2740457">
              <a:defRPr>
                <a:latin typeface="+mn-lt"/>
                <a:ea typeface="+mn-ea"/>
                <a:cs typeface="+mn-cs"/>
              </a:defRPr>
            </a:lvl7pPr>
            <a:lvl8pPr marL="3197200">
              <a:defRPr>
                <a:latin typeface="+mn-lt"/>
                <a:ea typeface="+mn-ea"/>
                <a:cs typeface="+mn-cs"/>
              </a:defRPr>
            </a:lvl8pPr>
            <a:lvl9pPr marL="3653942">
              <a:defRPr>
                <a:latin typeface="+mn-lt"/>
                <a:ea typeface="+mn-ea"/>
                <a:cs typeface="+mn-cs"/>
              </a:defRPr>
            </a:lvl9pPr>
          </a:lstStyle>
          <a:p>
            <a:pPr algn="ctr"/>
            <a:endParaRPr lang="en-US" sz="2400" kern="0" dirty="0"/>
          </a:p>
          <a:p>
            <a:pPr algn="ctr"/>
            <a:r>
              <a:rPr lang="en-US" sz="2400" kern="0" dirty="0"/>
              <a:t>Authority empowered to issue show cause notice</a:t>
            </a:r>
          </a:p>
          <a:p>
            <a:pPr marL="342900" indent="-342900" algn="ctr">
              <a:buFont typeface="Wingdings" panose="05000000000000000000" pitchFamily="2" charset="2"/>
              <a:buChar char="ü"/>
            </a:pPr>
            <a:r>
              <a:rPr lang="en-US" sz="2400" kern="0" dirty="0"/>
              <a:t> ‘Proper officer’</a:t>
            </a:r>
          </a:p>
          <a:p>
            <a:pPr marL="342900" indent="-342900" algn="ctr">
              <a:buFont typeface="Wingdings" panose="05000000000000000000" pitchFamily="2" charset="2"/>
              <a:buChar char="ü"/>
            </a:pPr>
            <a:r>
              <a:rPr lang="en-US" sz="2400" kern="0" dirty="0"/>
              <a:t>S. 2(91)</a:t>
            </a:r>
          </a:p>
          <a:p>
            <a:pPr marL="342900" indent="-342900" algn="ctr">
              <a:buFont typeface="Wingdings" panose="05000000000000000000" pitchFamily="2" charset="2"/>
              <a:buChar char="ü"/>
            </a:pPr>
            <a:r>
              <a:rPr lang="en-US" sz="2400" kern="0" dirty="0"/>
              <a:t>Circular No. 3/3/2017 –GST </a:t>
            </a:r>
            <a:r>
              <a:rPr lang="en-US" sz="2400" kern="0" dirty="0" err="1"/>
              <a:t>dt.</a:t>
            </a:r>
            <a:r>
              <a:rPr lang="en-US" sz="2400" kern="0" dirty="0"/>
              <a:t> 05-07-2017</a:t>
            </a:r>
          </a:p>
        </p:txBody>
      </p:sp>
      <p:sp>
        <p:nvSpPr>
          <p:cNvPr id="4" name="Slide Number Placeholder 3">
            <a:extLst>
              <a:ext uri="{FF2B5EF4-FFF2-40B4-BE49-F238E27FC236}">
                <a16:creationId xmlns:a16="http://schemas.microsoft.com/office/drawing/2014/main" id="{D4DA84D2-6DB1-44D7-BEBA-F38E6B2EF369}"/>
              </a:ext>
            </a:extLst>
          </p:cNvPr>
          <p:cNvSpPr>
            <a:spLocks noGrp="1"/>
          </p:cNvSpPr>
          <p:nvPr>
            <p:ph type="sldNum" sz="quarter" idx="12"/>
          </p:nvPr>
        </p:nvSpPr>
        <p:spPr/>
        <p:txBody>
          <a:bodyPr/>
          <a:lstStyle/>
          <a:p>
            <a:fld id="{2AC1C4F3-0758-4693-96D4-8901426768B0}" type="slidenum">
              <a:rPr lang="en-IN" altLang="en-US" smtClean="0"/>
              <a:pPr/>
              <a:t>192</a:t>
            </a:fld>
            <a:endParaRPr lang="en-IN" altLang="en-US"/>
          </a:p>
        </p:txBody>
      </p:sp>
    </p:spTree>
    <p:extLst>
      <p:ext uri="{BB962C8B-B14F-4D97-AF65-F5344CB8AC3E}">
        <p14:creationId xmlns:p14="http://schemas.microsoft.com/office/powerpoint/2010/main" val="263364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D51B5F-B5BF-43BE-A97F-F061AEF0AEDF}"/>
              </a:ext>
            </a:extLst>
          </p:cNvPr>
          <p:cNvSpPr txBox="1"/>
          <p:nvPr/>
        </p:nvSpPr>
        <p:spPr>
          <a:xfrm>
            <a:off x="528638" y="1052423"/>
            <a:ext cx="11115674" cy="646331"/>
          </a:xfrm>
          <a:prstGeom prst="rect">
            <a:avLst/>
          </a:prstGeom>
          <a:noFill/>
        </p:spPr>
        <p:txBody>
          <a:bodyPr wrap="square">
            <a:spAutoFit/>
          </a:bodyPr>
          <a:lstStyle/>
          <a:p>
            <a:r>
              <a:rPr lang="en-US" b="1" i="0" u="sng" dirty="0">
                <a:solidFill>
                  <a:srgbClr val="212529"/>
                </a:solidFill>
                <a:effectLst/>
                <a:latin typeface="Times New Roman" panose="02020603050405020304" pitchFamily="18" charset="0"/>
              </a:rPr>
              <a:t>"proper officer" </a:t>
            </a:r>
            <a:r>
              <a:rPr lang="en-US" b="0" i="0" dirty="0">
                <a:solidFill>
                  <a:srgbClr val="212529"/>
                </a:solidFill>
                <a:effectLst/>
                <a:latin typeface="Times New Roman" panose="02020603050405020304" pitchFamily="18" charset="0"/>
              </a:rPr>
              <a:t>in relation to any function to be performed under this Act, means the Commissioner or the officer of the central tax who is assigned that function by the Commissioner in the Board;</a:t>
            </a:r>
            <a:endParaRPr lang="en-IN" dirty="0"/>
          </a:p>
        </p:txBody>
      </p:sp>
      <p:sp>
        <p:nvSpPr>
          <p:cNvPr id="12" name="Rectangle 11">
            <a:extLst>
              <a:ext uri="{FF2B5EF4-FFF2-40B4-BE49-F238E27FC236}">
                <a16:creationId xmlns:a16="http://schemas.microsoft.com/office/drawing/2014/main" id="{DFC0B7E5-37E8-4D30-B632-BE83D672809F}"/>
              </a:ext>
            </a:extLst>
          </p:cNvPr>
          <p:cNvSpPr/>
          <p:nvPr/>
        </p:nvSpPr>
        <p:spPr>
          <a:xfrm>
            <a:off x="2634801" y="240053"/>
            <a:ext cx="7222435" cy="62285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IN" b="1" dirty="0"/>
              <a:t> </a:t>
            </a:r>
            <a:r>
              <a:rPr lang="en-US" b="1" dirty="0"/>
              <a:t>Section – 2(91) , Central Goods And Services Tax Act, 2017</a:t>
            </a:r>
          </a:p>
        </p:txBody>
      </p:sp>
      <p:sp>
        <p:nvSpPr>
          <p:cNvPr id="14" name="Rectangle 13">
            <a:extLst>
              <a:ext uri="{FF2B5EF4-FFF2-40B4-BE49-F238E27FC236}">
                <a16:creationId xmlns:a16="http://schemas.microsoft.com/office/drawing/2014/main" id="{7B175CD8-6B3D-45C7-B8D5-E9AC68044A9B}"/>
              </a:ext>
            </a:extLst>
          </p:cNvPr>
          <p:cNvSpPr/>
          <p:nvPr/>
        </p:nvSpPr>
        <p:spPr>
          <a:xfrm>
            <a:off x="2618132" y="1781175"/>
            <a:ext cx="7222435" cy="62285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IN" b="1" dirty="0"/>
              <a:t> </a:t>
            </a:r>
            <a:r>
              <a:rPr lang="en-US" b="1" dirty="0"/>
              <a:t>Section - 6, Central Goods And Services Tax Act, 2017</a:t>
            </a:r>
          </a:p>
        </p:txBody>
      </p:sp>
      <p:sp>
        <p:nvSpPr>
          <p:cNvPr id="15" name="TextBox 14">
            <a:extLst>
              <a:ext uri="{FF2B5EF4-FFF2-40B4-BE49-F238E27FC236}">
                <a16:creationId xmlns:a16="http://schemas.microsoft.com/office/drawing/2014/main" id="{4EFC55AA-0E6E-4A40-B0D1-3224F7223C7C}"/>
              </a:ext>
            </a:extLst>
          </p:cNvPr>
          <p:cNvSpPr txBox="1"/>
          <p:nvPr/>
        </p:nvSpPr>
        <p:spPr>
          <a:xfrm>
            <a:off x="614362" y="2519038"/>
            <a:ext cx="11263312" cy="923330"/>
          </a:xfrm>
          <a:prstGeom prst="rect">
            <a:avLst/>
          </a:prstGeom>
          <a:noFill/>
        </p:spPr>
        <p:txBody>
          <a:bodyPr wrap="square">
            <a:spAutoFit/>
          </a:bodyPr>
          <a:lstStyle/>
          <a:p>
            <a:r>
              <a:rPr lang="en-US" b="1" i="0" dirty="0">
                <a:solidFill>
                  <a:srgbClr val="212529"/>
                </a:solidFill>
                <a:effectLst/>
                <a:latin typeface="Times New Roman" panose="02020603050405020304" pitchFamily="18" charset="0"/>
              </a:rPr>
              <a:t>6.</a:t>
            </a:r>
            <a:r>
              <a:rPr lang="en-US" b="0" i="0" dirty="0">
                <a:solidFill>
                  <a:srgbClr val="212529"/>
                </a:solidFill>
                <a:effectLst/>
                <a:latin typeface="Times New Roman" panose="02020603050405020304" pitchFamily="18" charset="0"/>
              </a:rPr>
              <a:t> (1) Without prejudice to the provisions of this Act, the officers appointed under the State Goods and Services Tax Act or the Union Territory Goods and Services Tax Act are </a:t>
            </a:r>
            <a:r>
              <a:rPr lang="en-US" b="0" i="0" dirty="0" err="1">
                <a:solidFill>
                  <a:srgbClr val="212529"/>
                </a:solidFill>
                <a:effectLst/>
                <a:latin typeface="Times New Roman" panose="02020603050405020304" pitchFamily="18" charset="0"/>
              </a:rPr>
              <a:t>authorised</a:t>
            </a:r>
            <a:r>
              <a:rPr lang="en-US" b="0" i="0" dirty="0">
                <a:solidFill>
                  <a:srgbClr val="212529"/>
                </a:solidFill>
                <a:effectLst/>
                <a:latin typeface="Times New Roman" panose="02020603050405020304" pitchFamily="18" charset="0"/>
              </a:rPr>
              <a:t> to be the proper officers for the purposes of this Act, subject to such conditions as the Government shall, on the recommendations of the Council, by notification</a:t>
            </a:r>
            <a:r>
              <a:rPr lang="en-US" b="0" i="0" u="sng" baseline="30000" dirty="0">
                <a:solidFill>
                  <a:srgbClr val="0000FF"/>
                </a:solidFill>
                <a:effectLst/>
                <a:latin typeface="Times New Roman" panose="02020603050405020304" pitchFamily="18" charset="0"/>
              </a:rPr>
              <a:t>33</a:t>
            </a:r>
            <a:r>
              <a:rPr lang="en-US" b="0" i="0" dirty="0">
                <a:solidFill>
                  <a:srgbClr val="212529"/>
                </a:solidFill>
                <a:effectLst/>
                <a:latin typeface="Times New Roman" panose="02020603050405020304" pitchFamily="18" charset="0"/>
              </a:rPr>
              <a:t>, specify.</a:t>
            </a:r>
            <a:endParaRPr lang="en-IN" dirty="0"/>
          </a:p>
        </p:txBody>
      </p:sp>
      <p:sp>
        <p:nvSpPr>
          <p:cNvPr id="16" name="TextBox 15">
            <a:extLst>
              <a:ext uri="{FF2B5EF4-FFF2-40B4-BE49-F238E27FC236}">
                <a16:creationId xmlns:a16="http://schemas.microsoft.com/office/drawing/2014/main" id="{6D3854D0-289D-41ED-9C53-7081EC692A9A}"/>
              </a:ext>
            </a:extLst>
          </p:cNvPr>
          <p:cNvSpPr txBox="1"/>
          <p:nvPr/>
        </p:nvSpPr>
        <p:spPr>
          <a:xfrm>
            <a:off x="819150" y="3435621"/>
            <a:ext cx="8477250" cy="369332"/>
          </a:xfrm>
          <a:prstGeom prst="rect">
            <a:avLst/>
          </a:prstGeom>
          <a:noFill/>
        </p:spPr>
        <p:txBody>
          <a:bodyPr wrap="square">
            <a:spAutoFit/>
          </a:bodyPr>
          <a:lstStyle/>
          <a:p>
            <a:r>
              <a:rPr lang="en-US" b="0" i="0" dirty="0">
                <a:solidFill>
                  <a:srgbClr val="212529"/>
                </a:solidFill>
                <a:effectLst/>
                <a:latin typeface="Times New Roman" panose="02020603050405020304" pitchFamily="18" charset="0"/>
              </a:rPr>
              <a:t>(2) Subject to the conditions specified in the notification issued under sub-section (1),—</a:t>
            </a:r>
            <a:endParaRPr lang="en-IN" dirty="0"/>
          </a:p>
        </p:txBody>
      </p:sp>
      <p:sp>
        <p:nvSpPr>
          <p:cNvPr id="17" name="TextBox 16">
            <a:extLst>
              <a:ext uri="{FF2B5EF4-FFF2-40B4-BE49-F238E27FC236}">
                <a16:creationId xmlns:a16="http://schemas.microsoft.com/office/drawing/2014/main" id="{06D86583-DC8D-416B-913A-A585CCF5B5E8}"/>
              </a:ext>
            </a:extLst>
          </p:cNvPr>
          <p:cNvSpPr txBox="1"/>
          <p:nvPr/>
        </p:nvSpPr>
        <p:spPr>
          <a:xfrm>
            <a:off x="1209675" y="3758527"/>
            <a:ext cx="10429875" cy="1200329"/>
          </a:xfrm>
          <a:prstGeom prst="rect">
            <a:avLst/>
          </a:prstGeom>
          <a:noFill/>
        </p:spPr>
        <p:txBody>
          <a:bodyPr wrap="square">
            <a:spAutoFit/>
          </a:bodyPr>
          <a:lstStyle/>
          <a:p>
            <a:pPr algn="just"/>
            <a:r>
              <a:rPr lang="en-US" b="0" i="0" dirty="0">
                <a:solidFill>
                  <a:srgbClr val="212529"/>
                </a:solidFill>
                <a:effectLst/>
                <a:latin typeface="Times New Roman" panose="02020603050405020304" pitchFamily="18" charset="0"/>
              </a:rPr>
              <a:t>(a) where any proper officer issues an order under this Act, he shall also issue an order under the State Goods and Services Tax Act or the Union Territory Goods and Services Tax Act, as </a:t>
            </a:r>
            <a:r>
              <a:rPr lang="en-US" b="0" i="0" dirty="0" err="1">
                <a:solidFill>
                  <a:srgbClr val="212529"/>
                </a:solidFill>
                <a:effectLst/>
                <a:latin typeface="Times New Roman" panose="02020603050405020304" pitchFamily="18" charset="0"/>
              </a:rPr>
              <a:t>authorised</a:t>
            </a:r>
            <a:r>
              <a:rPr lang="en-US" b="0" i="0" dirty="0">
                <a:solidFill>
                  <a:srgbClr val="212529"/>
                </a:solidFill>
                <a:effectLst/>
                <a:latin typeface="Times New Roman" panose="02020603050405020304" pitchFamily="18" charset="0"/>
              </a:rPr>
              <a:t> by the State Goods and Services Tax Act or the Union Territory Goods and Services Tax Act, as the case may be, under intimation to the jurisdictional officer of State tax or Union territory tax;</a:t>
            </a:r>
            <a:endParaRPr lang="en-IN" dirty="0"/>
          </a:p>
        </p:txBody>
      </p:sp>
      <p:sp>
        <p:nvSpPr>
          <p:cNvPr id="18" name="TextBox 17">
            <a:extLst>
              <a:ext uri="{FF2B5EF4-FFF2-40B4-BE49-F238E27FC236}">
                <a16:creationId xmlns:a16="http://schemas.microsoft.com/office/drawing/2014/main" id="{75EFEEFB-0C8E-4669-8AD5-4E1B2523FB24}"/>
              </a:ext>
            </a:extLst>
          </p:cNvPr>
          <p:cNvSpPr txBox="1"/>
          <p:nvPr/>
        </p:nvSpPr>
        <p:spPr>
          <a:xfrm>
            <a:off x="1209675" y="5082287"/>
            <a:ext cx="10363200" cy="923330"/>
          </a:xfrm>
          <a:prstGeom prst="rect">
            <a:avLst/>
          </a:prstGeom>
          <a:noFill/>
        </p:spPr>
        <p:txBody>
          <a:bodyPr wrap="square">
            <a:spAutoFit/>
          </a:bodyPr>
          <a:lstStyle/>
          <a:p>
            <a:pPr algn="just"/>
            <a:r>
              <a:rPr lang="en-US" b="0" i="0" dirty="0">
                <a:solidFill>
                  <a:srgbClr val="212529"/>
                </a:solidFill>
                <a:effectLst/>
                <a:latin typeface="Times New Roman" panose="02020603050405020304" pitchFamily="18" charset="0"/>
              </a:rPr>
              <a:t>(b) </a:t>
            </a:r>
            <a:r>
              <a:rPr lang="en-US" b="1" i="0" u="sng" dirty="0">
                <a:solidFill>
                  <a:srgbClr val="212529"/>
                </a:solidFill>
                <a:effectLst/>
                <a:highlight>
                  <a:srgbClr val="00FF00"/>
                </a:highlight>
                <a:latin typeface="Times New Roman" panose="02020603050405020304" pitchFamily="18" charset="0"/>
              </a:rPr>
              <a:t>where a proper officer under the State Goods and Services Tax Act or the Union Territory Goods and Services Tax Act has initiated any proceedings on a subject matter, no proceedings shall be initiated by the proper officer under this Act on the same subject matter.</a:t>
            </a:r>
            <a:endParaRPr lang="en-IN" b="1" u="sng" dirty="0">
              <a:highlight>
                <a:srgbClr val="00FF00"/>
              </a:highlight>
            </a:endParaRPr>
          </a:p>
        </p:txBody>
      </p:sp>
      <p:sp>
        <p:nvSpPr>
          <p:cNvPr id="3" name="Slide Number Placeholder 2">
            <a:extLst>
              <a:ext uri="{FF2B5EF4-FFF2-40B4-BE49-F238E27FC236}">
                <a16:creationId xmlns:a16="http://schemas.microsoft.com/office/drawing/2014/main" id="{25E2E338-17F2-4DB1-82DF-EFFA755BE45C}"/>
              </a:ext>
            </a:extLst>
          </p:cNvPr>
          <p:cNvSpPr>
            <a:spLocks noGrp="1"/>
          </p:cNvSpPr>
          <p:nvPr>
            <p:ph type="sldNum" sz="quarter" idx="12"/>
          </p:nvPr>
        </p:nvSpPr>
        <p:spPr/>
        <p:txBody>
          <a:bodyPr/>
          <a:lstStyle/>
          <a:p>
            <a:fld id="{6E308EC4-0D99-442D-8A6F-394856BF0B90}" type="slidenum">
              <a:rPr lang="en-IN" altLang="en-US" smtClean="0"/>
              <a:pPr/>
              <a:t>193</a:t>
            </a:fld>
            <a:endParaRPr lang="en-IN" altLang="en-US"/>
          </a:p>
        </p:txBody>
      </p:sp>
    </p:spTree>
    <p:extLst>
      <p:ext uri="{BB962C8B-B14F-4D97-AF65-F5344CB8AC3E}">
        <p14:creationId xmlns:p14="http://schemas.microsoft.com/office/powerpoint/2010/main" val="25292812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FDC28-8285-492A-89FC-12BF82038FDB}"/>
              </a:ext>
            </a:extLst>
          </p:cNvPr>
          <p:cNvPicPr>
            <a:picLocks noChangeAspect="1"/>
          </p:cNvPicPr>
          <p:nvPr/>
        </p:nvPicPr>
        <p:blipFill rotWithShape="1">
          <a:blip r:embed="rId2"/>
          <a:srcRect l="1" t="9861" r="1171" b="8333"/>
          <a:stretch/>
        </p:blipFill>
        <p:spPr>
          <a:xfrm>
            <a:off x="0" y="161925"/>
            <a:ext cx="12049125" cy="6619875"/>
          </a:xfrm>
          <a:prstGeom prst="rect">
            <a:avLst/>
          </a:prstGeom>
          <a:noFill/>
        </p:spPr>
      </p:pic>
      <p:sp>
        <p:nvSpPr>
          <p:cNvPr id="5" name="Rectangle: Rounded Corners 4">
            <a:extLst>
              <a:ext uri="{FF2B5EF4-FFF2-40B4-BE49-F238E27FC236}">
                <a16:creationId xmlns:a16="http://schemas.microsoft.com/office/drawing/2014/main" id="{7159E239-7E2D-4B39-8E12-93A0BB488A3A}"/>
              </a:ext>
            </a:extLst>
          </p:cNvPr>
          <p:cNvSpPr/>
          <p:nvPr/>
        </p:nvSpPr>
        <p:spPr>
          <a:xfrm>
            <a:off x="76199" y="1514476"/>
            <a:ext cx="11896725" cy="723900"/>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 name="Slide Number Placeholder 2">
            <a:extLst>
              <a:ext uri="{FF2B5EF4-FFF2-40B4-BE49-F238E27FC236}">
                <a16:creationId xmlns:a16="http://schemas.microsoft.com/office/drawing/2014/main" id="{25149EC0-04F0-46B3-B12E-7B2BC6585D5C}"/>
              </a:ext>
            </a:extLst>
          </p:cNvPr>
          <p:cNvSpPr>
            <a:spLocks noGrp="1"/>
          </p:cNvSpPr>
          <p:nvPr>
            <p:ph type="sldNum" sz="quarter" idx="12"/>
          </p:nvPr>
        </p:nvSpPr>
        <p:spPr/>
        <p:txBody>
          <a:bodyPr/>
          <a:lstStyle/>
          <a:p>
            <a:fld id="{6E308EC4-0D99-442D-8A6F-394856BF0B90}" type="slidenum">
              <a:rPr lang="en-IN" altLang="en-US" smtClean="0"/>
              <a:pPr/>
              <a:t>194</a:t>
            </a:fld>
            <a:endParaRPr lang="en-IN" altLang="en-US"/>
          </a:p>
        </p:txBody>
      </p:sp>
    </p:spTree>
    <p:extLst>
      <p:ext uri="{BB962C8B-B14F-4D97-AF65-F5344CB8AC3E}">
        <p14:creationId xmlns:p14="http://schemas.microsoft.com/office/powerpoint/2010/main" val="19756858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33679-645A-4BC0-9C01-6FDBF50A874F}"/>
              </a:ext>
            </a:extLst>
          </p:cNvPr>
          <p:cNvPicPr>
            <a:picLocks noChangeAspect="1"/>
          </p:cNvPicPr>
          <p:nvPr/>
        </p:nvPicPr>
        <p:blipFill rotWithShape="1">
          <a:blip r:embed="rId2"/>
          <a:srcRect l="1" t="10278" r="-625" b="9861"/>
          <a:stretch/>
        </p:blipFill>
        <p:spPr>
          <a:xfrm>
            <a:off x="0" y="276226"/>
            <a:ext cx="12268200" cy="6238874"/>
          </a:xfrm>
          <a:prstGeom prst="rect">
            <a:avLst/>
          </a:prstGeom>
        </p:spPr>
      </p:pic>
      <p:sp>
        <p:nvSpPr>
          <p:cNvPr id="5" name="Rectangle: Rounded Corners 4">
            <a:extLst>
              <a:ext uri="{FF2B5EF4-FFF2-40B4-BE49-F238E27FC236}">
                <a16:creationId xmlns:a16="http://schemas.microsoft.com/office/drawing/2014/main" id="{73BC19E9-A469-449B-A689-CCADF3EEEEE9}"/>
              </a:ext>
            </a:extLst>
          </p:cNvPr>
          <p:cNvSpPr/>
          <p:nvPr/>
        </p:nvSpPr>
        <p:spPr>
          <a:xfrm>
            <a:off x="257175" y="5600700"/>
            <a:ext cx="7877175"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2">
            <a:extLst>
              <a:ext uri="{FF2B5EF4-FFF2-40B4-BE49-F238E27FC236}">
                <a16:creationId xmlns:a16="http://schemas.microsoft.com/office/drawing/2014/main" id="{AD20E693-2F96-4C1D-9169-6DE1095C5175}"/>
              </a:ext>
            </a:extLst>
          </p:cNvPr>
          <p:cNvSpPr>
            <a:spLocks noGrp="1"/>
          </p:cNvSpPr>
          <p:nvPr>
            <p:ph type="sldNum" sz="quarter" idx="12"/>
          </p:nvPr>
        </p:nvSpPr>
        <p:spPr/>
        <p:txBody>
          <a:bodyPr/>
          <a:lstStyle/>
          <a:p>
            <a:fld id="{6E308EC4-0D99-442D-8A6F-394856BF0B90}" type="slidenum">
              <a:rPr lang="en-IN" altLang="en-US" smtClean="0"/>
              <a:pPr/>
              <a:t>195</a:t>
            </a:fld>
            <a:endParaRPr lang="en-IN" altLang="en-US"/>
          </a:p>
        </p:txBody>
      </p:sp>
    </p:spTree>
    <p:extLst>
      <p:ext uri="{BB962C8B-B14F-4D97-AF65-F5344CB8AC3E}">
        <p14:creationId xmlns:p14="http://schemas.microsoft.com/office/powerpoint/2010/main" val="317266047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87D9C0-5A5A-4C9A-862E-5D198A819C65}"/>
              </a:ext>
            </a:extLst>
          </p:cNvPr>
          <p:cNvSpPr/>
          <p:nvPr/>
        </p:nvSpPr>
        <p:spPr>
          <a:xfrm>
            <a:off x="2484782" y="0"/>
            <a:ext cx="7222435" cy="62285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IN" b="1" dirty="0"/>
              <a:t>[2021] 125 taxmann.com 188 (SC)</a:t>
            </a:r>
          </a:p>
          <a:p>
            <a:pPr algn="ctr"/>
            <a:r>
              <a:rPr lang="en-IN" b="1" i="1" dirty="0">
                <a:solidFill>
                  <a:srgbClr val="000000"/>
                </a:solidFill>
                <a:effectLst/>
                <a:latin typeface="century gothic" panose="020B0502020202020204" pitchFamily="34" charset="0"/>
              </a:rPr>
              <a:t>Canon India Private Limited v. Commissioner of Customs</a:t>
            </a:r>
            <a:endParaRPr lang="en-US" sz="1800" b="1" i="0" dirty="0">
              <a:solidFill>
                <a:srgbClr val="333333"/>
              </a:solidFill>
              <a:effectLst/>
              <a:latin typeface="Arial" panose="020B0604020202020204" pitchFamily="34" charset="0"/>
            </a:endParaRPr>
          </a:p>
        </p:txBody>
      </p:sp>
      <p:sp>
        <p:nvSpPr>
          <p:cNvPr id="6" name="TextBox 5">
            <a:extLst>
              <a:ext uri="{FF2B5EF4-FFF2-40B4-BE49-F238E27FC236}">
                <a16:creationId xmlns:a16="http://schemas.microsoft.com/office/drawing/2014/main" id="{6F9E163A-8152-4F24-905B-ABB19386CB3C}"/>
              </a:ext>
            </a:extLst>
          </p:cNvPr>
          <p:cNvSpPr txBox="1"/>
          <p:nvPr/>
        </p:nvSpPr>
        <p:spPr>
          <a:xfrm>
            <a:off x="257175" y="1151543"/>
            <a:ext cx="11753850" cy="2031325"/>
          </a:xfrm>
          <a:prstGeom prst="rect">
            <a:avLst/>
          </a:prstGeom>
          <a:noFill/>
        </p:spPr>
        <p:txBody>
          <a:bodyPr wrap="square">
            <a:spAutoFit/>
          </a:bodyPr>
          <a:lstStyle/>
          <a:p>
            <a:pPr algn="just"/>
            <a:r>
              <a:rPr lang="en-US" dirty="0"/>
              <a:t>The question that arises is whether the </a:t>
            </a:r>
            <a:r>
              <a:rPr lang="en-US" b="1" u="sng" dirty="0"/>
              <a:t>Directorate of Revenue Intelligence </a:t>
            </a:r>
            <a:r>
              <a:rPr lang="en-US" dirty="0"/>
              <a:t>had </a:t>
            </a:r>
            <a:r>
              <a:rPr lang="en-US" b="1" u="sng" dirty="0"/>
              <a:t>authority in law </a:t>
            </a:r>
            <a:r>
              <a:rPr lang="en-US" dirty="0"/>
              <a:t>to </a:t>
            </a:r>
            <a:r>
              <a:rPr lang="en-US" b="1" u="sng" dirty="0"/>
              <a:t>issue a show cause notice</a:t>
            </a:r>
            <a:r>
              <a:rPr lang="en-US" dirty="0"/>
              <a:t> under section 28(4) of the Act for recovery of duties allegedly not levied or paid when the goods have been cleared for import by a Deputy Commissioner of Customs who decided that the goods are exempted. It is necessary that the answer must flow from the power conferred by the statute i.e. under section 28(4) of the Act. This Section empowers the recovery of duty not paid, part paid or erroneously refunded by reason of collusion or any </a:t>
            </a:r>
            <a:r>
              <a:rPr lang="en-US" dirty="0" err="1"/>
              <a:t>wilful</a:t>
            </a:r>
            <a:r>
              <a:rPr lang="en-US" dirty="0"/>
              <a:t> mis-statement or suppression of facts and confers the power of recovery on </a:t>
            </a:r>
            <a:r>
              <a:rPr lang="en-US" b="1" u="sng" dirty="0"/>
              <a:t>"the proper officer". </a:t>
            </a:r>
            <a:r>
              <a:rPr lang="en-US" dirty="0"/>
              <a:t>The obvious intention is to confer the power to recover such duties </a:t>
            </a:r>
            <a:r>
              <a:rPr lang="en-US" dirty="0">
                <a:highlight>
                  <a:srgbClr val="00FF00"/>
                </a:highlight>
              </a:rPr>
              <a:t>not on any proper officer but only on "the proper officer". </a:t>
            </a:r>
            <a:endParaRPr lang="en-IN" dirty="0">
              <a:highlight>
                <a:srgbClr val="00FF00"/>
              </a:highlight>
            </a:endParaRPr>
          </a:p>
        </p:txBody>
      </p:sp>
      <p:sp>
        <p:nvSpPr>
          <p:cNvPr id="7" name="Rectangle: Rounded Corners 6">
            <a:extLst>
              <a:ext uri="{FF2B5EF4-FFF2-40B4-BE49-F238E27FC236}">
                <a16:creationId xmlns:a16="http://schemas.microsoft.com/office/drawing/2014/main" id="{508EA90F-1EDF-41AC-8281-A70B07AE63FA}"/>
              </a:ext>
            </a:extLst>
          </p:cNvPr>
          <p:cNvSpPr/>
          <p:nvPr/>
        </p:nvSpPr>
        <p:spPr>
          <a:xfrm>
            <a:off x="704850" y="675293"/>
            <a:ext cx="2962275" cy="476250"/>
          </a:xfrm>
          <a:prstGeom prst="roundRect">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solidFill>
                  <a:schemeClr val="tx1"/>
                </a:solidFill>
              </a:rPr>
              <a:t>PROPER OFFICER ????????</a:t>
            </a:r>
          </a:p>
        </p:txBody>
      </p:sp>
      <p:sp>
        <p:nvSpPr>
          <p:cNvPr id="9" name="TextBox 8">
            <a:extLst>
              <a:ext uri="{FF2B5EF4-FFF2-40B4-BE49-F238E27FC236}">
                <a16:creationId xmlns:a16="http://schemas.microsoft.com/office/drawing/2014/main" id="{2F784330-9039-49BF-8D70-C6428C4145C4}"/>
              </a:ext>
            </a:extLst>
          </p:cNvPr>
          <p:cNvSpPr txBox="1"/>
          <p:nvPr/>
        </p:nvSpPr>
        <p:spPr>
          <a:xfrm>
            <a:off x="257175" y="3182868"/>
            <a:ext cx="11687174" cy="3693319"/>
          </a:xfrm>
          <a:prstGeom prst="rect">
            <a:avLst/>
          </a:prstGeom>
          <a:noFill/>
        </p:spPr>
        <p:txBody>
          <a:bodyPr wrap="square">
            <a:spAutoFit/>
          </a:bodyPr>
          <a:lstStyle/>
          <a:p>
            <a:pPr algn="just"/>
            <a:r>
              <a:rPr lang="en-US" b="1" u="sng" dirty="0"/>
              <a:t>'2. Definitions. — (34) 'proper officer</a:t>
            </a:r>
            <a:r>
              <a:rPr lang="en-US" dirty="0"/>
              <a:t>', in relation to any functions to be performed under this Act, means the officer of customs who is assigned those functions by the Board or the Commissioner of Customs;’</a:t>
            </a:r>
          </a:p>
          <a:p>
            <a:pPr algn="just"/>
            <a:r>
              <a:rPr lang="en-US" dirty="0"/>
              <a:t> It is clear from a mere look at the provision that </a:t>
            </a:r>
            <a:r>
              <a:rPr lang="en-US" b="1" u="sng" dirty="0"/>
              <a:t>only such officers of customs who have been assigned specific functions would be 'proper officers' in terms of section 2(34) the Act.</a:t>
            </a:r>
            <a:r>
              <a:rPr lang="en-US" dirty="0"/>
              <a:t> specific entrustment of function by either the Board or the Commissioner of Customs is therefore, the governing test to determine whether an 'officer of customs' is the 'proper officer'. 20. From a conjoint reading of sections 2(34) and 28 of the Act, it is manifest that only such a Customs officer who has been assigned the specific functions of assessment and reassessment of duty in the jurisdictional area where the import concerned has been affected, by either the Board or the Commissioner of Customs, in terms of section 2(34) of the Act is competent to issue notice under section 28 of the Act.</a:t>
            </a:r>
          </a:p>
          <a:p>
            <a:pPr algn="just"/>
            <a:r>
              <a:rPr lang="en-US" dirty="0"/>
              <a:t> Any other reading of Section 28 would render the provisions of Section 2(34) of the Act otiose inasmuch as the test contemplated under section 2(34) of the Act is that of specific conferment of such functions.“</a:t>
            </a:r>
          </a:p>
          <a:p>
            <a:pPr algn="just"/>
            <a:r>
              <a:rPr lang="en-US" b="1" u="sng" dirty="0">
                <a:solidFill>
                  <a:srgbClr val="FF0000"/>
                </a:solidFill>
              </a:rPr>
              <a:t>Director General of DRI for recovery of duty not paid under section 28(4) were invalid, without any authority of law and liable to be set-aside - Held, yes [Paras 14,15 and 23] </a:t>
            </a:r>
            <a:endParaRPr lang="en-IN" b="1" u="sng" dirty="0">
              <a:solidFill>
                <a:srgbClr val="FF0000"/>
              </a:solidFill>
            </a:endParaRPr>
          </a:p>
        </p:txBody>
      </p:sp>
      <p:sp>
        <p:nvSpPr>
          <p:cNvPr id="4" name="Slide Number Placeholder 3">
            <a:extLst>
              <a:ext uri="{FF2B5EF4-FFF2-40B4-BE49-F238E27FC236}">
                <a16:creationId xmlns:a16="http://schemas.microsoft.com/office/drawing/2014/main" id="{92D00830-EF58-4782-B530-514FABC7131A}"/>
              </a:ext>
            </a:extLst>
          </p:cNvPr>
          <p:cNvSpPr>
            <a:spLocks noGrp="1"/>
          </p:cNvSpPr>
          <p:nvPr>
            <p:ph type="sldNum" sz="quarter" idx="12"/>
          </p:nvPr>
        </p:nvSpPr>
        <p:spPr/>
        <p:txBody>
          <a:bodyPr/>
          <a:lstStyle/>
          <a:p>
            <a:fld id="{6E308EC4-0D99-442D-8A6F-394856BF0B90}" type="slidenum">
              <a:rPr lang="en-IN" altLang="en-US" smtClean="0"/>
              <a:pPr/>
              <a:t>196</a:t>
            </a:fld>
            <a:endParaRPr lang="en-IN" altLang="en-US"/>
          </a:p>
        </p:txBody>
      </p:sp>
    </p:spTree>
    <p:extLst>
      <p:ext uri="{BB962C8B-B14F-4D97-AF65-F5344CB8AC3E}">
        <p14:creationId xmlns:p14="http://schemas.microsoft.com/office/powerpoint/2010/main" val="4473593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024" y="112645"/>
            <a:ext cx="10504658" cy="412472"/>
          </a:xfrm>
          <a:prstGeom prst="rect">
            <a:avLst/>
          </a:prstGeom>
        </p:spPr>
        <p:txBody>
          <a:bodyPr vert="horz" wrap="square" lIns="0" tIns="12687" rIns="0" bIns="0" rtlCol="0" anchor="ctr">
            <a:spAutoFit/>
          </a:bodyPr>
          <a:lstStyle/>
          <a:p>
            <a:pPr marL="12687">
              <a:lnSpc>
                <a:spcPct val="100000"/>
              </a:lnSpc>
              <a:spcBef>
                <a:spcPts val="100"/>
              </a:spcBef>
            </a:pPr>
            <a:r>
              <a:rPr lang="en-US" spc="310" dirty="0"/>
              <a:t>DIR officers are not proper officers</a:t>
            </a:r>
            <a:endParaRPr spc="310" dirty="0"/>
          </a:p>
        </p:txBody>
      </p:sp>
      <p:sp>
        <p:nvSpPr>
          <p:cNvPr id="11" name="object 11"/>
          <p:cNvSpPr txBox="1">
            <a:spLocks noGrp="1"/>
          </p:cNvSpPr>
          <p:nvPr>
            <p:ph type="sldNum" sz="quarter" idx="7"/>
          </p:nvPr>
        </p:nvSpPr>
        <p:spPr>
          <a:xfrm>
            <a:off x="264024" y="6447266"/>
            <a:ext cx="270863" cy="369075"/>
          </a:xfrm>
          <a:prstGeom prst="rect">
            <a:avLst/>
          </a:prstGeom>
        </p:spPr>
        <p:txBody>
          <a:bodyPr vert="horz" wrap="square" lIns="0" tIns="0" rIns="0" bIns="0" rtlCol="0">
            <a:spAutoFit/>
          </a:bodyPr>
          <a:lstStyle>
            <a:defPPr>
              <a:defRPr lang="en-US"/>
            </a:defPPr>
            <a:lvl1pPr marL="0" algn="l" defTabSz="914400" rtl="0" eaLnBrk="1" latinLnBrk="0" hangingPunct="1">
              <a:defRPr sz="1199"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62">
              <a:spcBef>
                <a:spcPts val="10"/>
              </a:spcBef>
            </a:pPr>
            <a:fld id="{DEFAC21F-F6D5-4429-89A2-34921B10210D}" type="slidenum">
              <a:rPr lang="en-US" smtClean="0"/>
              <a:pPr marL="38062">
                <a:spcBef>
                  <a:spcPts val="10"/>
                </a:spcBef>
              </a:pPr>
              <a:t>197</a:t>
            </a:fld>
            <a:endParaRPr spc="130" dirty="0"/>
          </a:p>
        </p:txBody>
      </p:sp>
      <p:sp>
        <p:nvSpPr>
          <p:cNvPr id="7" name="object 2"/>
          <p:cNvSpPr txBox="1">
            <a:spLocks/>
          </p:cNvSpPr>
          <p:nvPr/>
        </p:nvSpPr>
        <p:spPr>
          <a:xfrm>
            <a:off x="534887" y="1984330"/>
            <a:ext cx="11011119" cy="3507614"/>
          </a:xfrm>
          <a:prstGeom prst="rect">
            <a:avLst/>
          </a:prstGeom>
        </p:spPr>
        <p:txBody>
          <a:bodyPr vert="horz" wrap="square" lIns="0" tIns="12687" rIns="0" bIns="0" rtlCol="0" anchor="ctr">
            <a:spAutoFit/>
          </a:bodyPr>
          <a:lstStyle>
            <a:lvl1pPr>
              <a:defRPr sz="2597" b="1" i="0">
                <a:solidFill>
                  <a:schemeClr val="tx1"/>
                </a:solidFill>
                <a:latin typeface="Trebuchet MS"/>
                <a:ea typeface="+mj-ea"/>
                <a:cs typeface="Trebuchet MS"/>
              </a:defRPr>
            </a:lvl1pPr>
          </a:lstStyle>
          <a:p>
            <a:pPr marL="469887" indent="-457200" algn="just">
              <a:spcBef>
                <a:spcPts val="100"/>
              </a:spcBef>
              <a:buFont typeface="Wingdings" panose="05000000000000000000" pitchFamily="2" charset="2"/>
              <a:buChar char="§"/>
            </a:pPr>
            <a:r>
              <a:rPr lang="en-US" sz="1800" b="0" dirty="0">
                <a:latin typeface="+mn-lt"/>
                <a:ea typeface="+mn-ea"/>
                <a:cs typeface="+mn-cs"/>
              </a:rPr>
              <a:t>Judgement by Larger bench of 3</a:t>
            </a:r>
          </a:p>
          <a:p>
            <a:pPr marL="12687" algn="just">
              <a:spcBef>
                <a:spcPts val="100"/>
              </a:spcBef>
            </a:pPr>
            <a:endParaRPr lang="en-US" sz="2000" b="0" kern="0" spc="310" dirty="0"/>
          </a:p>
          <a:p>
            <a:pPr marL="469887" indent="-457200" algn="just">
              <a:lnSpc>
                <a:spcPct val="150000"/>
              </a:lnSpc>
              <a:spcBef>
                <a:spcPts val="100"/>
              </a:spcBef>
              <a:buFont typeface="Wingdings" panose="05000000000000000000" pitchFamily="2" charset="2"/>
              <a:buChar char="§"/>
            </a:pPr>
            <a:r>
              <a:rPr lang="en-US" sz="1800" b="0" dirty="0">
                <a:latin typeface="+mn-lt"/>
                <a:ea typeface="+mn-ea"/>
                <a:cs typeface="+mn-cs"/>
              </a:rPr>
              <a:t>The expression ‘the’ in Section 28 indicates that the </a:t>
            </a:r>
            <a:r>
              <a:rPr lang="en-US" sz="1800" u="sng" dirty="0">
                <a:latin typeface="+mn-lt"/>
                <a:ea typeface="+mn-ea"/>
                <a:cs typeface="+mn-cs"/>
              </a:rPr>
              <a:t>re-assessment by way of issuance of SCN is to be done by the same officer who has initially assessed- ‘the’ is difference from ‘a/an’</a:t>
            </a:r>
          </a:p>
          <a:p>
            <a:pPr marL="469887" indent="-457200" algn="just">
              <a:lnSpc>
                <a:spcPct val="150000"/>
              </a:lnSpc>
              <a:spcBef>
                <a:spcPts val="100"/>
              </a:spcBef>
              <a:buFont typeface="Wingdings" panose="05000000000000000000" pitchFamily="2" charset="2"/>
              <a:buChar char="§"/>
            </a:pPr>
            <a:endParaRPr lang="en-US" sz="1800" u="sng" dirty="0">
              <a:latin typeface="+mn-lt"/>
              <a:ea typeface="+mn-ea"/>
              <a:cs typeface="+mn-cs"/>
            </a:endParaRPr>
          </a:p>
          <a:p>
            <a:pPr marL="469887" indent="-457200" algn="just">
              <a:lnSpc>
                <a:spcPct val="150000"/>
              </a:lnSpc>
              <a:spcBef>
                <a:spcPts val="100"/>
              </a:spcBef>
              <a:buFont typeface="Wingdings" panose="05000000000000000000" pitchFamily="2" charset="2"/>
              <a:buChar char="§"/>
            </a:pPr>
            <a:r>
              <a:rPr lang="en-US" sz="1800" u="sng" dirty="0">
                <a:solidFill>
                  <a:srgbClr val="FF0000"/>
                </a:solidFill>
                <a:latin typeface="+mn-lt"/>
                <a:ea typeface="+mn-ea"/>
                <a:cs typeface="+mn-cs"/>
              </a:rPr>
              <a:t>Where the statue confers the same power to perform an act on different officers, the two officers cannot exercise their power in the same case. Where one officer has exercised his powers of assessment, the power to order re-assessment must also be exercised by the same officer or his successor and not by another officer of another department though he is designated to be an officer of the same rank.- Doctrine of Comity.</a:t>
            </a:r>
          </a:p>
        </p:txBody>
      </p:sp>
    </p:spTree>
    <p:extLst>
      <p:ext uri="{BB962C8B-B14F-4D97-AF65-F5344CB8AC3E}">
        <p14:creationId xmlns:p14="http://schemas.microsoft.com/office/powerpoint/2010/main" val="213293105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95375" y="820510"/>
            <a:ext cx="7892143" cy="8926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itchFamily="34" charset="0"/>
              <a:buChar char="•"/>
            </a:pPr>
            <a:r>
              <a:rPr lang="en-IN" sz="2000" b="1" u="sng" dirty="0">
                <a:solidFill>
                  <a:schemeClr val="tx1"/>
                </a:solidFill>
              </a:rPr>
              <a:t>Overlapping/Different Jurisdictions [</a:t>
            </a:r>
            <a:r>
              <a:rPr lang="en-IN" sz="2000" b="1" dirty="0">
                <a:solidFill>
                  <a:schemeClr val="tx1"/>
                </a:solidFill>
              </a:rPr>
              <a:t>Sec .6 (2)(b)]</a:t>
            </a:r>
          </a:p>
        </p:txBody>
      </p:sp>
      <p:sp>
        <p:nvSpPr>
          <p:cNvPr id="3" name="Rectangle 2"/>
          <p:cNvSpPr/>
          <p:nvPr/>
        </p:nvSpPr>
        <p:spPr>
          <a:xfrm>
            <a:off x="1498146" y="1593396"/>
            <a:ext cx="8806543" cy="1328057"/>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IN" dirty="0">
                <a:solidFill>
                  <a:schemeClr val="tx1"/>
                </a:solidFill>
              </a:rPr>
              <a:t>Koenig Solutions </a:t>
            </a:r>
            <a:r>
              <a:rPr lang="en-IN" dirty="0" err="1">
                <a:solidFill>
                  <a:schemeClr val="tx1"/>
                </a:solidFill>
              </a:rPr>
              <a:t>Pvt.</a:t>
            </a:r>
            <a:r>
              <a:rPr lang="en-IN" dirty="0">
                <a:solidFill>
                  <a:schemeClr val="tx1"/>
                </a:solidFill>
              </a:rPr>
              <a:t> Ltd. Vs. UOI – 2021-TIOL-1013-HC-DEL-GST </a:t>
            </a:r>
          </a:p>
          <a:p>
            <a:pPr marL="342900" indent="-342900" algn="just">
              <a:buFont typeface="Wingdings" pitchFamily="2" charset="2"/>
              <a:buChar char="Ø"/>
            </a:pPr>
            <a:r>
              <a:rPr lang="en-IN" dirty="0">
                <a:solidFill>
                  <a:schemeClr val="tx1"/>
                </a:solidFill>
              </a:rPr>
              <a:t>Raj Metal Indus. Vs. UOI – 2021-TIOL-744HC-KOL-GST </a:t>
            </a:r>
          </a:p>
          <a:p>
            <a:pPr marL="342900" indent="-342900" algn="just">
              <a:buFont typeface="Wingdings" pitchFamily="2" charset="2"/>
              <a:buChar char="Ø"/>
            </a:pPr>
            <a:r>
              <a:rPr lang="en-IN" dirty="0" err="1">
                <a:solidFill>
                  <a:schemeClr val="tx1"/>
                </a:solidFill>
              </a:rPr>
              <a:t>Himanshu</a:t>
            </a:r>
            <a:r>
              <a:rPr lang="en-IN" dirty="0">
                <a:solidFill>
                  <a:schemeClr val="tx1"/>
                </a:solidFill>
              </a:rPr>
              <a:t> </a:t>
            </a:r>
            <a:r>
              <a:rPr lang="en-IN" dirty="0" err="1">
                <a:solidFill>
                  <a:schemeClr val="tx1"/>
                </a:solidFill>
              </a:rPr>
              <a:t>Balram</a:t>
            </a:r>
            <a:r>
              <a:rPr lang="en-IN" dirty="0">
                <a:solidFill>
                  <a:schemeClr val="tx1"/>
                </a:solidFill>
              </a:rPr>
              <a:t> Gupta vs. UOI – 2020-TIOL-2241-HC-AHM-GST. </a:t>
            </a:r>
          </a:p>
          <a:p>
            <a:pPr marL="342900" indent="-342900" algn="just">
              <a:buFont typeface="Wingdings" pitchFamily="2" charset="2"/>
              <a:buChar char="Ø"/>
            </a:pPr>
            <a:r>
              <a:rPr lang="en-IN" dirty="0" err="1">
                <a:solidFill>
                  <a:schemeClr val="tx1"/>
                </a:solidFill>
              </a:rPr>
              <a:t>Kaushal</a:t>
            </a:r>
            <a:r>
              <a:rPr lang="en-IN" dirty="0">
                <a:solidFill>
                  <a:schemeClr val="tx1"/>
                </a:solidFill>
              </a:rPr>
              <a:t> Kumar Mishra vs. ADG, Ludhiana ZU-2021-TIOL-387-HC-P &amp; H-GST</a:t>
            </a:r>
          </a:p>
        </p:txBody>
      </p:sp>
      <p:sp>
        <p:nvSpPr>
          <p:cNvPr id="10" name="Horizontal Scroll 9"/>
          <p:cNvSpPr/>
          <p:nvPr/>
        </p:nvSpPr>
        <p:spPr>
          <a:xfrm>
            <a:off x="1095375" y="3054801"/>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b="1" u="sng">
                <a:solidFill>
                  <a:schemeClr val="tx1"/>
                </a:solidFill>
              </a:rPr>
              <a:t>The powers vested in Commissioner u/s. 69 be further delegated by him</a:t>
            </a:r>
            <a:endParaRPr lang="en-US" b="1" u="sng" dirty="0">
              <a:solidFill>
                <a:schemeClr val="tx1"/>
              </a:solidFill>
            </a:endParaRPr>
          </a:p>
        </p:txBody>
      </p:sp>
      <p:sp>
        <p:nvSpPr>
          <p:cNvPr id="11" name="Rectangle 10"/>
          <p:cNvSpPr/>
          <p:nvPr/>
        </p:nvSpPr>
        <p:spPr>
          <a:xfrm>
            <a:off x="1737631" y="3633096"/>
            <a:ext cx="6749143" cy="47625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sz="1600" b="1" u="sng">
                <a:solidFill>
                  <a:schemeClr val="tx1"/>
                </a:solidFill>
              </a:rPr>
              <a:t> </a:t>
            </a:r>
            <a:r>
              <a:rPr lang="en-IN" sz="1600">
                <a:solidFill>
                  <a:schemeClr val="tx1"/>
                </a:solidFill>
              </a:rPr>
              <a:t>Nathalal Maganlal Chauhan vs. State of Gujarat-2020 (35) GSTL 145 (Guj.)</a:t>
            </a:r>
            <a:endParaRPr lang="en-IN" sz="1600" dirty="0">
              <a:solidFill>
                <a:schemeClr val="tx1"/>
              </a:solidFill>
            </a:endParaRPr>
          </a:p>
        </p:txBody>
      </p:sp>
      <p:sp>
        <p:nvSpPr>
          <p:cNvPr id="12" name="Horizontal Scroll 11"/>
          <p:cNvSpPr/>
          <p:nvPr/>
        </p:nvSpPr>
        <p:spPr>
          <a:xfrm>
            <a:off x="1072243" y="5317663"/>
            <a:ext cx="7892143" cy="73751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Arial" pitchFamily="34" charset="0"/>
              <a:buChar char="•"/>
            </a:pPr>
            <a:r>
              <a:rPr lang="en-US" b="1" u="sng">
                <a:solidFill>
                  <a:schemeClr val="tx1"/>
                </a:solidFill>
              </a:rPr>
              <a:t>The stay on arrest grantable in case of GST frauds</a:t>
            </a:r>
            <a:endParaRPr lang="en-US" b="1" u="sng" dirty="0">
              <a:solidFill>
                <a:schemeClr val="tx1"/>
              </a:solidFill>
            </a:endParaRPr>
          </a:p>
        </p:txBody>
      </p:sp>
      <p:sp>
        <p:nvSpPr>
          <p:cNvPr id="13" name="Rectangle 12"/>
          <p:cNvSpPr/>
          <p:nvPr/>
        </p:nvSpPr>
        <p:spPr>
          <a:xfrm>
            <a:off x="1666874" y="5901406"/>
            <a:ext cx="6749143" cy="38644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Ø"/>
            </a:pPr>
            <a:r>
              <a:rPr lang="en-US" sz="1600" dirty="0">
                <a:solidFill>
                  <a:schemeClr val="tx1"/>
                </a:solidFill>
              </a:rPr>
              <a:t>Govind Enterprises vs. State of UP -2019 (27) GSTL 161 (All.)</a:t>
            </a:r>
          </a:p>
          <a:p>
            <a:pPr algn="just"/>
            <a:endParaRPr lang="en-US" sz="1600" dirty="0">
              <a:solidFill>
                <a:schemeClr val="tx1"/>
              </a:solidFill>
            </a:endParaRPr>
          </a:p>
        </p:txBody>
      </p:sp>
      <p:sp>
        <p:nvSpPr>
          <p:cNvPr id="14" name="Horizontal Scroll 9">
            <a:extLst>
              <a:ext uri="{FF2B5EF4-FFF2-40B4-BE49-F238E27FC236}">
                <a16:creationId xmlns:a16="http://schemas.microsoft.com/office/drawing/2014/main" id="{4271F99E-1D86-4EEA-BC19-7DF7A84EB8F7}"/>
              </a:ext>
            </a:extLst>
          </p:cNvPr>
          <p:cNvSpPr/>
          <p:nvPr/>
        </p:nvSpPr>
        <p:spPr>
          <a:xfrm>
            <a:off x="1072243" y="4109348"/>
            <a:ext cx="9424307" cy="105454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n-IN" b="1" u="sng" dirty="0">
                <a:solidFill>
                  <a:schemeClr val="tx1"/>
                </a:solidFill>
              </a:rPr>
              <a:t>Authority which initiates will conclude</a:t>
            </a:r>
          </a:p>
          <a:p>
            <a:r>
              <a:rPr lang="en-IN" dirty="0">
                <a:solidFill>
                  <a:schemeClr val="tx1"/>
                </a:solidFill>
              </a:rPr>
              <a:t>       RAJ METAL INDUSTRIES-</a:t>
            </a:r>
            <a:r>
              <a:rPr lang="en-IN" dirty="0" err="1">
                <a:solidFill>
                  <a:schemeClr val="tx1"/>
                </a:solidFill>
              </a:rPr>
              <a:t>Kolkatta</a:t>
            </a:r>
            <a:r>
              <a:rPr lang="en-IN" dirty="0">
                <a:solidFill>
                  <a:schemeClr val="tx1"/>
                </a:solidFill>
              </a:rPr>
              <a:t> HC 2021-TIOL-744HC-KOL-GST</a:t>
            </a:r>
          </a:p>
          <a:p>
            <a:r>
              <a:rPr lang="en-IN" dirty="0">
                <a:solidFill>
                  <a:schemeClr val="tx1"/>
                </a:solidFill>
              </a:rPr>
              <a:t>        Proceedings pending before CGST , simultaneously initiated by SGST </a:t>
            </a:r>
          </a:p>
        </p:txBody>
      </p:sp>
      <p:sp>
        <p:nvSpPr>
          <p:cNvPr id="5" name="Slide Number Placeholder 4">
            <a:extLst>
              <a:ext uri="{FF2B5EF4-FFF2-40B4-BE49-F238E27FC236}">
                <a16:creationId xmlns:a16="http://schemas.microsoft.com/office/drawing/2014/main" id="{D0ADDD00-0C4A-4A83-ADB8-1BB58FCB9DB8}"/>
              </a:ext>
            </a:extLst>
          </p:cNvPr>
          <p:cNvSpPr>
            <a:spLocks noGrp="1"/>
          </p:cNvSpPr>
          <p:nvPr>
            <p:ph type="sldNum" sz="quarter" idx="12"/>
          </p:nvPr>
        </p:nvSpPr>
        <p:spPr/>
        <p:txBody>
          <a:bodyPr/>
          <a:lstStyle/>
          <a:p>
            <a:fld id="{56FCA643-ADDA-4CE8-B4FF-7AA2A8ED4A7D}" type="slidenum">
              <a:rPr lang="en-IN" altLang="en-US" smtClean="0"/>
              <a:pPr/>
              <a:t>198</a:t>
            </a:fld>
            <a:endParaRPr lang="en-IN" altLang="en-US"/>
          </a:p>
        </p:txBody>
      </p:sp>
    </p:spTree>
    <p:extLst>
      <p:ext uri="{BB962C8B-B14F-4D97-AF65-F5344CB8AC3E}">
        <p14:creationId xmlns:p14="http://schemas.microsoft.com/office/powerpoint/2010/main" val="18811160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F18915-915B-4A52-BBFB-CCCE47493C4C}"/>
              </a:ext>
            </a:extLst>
          </p:cNvPr>
          <p:cNvSpPr>
            <a:spLocks noGrp="1"/>
          </p:cNvSpPr>
          <p:nvPr>
            <p:ph type="sldNum" sz="quarter" idx="12"/>
          </p:nvPr>
        </p:nvSpPr>
        <p:spPr/>
        <p:txBody>
          <a:bodyPr/>
          <a:lstStyle/>
          <a:p>
            <a:fld id="{6E308EC4-0D99-442D-8A6F-394856BF0B90}" type="slidenum">
              <a:rPr lang="en-IN" altLang="en-US" smtClean="0"/>
              <a:pPr/>
              <a:t>199</a:t>
            </a:fld>
            <a:endParaRPr lang="en-IN" altLang="en-US"/>
          </a:p>
        </p:txBody>
      </p:sp>
      <p:sp>
        <p:nvSpPr>
          <p:cNvPr id="3" name="Scroll: Horizontal 2">
            <a:extLst>
              <a:ext uri="{FF2B5EF4-FFF2-40B4-BE49-F238E27FC236}">
                <a16:creationId xmlns:a16="http://schemas.microsoft.com/office/drawing/2014/main" id="{67D6F97D-0842-496B-9028-F297D0CA9DA4}"/>
              </a:ext>
            </a:extLst>
          </p:cNvPr>
          <p:cNvSpPr/>
          <p:nvPr/>
        </p:nvSpPr>
        <p:spPr>
          <a:xfrm>
            <a:off x="3838575" y="2143125"/>
            <a:ext cx="4905375" cy="22383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PROVISIONAL ATTACHMENT</a:t>
            </a:r>
          </a:p>
        </p:txBody>
      </p:sp>
    </p:spTree>
    <p:extLst>
      <p:ext uri="{BB962C8B-B14F-4D97-AF65-F5344CB8AC3E}">
        <p14:creationId xmlns:p14="http://schemas.microsoft.com/office/powerpoint/2010/main" val="424215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2CFBDA-4FAB-4316-981F-A2143C5FE62A}"/>
              </a:ext>
            </a:extLst>
          </p:cNvPr>
          <p:cNvSpPr/>
          <p:nvPr/>
        </p:nvSpPr>
        <p:spPr>
          <a:xfrm>
            <a:off x="3453617" y="291153"/>
            <a:ext cx="5190978" cy="4360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u="sng" dirty="0"/>
              <a:t>Assessment (Sec. 2(11))</a:t>
            </a:r>
            <a:endParaRPr lang="en-IN" sz="2400" b="1" u="sng" dirty="0"/>
          </a:p>
        </p:txBody>
      </p:sp>
      <p:pic>
        <p:nvPicPr>
          <p:cNvPr id="2050" name="Picture 2" descr="Testing &amp; Assessment / Home">
            <a:extLst>
              <a:ext uri="{FF2B5EF4-FFF2-40B4-BE49-F238E27FC236}">
                <a16:creationId xmlns:a16="http://schemas.microsoft.com/office/drawing/2014/main" id="{F071F043-FC19-4EC2-90CB-A5B644BB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255" y="2013859"/>
            <a:ext cx="3200400" cy="11324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DB998823-FEED-42E8-A450-927106AF5743}"/>
              </a:ext>
            </a:extLst>
          </p:cNvPr>
          <p:cNvCxnSpPr>
            <a:cxnSpLocks/>
            <a:stCxn id="2050" idx="2"/>
            <a:endCxn id="9" idx="0"/>
          </p:cNvCxnSpPr>
          <p:nvPr/>
        </p:nvCxnSpPr>
        <p:spPr>
          <a:xfrm flipH="1">
            <a:off x="2625965" y="3146309"/>
            <a:ext cx="3391490" cy="758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71A893-5E48-4C3F-B935-DC62F7C5625B}"/>
              </a:ext>
            </a:extLst>
          </p:cNvPr>
          <p:cNvCxnSpPr>
            <a:cxnSpLocks/>
          </p:cNvCxnSpPr>
          <p:nvPr/>
        </p:nvCxnSpPr>
        <p:spPr>
          <a:xfrm>
            <a:off x="6017455" y="3146309"/>
            <a:ext cx="3795932" cy="79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1223ADA-8245-4286-AADD-844B58FD7EF8}"/>
              </a:ext>
            </a:extLst>
          </p:cNvPr>
          <p:cNvSpPr/>
          <p:nvPr/>
        </p:nvSpPr>
        <p:spPr>
          <a:xfrm>
            <a:off x="1425522" y="3904793"/>
            <a:ext cx="2400886" cy="5767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Means Part </a:t>
            </a:r>
            <a:endParaRPr lang="en-IN" dirty="0">
              <a:solidFill>
                <a:schemeClr val="tx1"/>
              </a:solidFill>
            </a:endParaRPr>
          </a:p>
        </p:txBody>
      </p:sp>
      <p:sp>
        <p:nvSpPr>
          <p:cNvPr id="12" name="Rectangle 11">
            <a:extLst>
              <a:ext uri="{FF2B5EF4-FFF2-40B4-BE49-F238E27FC236}">
                <a16:creationId xmlns:a16="http://schemas.microsoft.com/office/drawing/2014/main" id="{CFBCD092-2261-490E-8344-D876D266A035}"/>
              </a:ext>
            </a:extLst>
          </p:cNvPr>
          <p:cNvSpPr/>
          <p:nvPr/>
        </p:nvSpPr>
        <p:spPr>
          <a:xfrm>
            <a:off x="8644595" y="3943479"/>
            <a:ext cx="2400886" cy="5767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Includes </a:t>
            </a:r>
            <a:r>
              <a:rPr lang="en-US">
                <a:solidFill>
                  <a:schemeClr val="tx1"/>
                </a:solidFill>
              </a:rPr>
              <a:t>Part </a:t>
            </a:r>
            <a:endParaRPr lang="en-IN" dirty="0">
              <a:solidFill>
                <a:schemeClr val="tx1"/>
              </a:solidFill>
            </a:endParaRPr>
          </a:p>
        </p:txBody>
      </p:sp>
      <p:sp>
        <p:nvSpPr>
          <p:cNvPr id="15" name="Double Wave 14">
            <a:extLst>
              <a:ext uri="{FF2B5EF4-FFF2-40B4-BE49-F238E27FC236}">
                <a16:creationId xmlns:a16="http://schemas.microsoft.com/office/drawing/2014/main" id="{52F0630B-F7F0-456D-AE7A-E83FE8FE4277}"/>
              </a:ext>
            </a:extLst>
          </p:cNvPr>
          <p:cNvSpPr/>
          <p:nvPr/>
        </p:nvSpPr>
        <p:spPr>
          <a:xfrm>
            <a:off x="245590" y="4344848"/>
            <a:ext cx="2595488" cy="696350"/>
          </a:xfrm>
          <a:prstGeom prst="double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3E3E3E"/>
                </a:solidFill>
                <a:latin typeface="Times New Roman" panose="02020603050405020304" pitchFamily="18" charset="0"/>
              </a:rPr>
              <a:t>d</a:t>
            </a:r>
            <a:r>
              <a:rPr lang="en-US" sz="1800" b="0" i="0" dirty="0">
                <a:solidFill>
                  <a:srgbClr val="3E3E3E"/>
                </a:solidFill>
                <a:effectLst/>
                <a:latin typeface="Times New Roman" panose="02020603050405020304" pitchFamily="18" charset="0"/>
              </a:rPr>
              <a:t>etermination of tax liability under this Act</a:t>
            </a:r>
            <a:endParaRPr lang="en-IN" dirty="0"/>
          </a:p>
        </p:txBody>
      </p:sp>
      <p:sp>
        <p:nvSpPr>
          <p:cNvPr id="16" name="Oval 15">
            <a:extLst>
              <a:ext uri="{FF2B5EF4-FFF2-40B4-BE49-F238E27FC236}">
                <a16:creationId xmlns:a16="http://schemas.microsoft.com/office/drawing/2014/main" id="{043FB1C9-8A07-40EC-B7B3-C40860552EB0}"/>
              </a:ext>
            </a:extLst>
          </p:cNvPr>
          <p:cNvSpPr/>
          <p:nvPr/>
        </p:nvSpPr>
        <p:spPr>
          <a:xfrm>
            <a:off x="5458263" y="3730118"/>
            <a:ext cx="1383323" cy="696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and</a:t>
            </a:r>
            <a:endParaRPr lang="en-IN" dirty="0">
              <a:solidFill>
                <a:schemeClr val="tx1"/>
              </a:solidFill>
            </a:endParaRPr>
          </a:p>
        </p:txBody>
      </p:sp>
      <p:cxnSp>
        <p:nvCxnSpPr>
          <p:cNvPr id="18" name="Straight Arrow Connector 17">
            <a:extLst>
              <a:ext uri="{FF2B5EF4-FFF2-40B4-BE49-F238E27FC236}">
                <a16:creationId xmlns:a16="http://schemas.microsoft.com/office/drawing/2014/main" id="{CA49E55A-B02C-4DFB-9070-824DE8C27459}"/>
              </a:ext>
            </a:extLst>
          </p:cNvPr>
          <p:cNvCxnSpPr>
            <a:cxnSpLocks/>
            <a:stCxn id="12" idx="2"/>
            <a:endCxn id="28" idx="0"/>
          </p:cNvCxnSpPr>
          <p:nvPr/>
        </p:nvCxnSpPr>
        <p:spPr>
          <a:xfrm flipH="1">
            <a:off x="3267725" y="4520255"/>
            <a:ext cx="6577313" cy="955434"/>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
        <p:nvSpPr>
          <p:cNvPr id="28" name="Rectangle 27">
            <a:extLst>
              <a:ext uri="{FF2B5EF4-FFF2-40B4-BE49-F238E27FC236}">
                <a16:creationId xmlns:a16="http://schemas.microsoft.com/office/drawing/2014/main" id="{C5B66F7A-E85E-4128-B943-DA225F57017A}"/>
              </a:ext>
            </a:extLst>
          </p:cNvPr>
          <p:cNvSpPr/>
          <p:nvPr/>
        </p:nvSpPr>
        <p:spPr>
          <a:xfrm>
            <a:off x="2540224" y="5475689"/>
            <a:ext cx="1455001" cy="9683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3E3E3E"/>
                </a:solidFill>
                <a:latin typeface="Times New Roman" panose="02020603050405020304" pitchFamily="18" charset="0"/>
              </a:rPr>
              <a:t>S</a:t>
            </a:r>
            <a:r>
              <a:rPr lang="en-US" sz="2000" b="0" i="0" dirty="0">
                <a:solidFill>
                  <a:srgbClr val="3E3E3E"/>
                </a:solidFill>
                <a:effectLst/>
                <a:latin typeface="Times New Roman" panose="02020603050405020304" pitchFamily="18" charset="0"/>
              </a:rPr>
              <a:t>elf-assessment</a:t>
            </a:r>
            <a:endParaRPr lang="en-IN" sz="2000" dirty="0"/>
          </a:p>
        </p:txBody>
      </p:sp>
      <p:sp>
        <p:nvSpPr>
          <p:cNvPr id="2051" name="Rectangle 2050">
            <a:extLst>
              <a:ext uri="{FF2B5EF4-FFF2-40B4-BE49-F238E27FC236}">
                <a16:creationId xmlns:a16="http://schemas.microsoft.com/office/drawing/2014/main" id="{759160EB-2C85-42D9-8534-EFBFABCB681D}"/>
              </a:ext>
            </a:extLst>
          </p:cNvPr>
          <p:cNvSpPr/>
          <p:nvPr/>
        </p:nvSpPr>
        <p:spPr>
          <a:xfrm>
            <a:off x="4560274" y="5489168"/>
            <a:ext cx="1589650" cy="9683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0" i="0" dirty="0">
                <a:solidFill>
                  <a:srgbClr val="3E3E3E"/>
                </a:solidFill>
                <a:effectLst/>
                <a:latin typeface="Times New Roman" panose="02020603050405020304" pitchFamily="18" charset="0"/>
              </a:rPr>
              <a:t>Re- assessment</a:t>
            </a:r>
            <a:endParaRPr lang="en-IN" sz="2000" dirty="0"/>
          </a:p>
        </p:txBody>
      </p:sp>
      <p:sp>
        <p:nvSpPr>
          <p:cNvPr id="2052" name="Rectangle 2051">
            <a:extLst>
              <a:ext uri="{FF2B5EF4-FFF2-40B4-BE49-F238E27FC236}">
                <a16:creationId xmlns:a16="http://schemas.microsoft.com/office/drawing/2014/main" id="{33A9E046-0626-4815-A4AA-1FD07223EBA3}"/>
              </a:ext>
            </a:extLst>
          </p:cNvPr>
          <p:cNvSpPr/>
          <p:nvPr/>
        </p:nvSpPr>
        <p:spPr>
          <a:xfrm>
            <a:off x="6556381" y="5489168"/>
            <a:ext cx="1589650" cy="9683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0" i="0" dirty="0">
                <a:solidFill>
                  <a:srgbClr val="3E3E3E"/>
                </a:solidFill>
                <a:effectLst/>
                <a:latin typeface="Times New Roman" panose="02020603050405020304" pitchFamily="18" charset="0"/>
              </a:rPr>
              <a:t>Provisional assessment</a:t>
            </a:r>
            <a:endParaRPr lang="en-IN" sz="2000" dirty="0"/>
          </a:p>
        </p:txBody>
      </p:sp>
      <p:sp>
        <p:nvSpPr>
          <p:cNvPr id="2054" name="Rectangle 2053">
            <a:extLst>
              <a:ext uri="{FF2B5EF4-FFF2-40B4-BE49-F238E27FC236}">
                <a16:creationId xmlns:a16="http://schemas.microsoft.com/office/drawing/2014/main" id="{FBF9930D-7991-441C-BA25-4CEA5F67526A}"/>
              </a:ext>
            </a:extLst>
          </p:cNvPr>
          <p:cNvSpPr/>
          <p:nvPr/>
        </p:nvSpPr>
        <p:spPr>
          <a:xfrm>
            <a:off x="8552488" y="5475689"/>
            <a:ext cx="1589650" cy="9683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0" i="0" dirty="0">
                <a:solidFill>
                  <a:srgbClr val="3E3E3E"/>
                </a:solidFill>
                <a:effectLst/>
                <a:latin typeface="Times New Roman" panose="02020603050405020304" pitchFamily="18" charset="0"/>
              </a:rPr>
              <a:t>Summary assessment</a:t>
            </a:r>
            <a:endParaRPr lang="en-IN" sz="2000" dirty="0"/>
          </a:p>
        </p:txBody>
      </p:sp>
      <p:sp>
        <p:nvSpPr>
          <p:cNvPr id="2057" name="Rectangle 2056">
            <a:extLst>
              <a:ext uri="{FF2B5EF4-FFF2-40B4-BE49-F238E27FC236}">
                <a16:creationId xmlns:a16="http://schemas.microsoft.com/office/drawing/2014/main" id="{CD93A53C-41B0-4DD3-8251-BA45EB4CF559}"/>
              </a:ext>
            </a:extLst>
          </p:cNvPr>
          <p:cNvSpPr/>
          <p:nvPr/>
        </p:nvSpPr>
        <p:spPr>
          <a:xfrm>
            <a:off x="10604693" y="5475689"/>
            <a:ext cx="1589650" cy="9683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0" i="0" dirty="0">
                <a:solidFill>
                  <a:srgbClr val="3E3E3E"/>
                </a:solidFill>
                <a:effectLst/>
                <a:latin typeface="Times New Roman" panose="02020603050405020304" pitchFamily="18" charset="0"/>
              </a:rPr>
              <a:t>Best judgment assessment</a:t>
            </a:r>
            <a:endParaRPr lang="en-IN" sz="2000" dirty="0"/>
          </a:p>
        </p:txBody>
      </p:sp>
      <p:cxnSp>
        <p:nvCxnSpPr>
          <p:cNvPr id="48" name="Straight Arrow Connector 47">
            <a:extLst>
              <a:ext uri="{FF2B5EF4-FFF2-40B4-BE49-F238E27FC236}">
                <a16:creationId xmlns:a16="http://schemas.microsoft.com/office/drawing/2014/main" id="{92B507A3-3F44-4D79-9546-F6768165377A}"/>
              </a:ext>
            </a:extLst>
          </p:cNvPr>
          <p:cNvCxnSpPr>
            <a:cxnSpLocks/>
            <a:stCxn id="12" idx="2"/>
            <a:endCxn id="2051" idx="0"/>
          </p:cNvCxnSpPr>
          <p:nvPr/>
        </p:nvCxnSpPr>
        <p:spPr>
          <a:xfrm flipH="1">
            <a:off x="5355099" y="4520255"/>
            <a:ext cx="4489939" cy="968913"/>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51" name="Straight Arrow Connector 50">
            <a:extLst>
              <a:ext uri="{FF2B5EF4-FFF2-40B4-BE49-F238E27FC236}">
                <a16:creationId xmlns:a16="http://schemas.microsoft.com/office/drawing/2014/main" id="{CE5E5DBF-DDF6-4F99-BC3E-4DCA29B7C026}"/>
              </a:ext>
            </a:extLst>
          </p:cNvPr>
          <p:cNvCxnSpPr>
            <a:cxnSpLocks/>
            <a:stCxn id="12" idx="2"/>
            <a:endCxn id="2052" idx="0"/>
          </p:cNvCxnSpPr>
          <p:nvPr/>
        </p:nvCxnSpPr>
        <p:spPr>
          <a:xfrm flipH="1">
            <a:off x="7351206" y="4520255"/>
            <a:ext cx="2493832" cy="968913"/>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54" name="Straight Arrow Connector 53">
            <a:extLst>
              <a:ext uri="{FF2B5EF4-FFF2-40B4-BE49-F238E27FC236}">
                <a16:creationId xmlns:a16="http://schemas.microsoft.com/office/drawing/2014/main" id="{D855043C-9A84-419A-82BE-C6A7DF8D3D6C}"/>
              </a:ext>
            </a:extLst>
          </p:cNvPr>
          <p:cNvCxnSpPr>
            <a:cxnSpLocks/>
            <a:stCxn id="12" idx="2"/>
            <a:endCxn id="2054" idx="0"/>
          </p:cNvCxnSpPr>
          <p:nvPr/>
        </p:nvCxnSpPr>
        <p:spPr>
          <a:xfrm flipH="1">
            <a:off x="9347313" y="4520255"/>
            <a:ext cx="497725" cy="955434"/>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57" name="Straight Arrow Connector 56">
            <a:extLst>
              <a:ext uri="{FF2B5EF4-FFF2-40B4-BE49-F238E27FC236}">
                <a16:creationId xmlns:a16="http://schemas.microsoft.com/office/drawing/2014/main" id="{E69C4B64-1D9A-406F-9C32-D0B15C1A1A93}"/>
              </a:ext>
            </a:extLst>
          </p:cNvPr>
          <p:cNvCxnSpPr>
            <a:cxnSpLocks/>
            <a:stCxn id="12" idx="2"/>
            <a:endCxn id="2057" idx="0"/>
          </p:cNvCxnSpPr>
          <p:nvPr/>
        </p:nvCxnSpPr>
        <p:spPr>
          <a:xfrm>
            <a:off x="9845038" y="4520255"/>
            <a:ext cx="1554480" cy="955434"/>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
        <p:nvSpPr>
          <p:cNvPr id="3" name="Rectangle: Rounded Corners 2">
            <a:extLst>
              <a:ext uri="{FF2B5EF4-FFF2-40B4-BE49-F238E27FC236}">
                <a16:creationId xmlns:a16="http://schemas.microsoft.com/office/drawing/2014/main" id="{5012E3DE-58A3-4182-83B9-673C7F5EDF57}"/>
              </a:ext>
            </a:extLst>
          </p:cNvPr>
          <p:cNvSpPr/>
          <p:nvPr/>
        </p:nvSpPr>
        <p:spPr>
          <a:xfrm>
            <a:off x="245590" y="925286"/>
            <a:ext cx="11663381" cy="9554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n-US" dirty="0"/>
              <a:t>“assessment”  means  </a:t>
            </a:r>
            <a:r>
              <a:rPr lang="en-US" dirty="0">
                <a:solidFill>
                  <a:srgbClr val="3E3E3E"/>
                </a:solidFill>
                <a:latin typeface="Times New Roman" panose="02020603050405020304" pitchFamily="18" charset="0"/>
              </a:rPr>
              <a:t>d</a:t>
            </a:r>
            <a:r>
              <a:rPr lang="en-US" sz="1800" b="0" i="0" dirty="0">
                <a:solidFill>
                  <a:srgbClr val="3E3E3E"/>
                </a:solidFill>
                <a:effectLst/>
                <a:latin typeface="Times New Roman" panose="02020603050405020304" pitchFamily="18" charset="0"/>
              </a:rPr>
              <a:t>etermination of tax liability under this Act and includes self-assessment, re- assessment, provisional assessment, summary assessment, best judgment assessment;</a:t>
            </a:r>
            <a:endParaRPr lang="en-IN" sz="1800" dirty="0"/>
          </a:p>
          <a:p>
            <a:pPr algn="just"/>
            <a:endParaRPr lang="en-IN" sz="1800" dirty="0"/>
          </a:p>
          <a:p>
            <a:pPr algn="just"/>
            <a:endParaRPr lang="en-IN" sz="1800" dirty="0"/>
          </a:p>
          <a:p>
            <a:pPr algn="just"/>
            <a:r>
              <a:rPr lang="en-US" sz="1800" b="0" i="0" dirty="0">
                <a:solidFill>
                  <a:srgbClr val="3E3E3E"/>
                </a:solidFill>
                <a:effectLst/>
                <a:latin typeface="Times New Roman" panose="02020603050405020304" pitchFamily="18" charset="0"/>
              </a:rPr>
              <a:t> </a:t>
            </a:r>
            <a:endParaRPr lang="en-IN" sz="1800" dirty="0"/>
          </a:p>
          <a:p>
            <a:pPr algn="just"/>
            <a:endParaRPr lang="en-IN" sz="1800" dirty="0"/>
          </a:p>
          <a:p>
            <a:pPr algn="just"/>
            <a:r>
              <a:rPr lang="en-US" sz="1800" b="0" i="0" dirty="0">
                <a:solidFill>
                  <a:srgbClr val="3E3E3E"/>
                </a:solidFill>
                <a:effectLst/>
                <a:latin typeface="Times New Roman" panose="02020603050405020304" pitchFamily="18" charset="0"/>
              </a:rPr>
              <a:t> </a:t>
            </a:r>
            <a:endParaRPr lang="en-IN" dirty="0"/>
          </a:p>
          <a:p>
            <a:pPr algn="just"/>
            <a:endParaRPr lang="en-IN" dirty="0"/>
          </a:p>
        </p:txBody>
      </p:sp>
      <p:sp>
        <p:nvSpPr>
          <p:cNvPr id="2" name="Footer Placeholder 1">
            <a:extLst>
              <a:ext uri="{FF2B5EF4-FFF2-40B4-BE49-F238E27FC236}">
                <a16:creationId xmlns:a16="http://schemas.microsoft.com/office/drawing/2014/main" id="{5211639E-FDB8-46F8-9FFF-457AB67E6D52}"/>
              </a:ext>
            </a:extLst>
          </p:cNvPr>
          <p:cNvSpPr>
            <a:spLocks noGrp="1"/>
          </p:cNvSpPr>
          <p:nvPr>
            <p:ph type="ftr" sz="quarter" idx="11"/>
          </p:nvPr>
        </p:nvSpPr>
        <p:spPr/>
        <p:txBody>
          <a:bodyPr/>
          <a:lstStyle/>
          <a:p>
            <a:r>
              <a:rPr lang="en-IN"/>
              <a:t>CA AANCHAL KAPOOR 9988692699</a:t>
            </a:r>
          </a:p>
        </p:txBody>
      </p:sp>
      <p:sp>
        <p:nvSpPr>
          <p:cNvPr id="5" name="Slide Number Placeholder 4">
            <a:extLst>
              <a:ext uri="{FF2B5EF4-FFF2-40B4-BE49-F238E27FC236}">
                <a16:creationId xmlns:a16="http://schemas.microsoft.com/office/drawing/2014/main" id="{6A2E6124-0069-44B4-ADE8-396C76CB3F97}"/>
              </a:ext>
            </a:extLst>
          </p:cNvPr>
          <p:cNvSpPr>
            <a:spLocks noGrp="1"/>
          </p:cNvSpPr>
          <p:nvPr>
            <p:ph type="sldNum" sz="quarter" idx="12"/>
          </p:nvPr>
        </p:nvSpPr>
        <p:spPr/>
        <p:txBody>
          <a:bodyPr/>
          <a:lstStyle/>
          <a:p>
            <a:fld id="{2C4C6DAB-D00D-4A57-9F27-CB36B1FCB0AC}" type="slidenum">
              <a:rPr lang="en-IN" smtClean="0"/>
              <a:pPr/>
              <a:t>2</a:t>
            </a:fld>
            <a:endParaRPr lang="en-IN"/>
          </a:p>
        </p:txBody>
      </p:sp>
    </p:spTree>
    <p:extLst>
      <p:ext uri="{BB962C8B-B14F-4D97-AF65-F5344CB8AC3E}">
        <p14:creationId xmlns:p14="http://schemas.microsoft.com/office/powerpoint/2010/main" val="11862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P spid="28" grpId="0" animBg="1"/>
      <p:bldP spid="2051" grpId="0" animBg="1"/>
      <p:bldP spid="2052" grpId="0" animBg="1"/>
      <p:bldP spid="2054" grpId="0" animBg="1"/>
      <p:bldP spid="2057"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F2F9DB4-7372-44F4-AC4D-4E18DEED1E46}"/>
              </a:ext>
            </a:extLst>
          </p:cNvPr>
          <p:cNvSpPr/>
          <p:nvPr/>
        </p:nvSpPr>
        <p:spPr>
          <a:xfrm>
            <a:off x="3501203" y="1"/>
            <a:ext cx="5008589" cy="49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1983" b="1" u="sng" dirty="0"/>
              <a:t>Other Issues under sec 65</a:t>
            </a:r>
          </a:p>
        </p:txBody>
      </p:sp>
      <p:sp>
        <p:nvSpPr>
          <p:cNvPr id="4" name="Rectangle: Rounded Corners 3">
            <a:extLst>
              <a:ext uri="{FF2B5EF4-FFF2-40B4-BE49-F238E27FC236}">
                <a16:creationId xmlns:a16="http://schemas.microsoft.com/office/drawing/2014/main" id="{5B7AC168-8A55-4319-8576-36BBFC1E19EC}"/>
              </a:ext>
            </a:extLst>
          </p:cNvPr>
          <p:cNvSpPr/>
          <p:nvPr/>
        </p:nvSpPr>
        <p:spPr>
          <a:xfrm>
            <a:off x="460073" y="486599"/>
            <a:ext cx="11271854" cy="22462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23789" indent="-323789" algn="just">
              <a:buFont typeface="Wingdings" panose="05000000000000000000" pitchFamily="2" charset="2"/>
              <a:buChar char="Ø"/>
            </a:pPr>
            <a:r>
              <a:rPr lang="en-US" sz="1983" dirty="0"/>
              <a:t>A segment of registered person, could be given an “accredited” status, similar to the one given in Customs, based on their </a:t>
            </a:r>
            <a:r>
              <a:rPr lang="en-US" sz="1983" b="1" u="sng" dirty="0">
                <a:highlight>
                  <a:srgbClr val="FFFF00"/>
                </a:highlight>
              </a:rPr>
              <a:t>proven track record of compliance</a:t>
            </a:r>
            <a:r>
              <a:rPr lang="en-US" sz="1983" dirty="0">
                <a:highlight>
                  <a:srgbClr val="FFFF00"/>
                </a:highlight>
              </a:rPr>
              <a:t> </a:t>
            </a:r>
            <a:r>
              <a:rPr lang="en-US" sz="1983" dirty="0"/>
              <a:t>with tax laws and procedures. Such identified registered person need not be subjected to Audit in every cycle. It has been decided that such units should normally be audited only </a:t>
            </a:r>
            <a:r>
              <a:rPr lang="en-US" sz="1983" b="1" u="sng" dirty="0">
                <a:highlight>
                  <a:srgbClr val="FFFF00"/>
                </a:highlight>
              </a:rPr>
              <a:t>after 3 years </a:t>
            </a:r>
            <a:r>
              <a:rPr lang="en-US" sz="1983" dirty="0"/>
              <a:t>from the date of last audit. The procedure and criteria for accreditation would be communicated separately.</a:t>
            </a:r>
            <a:endParaRPr lang="en-IN" sz="1983" b="1" dirty="0"/>
          </a:p>
        </p:txBody>
      </p:sp>
      <p:sp>
        <p:nvSpPr>
          <p:cNvPr id="3" name="Rectangle: Rounded Corners 2">
            <a:extLst>
              <a:ext uri="{FF2B5EF4-FFF2-40B4-BE49-F238E27FC236}">
                <a16:creationId xmlns:a16="http://schemas.microsoft.com/office/drawing/2014/main" id="{E8B26D0C-390B-4A0D-8FEE-81119E11C7C9}"/>
              </a:ext>
            </a:extLst>
          </p:cNvPr>
          <p:cNvSpPr/>
          <p:nvPr/>
        </p:nvSpPr>
        <p:spPr>
          <a:xfrm>
            <a:off x="223520" y="4043680"/>
            <a:ext cx="2316480" cy="74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Selection</a:t>
            </a:r>
          </a:p>
          <a:p>
            <a:pPr algn="ctr"/>
            <a:r>
              <a:rPr lang="en-IN" dirty="0"/>
              <a:t>e-GST AUDIT Module</a:t>
            </a:r>
          </a:p>
        </p:txBody>
      </p:sp>
      <p:cxnSp>
        <p:nvCxnSpPr>
          <p:cNvPr id="6" name="Straight Arrow Connector 5">
            <a:extLst>
              <a:ext uri="{FF2B5EF4-FFF2-40B4-BE49-F238E27FC236}">
                <a16:creationId xmlns:a16="http://schemas.microsoft.com/office/drawing/2014/main" id="{B63BFF3D-5A26-46B1-8783-CCC1E1C657D6}"/>
              </a:ext>
            </a:extLst>
          </p:cNvPr>
          <p:cNvCxnSpPr>
            <a:stCxn id="3" idx="3"/>
          </p:cNvCxnSpPr>
          <p:nvPr/>
        </p:nvCxnSpPr>
        <p:spPr>
          <a:xfrm flipV="1">
            <a:off x="2540000" y="3200400"/>
            <a:ext cx="1209040" cy="1214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76B1B8-BBF4-45D4-B62E-B016C30CEF53}"/>
              </a:ext>
            </a:extLst>
          </p:cNvPr>
          <p:cNvCxnSpPr>
            <a:cxnSpLocks/>
            <a:stCxn id="3" idx="3"/>
          </p:cNvCxnSpPr>
          <p:nvPr/>
        </p:nvCxnSpPr>
        <p:spPr>
          <a:xfrm>
            <a:off x="2540000" y="4414520"/>
            <a:ext cx="1564640" cy="1356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AD95C6-6533-4989-BB3D-952EB5531BF4}"/>
              </a:ext>
            </a:extLst>
          </p:cNvPr>
          <p:cNvSpPr/>
          <p:nvPr/>
        </p:nvSpPr>
        <p:spPr>
          <a:xfrm>
            <a:off x="2865120" y="3087849"/>
            <a:ext cx="1778000" cy="701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Wild Card</a:t>
            </a:r>
          </a:p>
        </p:txBody>
      </p:sp>
      <p:sp>
        <p:nvSpPr>
          <p:cNvPr id="11" name="Rectangle: Rounded Corners 10">
            <a:extLst>
              <a:ext uri="{FF2B5EF4-FFF2-40B4-BE49-F238E27FC236}">
                <a16:creationId xmlns:a16="http://schemas.microsoft.com/office/drawing/2014/main" id="{94FD7339-3B07-4F37-AF8D-B92AF05CCB53}"/>
              </a:ext>
            </a:extLst>
          </p:cNvPr>
          <p:cNvSpPr/>
          <p:nvPr/>
        </p:nvSpPr>
        <p:spPr>
          <a:xfrm>
            <a:off x="3042920" y="5092700"/>
            <a:ext cx="2123440" cy="701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Risk Based</a:t>
            </a:r>
          </a:p>
        </p:txBody>
      </p:sp>
      <p:sp>
        <p:nvSpPr>
          <p:cNvPr id="12" name="Rectangle: Rounded Corners 11">
            <a:extLst>
              <a:ext uri="{FF2B5EF4-FFF2-40B4-BE49-F238E27FC236}">
                <a16:creationId xmlns:a16="http://schemas.microsoft.com/office/drawing/2014/main" id="{6E2A3F60-A010-45C9-BC90-3EED8B7E3926}"/>
              </a:ext>
            </a:extLst>
          </p:cNvPr>
          <p:cNvSpPr/>
          <p:nvPr/>
        </p:nvSpPr>
        <p:spPr>
          <a:xfrm>
            <a:off x="4856480" y="2905760"/>
            <a:ext cx="7061200" cy="1457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If the proper officer, either by information or through other sources comes across cases wherein there is scope for additional revenue involvement and </a:t>
            </a:r>
            <a:r>
              <a:rPr lang="en-US" sz="1600" dirty="0" err="1"/>
              <a:t>ot</a:t>
            </a:r>
            <a:r>
              <a:rPr lang="en-US" sz="1600" dirty="0"/>
              <a:t> due liability on the part of the supplier / recipient, and such cases are not listed under risk based scrutiny, the proper officer may request for assignment of such cases of respective jurisdiction for audit after consultation with respective Joint Commissioner, providing valid reasons for such selection</a:t>
            </a:r>
            <a:r>
              <a:rPr lang="en-US" dirty="0"/>
              <a:t>.</a:t>
            </a:r>
            <a:endParaRPr lang="en-IN" dirty="0"/>
          </a:p>
        </p:txBody>
      </p:sp>
      <p:sp>
        <p:nvSpPr>
          <p:cNvPr id="13" name="Rectangle: Rounded Corners 12">
            <a:extLst>
              <a:ext uri="{FF2B5EF4-FFF2-40B4-BE49-F238E27FC236}">
                <a16:creationId xmlns:a16="http://schemas.microsoft.com/office/drawing/2014/main" id="{FBE300D7-E7D5-411F-87FB-D82C8BE288EA}"/>
              </a:ext>
            </a:extLst>
          </p:cNvPr>
          <p:cNvSpPr/>
          <p:nvPr/>
        </p:nvSpPr>
        <p:spPr>
          <a:xfrm>
            <a:off x="4856480" y="4436423"/>
            <a:ext cx="7254240" cy="2421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R1 &gt;R3B</a:t>
            </a:r>
          </a:p>
          <a:p>
            <a:pPr marL="285750" indent="-285750" algn="ctr">
              <a:buFont typeface="Arial" panose="020B0604020202020204" pitchFamily="34" charset="0"/>
              <a:buChar char="•"/>
            </a:pPr>
            <a:r>
              <a:rPr lang="en-IN" dirty="0"/>
              <a:t>R3B &gt;R2A</a:t>
            </a:r>
          </a:p>
          <a:p>
            <a:pPr marL="285750" indent="-285750" algn="ctr">
              <a:buFont typeface="Arial" panose="020B0604020202020204" pitchFamily="34" charset="0"/>
              <a:buChar char="•"/>
            </a:pPr>
            <a:r>
              <a:rPr lang="en-IN" dirty="0"/>
              <a:t>SERVICE SECTOR-</a:t>
            </a:r>
          </a:p>
          <a:p>
            <a:pPr marL="285750" indent="-285750" algn="ctr">
              <a:buFont typeface="Arial" panose="020B0604020202020204" pitchFamily="34" charset="0"/>
              <a:buChar char="•"/>
            </a:pPr>
            <a:r>
              <a:rPr lang="en-IN" dirty="0"/>
              <a:t>Cases having enforcement reports</a:t>
            </a:r>
            <a:r>
              <a:rPr lang="en-US" dirty="0"/>
              <a:t>more than Rs. 10 crore aggregate turnover per yea</a:t>
            </a:r>
            <a:r>
              <a:rPr lang="en-IN" dirty="0"/>
              <a:t>r</a:t>
            </a:r>
          </a:p>
          <a:p>
            <a:pPr marL="285750" indent="-285750" algn="ctr">
              <a:buFont typeface="Arial" panose="020B0604020202020204" pitchFamily="34" charset="0"/>
              <a:buChar char="•"/>
            </a:pPr>
            <a:r>
              <a:rPr lang="en-US" dirty="0"/>
              <a:t>Transitional input credit carried forward from earlier tax regime </a:t>
            </a:r>
            <a:r>
              <a:rPr lang="en-IN" dirty="0"/>
              <a:t> </a:t>
            </a:r>
          </a:p>
          <a:p>
            <a:pPr marL="285750" indent="-285750" algn="ctr">
              <a:buFont typeface="Arial" panose="020B0604020202020204" pitchFamily="34" charset="0"/>
              <a:buChar char="•"/>
            </a:pPr>
            <a:r>
              <a:rPr lang="en-IN" dirty="0"/>
              <a:t>Evasion prone commodities </a:t>
            </a:r>
          </a:p>
          <a:p>
            <a:pPr marL="285750" indent="-285750" algn="ctr">
              <a:buFont typeface="Arial" panose="020B0604020202020204" pitchFamily="34" charset="0"/>
              <a:buChar char="•"/>
            </a:pPr>
            <a:r>
              <a:rPr lang="en-IN" dirty="0"/>
              <a:t>Refund </a:t>
            </a:r>
          </a:p>
          <a:p>
            <a:pPr marL="285750" indent="-285750" algn="ctr">
              <a:buFont typeface="Arial" panose="020B0604020202020204" pitchFamily="34" charset="0"/>
              <a:buChar char="•"/>
            </a:pPr>
            <a:r>
              <a:rPr lang="en-IN" dirty="0"/>
              <a:t>Cases having enforcement reports</a:t>
            </a:r>
          </a:p>
        </p:txBody>
      </p:sp>
      <p:sp>
        <p:nvSpPr>
          <p:cNvPr id="14" name="TextBox 13">
            <a:extLst>
              <a:ext uri="{FF2B5EF4-FFF2-40B4-BE49-F238E27FC236}">
                <a16:creationId xmlns:a16="http://schemas.microsoft.com/office/drawing/2014/main" id="{98AA9067-C76F-48C6-AEF2-44ABA2613944}"/>
              </a:ext>
            </a:extLst>
          </p:cNvPr>
          <p:cNvSpPr txBox="1"/>
          <p:nvPr/>
        </p:nvSpPr>
        <p:spPr>
          <a:xfrm>
            <a:off x="2865120" y="413896"/>
            <a:ext cx="7879976" cy="461665"/>
          </a:xfrm>
          <a:prstGeom prst="rect">
            <a:avLst/>
          </a:prstGeom>
          <a:noFill/>
        </p:spPr>
        <p:txBody>
          <a:bodyPr wrap="square">
            <a:spAutoFit/>
          </a:bodyPr>
          <a:lstStyle/>
          <a:p>
            <a:r>
              <a:rPr lang="en-US" sz="2400" b="1" u="sng" dirty="0"/>
              <a:t>Accredited status for deferring frequency of audit </a:t>
            </a:r>
          </a:p>
        </p:txBody>
      </p:sp>
    </p:spTree>
    <p:extLst>
      <p:ext uri="{BB962C8B-B14F-4D97-AF65-F5344CB8AC3E}">
        <p14:creationId xmlns:p14="http://schemas.microsoft.com/office/powerpoint/2010/main" val="394849287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7" y="119742"/>
            <a:ext cx="3091542" cy="54428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Amendment of section 83. </a:t>
            </a:r>
          </a:p>
        </p:txBody>
      </p:sp>
      <p:sp>
        <p:nvSpPr>
          <p:cNvPr id="4" name="Horizontal Scroll 3"/>
          <p:cNvSpPr/>
          <p:nvPr/>
        </p:nvSpPr>
        <p:spPr>
          <a:xfrm>
            <a:off x="3603173" y="76199"/>
            <a:ext cx="6411684" cy="658587"/>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b="0" i="0"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9 Provisional attachment to protect revenue in certain cases.</a:t>
            </a:r>
            <a:endParaRPr lang="en-US" dirty="0">
              <a:solidFill>
                <a:schemeClr val="tx1"/>
              </a:solidFill>
            </a:endParaRPr>
          </a:p>
        </p:txBody>
      </p:sp>
      <p:sp>
        <p:nvSpPr>
          <p:cNvPr id="6" name="Rectangle 5"/>
          <p:cNvSpPr/>
          <p:nvPr/>
        </p:nvSpPr>
        <p:spPr>
          <a:xfrm>
            <a:off x="239487" y="899886"/>
            <a:ext cx="11734799" cy="310242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342900" indent="-342900" algn="just">
              <a:lnSpc>
                <a:spcPct val="150000"/>
              </a:lnSpc>
              <a:buAutoNum type="arabicParenBoth"/>
            </a:pPr>
            <a:r>
              <a:rPr lang="en-US" sz="1600" strike="sngStrike" dirty="0"/>
              <a:t>Where during the pendency of any proceedings under section 62 or section 63 or section 64 or section 67 or section 73 or section 74, the Commissioner is of the opinion that for the purpose of protecting the interest of the Government revenue, it is necessary so to do, he may, by order in writing attach provisionally any property, including bank account, belonging to the taxable person in such manner as may be prescribed.</a:t>
            </a:r>
          </a:p>
          <a:p>
            <a:pPr algn="just">
              <a:lnSpc>
                <a:spcPct val="150000"/>
              </a:lnSpc>
            </a:pPr>
            <a:r>
              <a:rPr lang="en-US" sz="1600" i="1" dirty="0"/>
              <a:t>“(1) Where, after the initiation of any proceeding under Chapter XII, Chapter XIV or Chapter XV, the Commissioner is of the opinion that for the purpose of protecting the interest of the Government revenue it is necessary so to do, </a:t>
            </a:r>
            <a:r>
              <a:rPr lang="en-US" sz="1600" b="1" i="1" u="sng" dirty="0">
                <a:solidFill>
                  <a:srgbClr val="FF0000"/>
                </a:solidFill>
              </a:rPr>
              <a:t>he may, by order in writing, attach provisionally, any property, including bank account, belonging to the taxable person or any person specified in sub-section (1A) of section 122, in such manner as may be prescribed.”. </a:t>
            </a:r>
            <a:endParaRPr lang="en-US" sz="1600" b="1" i="1" u="sng" strike="sngStrike" dirty="0">
              <a:solidFill>
                <a:srgbClr val="FF0000"/>
              </a:solidFill>
            </a:endParaRPr>
          </a:p>
        </p:txBody>
      </p:sp>
      <p:sp>
        <p:nvSpPr>
          <p:cNvPr id="5" name="Rectangle 4">
            <a:extLst>
              <a:ext uri="{FF2B5EF4-FFF2-40B4-BE49-F238E27FC236}">
                <a16:creationId xmlns:a16="http://schemas.microsoft.com/office/drawing/2014/main" id="{6BE2F178-ADBC-4777-BDB4-2A337BF9FFF6}"/>
              </a:ext>
            </a:extLst>
          </p:cNvPr>
          <p:cNvSpPr/>
          <p:nvPr/>
        </p:nvSpPr>
        <p:spPr>
          <a:xfrm>
            <a:off x="1492069" y="3844104"/>
            <a:ext cx="3135084" cy="44341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Analysis</a:t>
            </a:r>
          </a:p>
        </p:txBody>
      </p:sp>
      <p:sp>
        <p:nvSpPr>
          <p:cNvPr id="3" name="Rectangle 2">
            <a:extLst>
              <a:ext uri="{FF2B5EF4-FFF2-40B4-BE49-F238E27FC236}">
                <a16:creationId xmlns:a16="http://schemas.microsoft.com/office/drawing/2014/main" id="{B88E9987-CA65-47A3-AABC-A650FDB1C00E}"/>
              </a:ext>
            </a:extLst>
          </p:cNvPr>
          <p:cNvSpPr/>
          <p:nvPr/>
        </p:nvSpPr>
        <p:spPr>
          <a:xfrm>
            <a:off x="368662" y="4366258"/>
            <a:ext cx="11427097" cy="23720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en-US" sz="1600" dirty="0"/>
              <a:t>Provisional attachment allowed in following chapters:-</a:t>
            </a:r>
          </a:p>
          <a:p>
            <a:pPr marL="285750" indent="-285750" algn="just">
              <a:lnSpc>
                <a:spcPct val="150000"/>
              </a:lnSpc>
              <a:buFont typeface="Arial" panose="020B0604020202020204" pitchFamily="34" charset="0"/>
              <a:buChar char="•"/>
            </a:pPr>
            <a:r>
              <a:rPr lang="en-US" sz="1600" b="1" u="sng" dirty="0"/>
              <a:t>Chapter XII : Assessment (sec. 59- 64) (Audit not covered Sec65,66))</a:t>
            </a:r>
          </a:p>
          <a:p>
            <a:pPr marL="285750" indent="-285750" algn="just">
              <a:lnSpc>
                <a:spcPct val="150000"/>
              </a:lnSpc>
              <a:buFont typeface="Arial" panose="020B0604020202020204" pitchFamily="34" charset="0"/>
              <a:buChar char="•"/>
            </a:pPr>
            <a:r>
              <a:rPr lang="en-US" sz="1600" b="1" u="sng" dirty="0"/>
              <a:t>Chapter XIV: Inspection, search, seizure &amp; Arrest.(Sec. 67-72) </a:t>
            </a:r>
          </a:p>
          <a:p>
            <a:pPr marL="285750" indent="-285750" algn="just">
              <a:lnSpc>
                <a:spcPct val="150000"/>
              </a:lnSpc>
              <a:buFont typeface="Arial" panose="020B0604020202020204" pitchFamily="34" charset="0"/>
              <a:buChar char="•"/>
            </a:pPr>
            <a:r>
              <a:rPr lang="en-US" sz="1600" b="1" u="sng" dirty="0"/>
              <a:t>Chapter XV : Demand and recovery(sec. 73-84)</a:t>
            </a:r>
          </a:p>
          <a:p>
            <a:pPr algn="just">
              <a:lnSpc>
                <a:spcPct val="150000"/>
              </a:lnSpc>
            </a:pPr>
            <a:r>
              <a:rPr lang="en-US" sz="1600" b="1" u="sng" dirty="0"/>
              <a:t>Thu</a:t>
            </a:r>
            <a:r>
              <a:rPr lang="en-US" sz="1600" dirty="0"/>
              <a:t>s, in place of specified sections, entire Chapters have been prescribed to enlarge the scope of proceedings under which provisional attachment of property can be made.</a:t>
            </a:r>
            <a:endParaRPr lang="en-IN" sz="1600" dirty="0"/>
          </a:p>
          <a:p>
            <a:pPr algn="just">
              <a:lnSpc>
                <a:spcPct val="150000"/>
              </a:lnSpc>
            </a:pPr>
            <a:endParaRPr lang="en-IN" sz="1600" dirty="0"/>
          </a:p>
          <a:p>
            <a:pPr algn="just">
              <a:lnSpc>
                <a:spcPct val="150000"/>
              </a:lnSpc>
            </a:pPr>
            <a:endParaRPr lang="en-IN" sz="1600" dirty="0"/>
          </a:p>
        </p:txBody>
      </p:sp>
      <p:sp>
        <p:nvSpPr>
          <p:cNvPr id="9" name="Rectangle: Rounded Corners 8">
            <a:extLst>
              <a:ext uri="{FF2B5EF4-FFF2-40B4-BE49-F238E27FC236}">
                <a16:creationId xmlns:a16="http://schemas.microsoft.com/office/drawing/2014/main" id="{7219F085-ED8E-4C27-BB0E-6027F541C544}"/>
              </a:ext>
            </a:extLst>
          </p:cNvPr>
          <p:cNvSpPr/>
          <p:nvPr/>
        </p:nvSpPr>
        <p:spPr>
          <a:xfrm>
            <a:off x="141513" y="2336800"/>
            <a:ext cx="11811000" cy="14557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04BBCA3A-4060-4B27-B42B-15C1B11AC66A}"/>
              </a:ext>
            </a:extLst>
          </p:cNvPr>
          <p:cNvSpPr/>
          <p:nvPr/>
        </p:nvSpPr>
        <p:spPr>
          <a:xfrm>
            <a:off x="6441440" y="3898533"/>
            <a:ext cx="5630820" cy="18676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IN" sz="1200" dirty="0">
                <a:solidFill>
                  <a:schemeClr val="tx1"/>
                </a:solidFill>
                <a:latin typeface="Arial" panose="020B0604020202020204" pitchFamily="34" charset="0"/>
              </a:rPr>
              <a:t>Sec 62:-</a:t>
            </a:r>
            <a:r>
              <a:rPr lang="en-US" sz="120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Assessment of non-filers of returns.</a:t>
            </a:r>
            <a:endParaRPr lang="en-US" sz="1200" dirty="0">
              <a:solidFill>
                <a:schemeClr val="tx1"/>
              </a:solidFill>
              <a:latin typeface="Arial" panose="020B0604020202020204" pitchFamily="34" charset="0"/>
            </a:endParaRPr>
          </a:p>
          <a:p>
            <a:pPr algn="just"/>
            <a:r>
              <a:rPr lang="en-US" sz="1200" dirty="0">
                <a:solidFill>
                  <a:schemeClr val="tx1"/>
                </a:solidFill>
                <a:latin typeface="Arial" panose="020B0604020202020204" pitchFamily="34" charset="0"/>
              </a:rPr>
              <a:t>Sec. 63:- </a:t>
            </a:r>
            <a:r>
              <a:rPr lang="en-IN" sz="1200" dirty="0">
                <a:solidFill>
                  <a:schemeClr val="tx1"/>
                </a:solidFill>
                <a:latin typeface="Arial" panose="020B0604020202020204" pitchFamily="34" charset="0"/>
                <a:hlinkClick r:id="rId4">
                  <a:extLst>
                    <a:ext uri="{A12FA001-AC4F-418D-AE19-62706E023703}">
                      <ahyp:hlinkClr xmlns:ahyp="http://schemas.microsoft.com/office/drawing/2018/hyperlinkcolor" val="tx"/>
                    </a:ext>
                  </a:extLst>
                </a:hlinkClick>
              </a:rPr>
              <a:t>Assessment of unregistered persons.</a:t>
            </a:r>
            <a:endParaRPr lang="en-US" sz="1200" dirty="0">
              <a:solidFill>
                <a:schemeClr val="tx1"/>
              </a:solidFill>
              <a:latin typeface="Arial" panose="020B0604020202020204" pitchFamily="34" charset="0"/>
            </a:endParaRPr>
          </a:p>
          <a:p>
            <a:pPr algn="just"/>
            <a:r>
              <a:rPr lang="en-US" sz="1200" dirty="0">
                <a:solidFill>
                  <a:schemeClr val="tx1"/>
                </a:solidFill>
                <a:latin typeface="Arial" panose="020B0604020202020204" pitchFamily="34" charset="0"/>
              </a:rPr>
              <a:t>Sec. 64:- </a:t>
            </a:r>
            <a:r>
              <a:rPr lang="en-US" sz="1200" dirty="0">
                <a:solidFill>
                  <a:schemeClr val="tx1"/>
                </a:solidFill>
                <a:latin typeface="Arial" panose="020B0604020202020204" pitchFamily="34" charset="0"/>
                <a:hlinkClick r:id="rId5">
                  <a:extLst>
                    <a:ext uri="{A12FA001-AC4F-418D-AE19-62706E023703}">
                      <ahyp:hlinkClr xmlns:ahyp="http://schemas.microsoft.com/office/drawing/2018/hyperlinkcolor" val="tx"/>
                    </a:ext>
                  </a:extLst>
                </a:hlinkClick>
              </a:rPr>
              <a:t>Summary assessment in certain special cases.</a:t>
            </a:r>
            <a:endParaRPr lang="en-US" sz="1200" dirty="0">
              <a:solidFill>
                <a:schemeClr val="tx1"/>
              </a:solidFill>
              <a:latin typeface="Arial" panose="020B0604020202020204" pitchFamily="34" charset="0"/>
            </a:endParaRPr>
          </a:p>
          <a:p>
            <a:pPr algn="just"/>
            <a:r>
              <a:rPr lang="en-US" sz="1200" dirty="0">
                <a:solidFill>
                  <a:schemeClr val="tx1"/>
                </a:solidFill>
                <a:latin typeface="Arial" panose="020B0604020202020204" pitchFamily="34" charset="0"/>
              </a:rPr>
              <a:t>Sec. 67:- </a:t>
            </a:r>
            <a:r>
              <a:rPr lang="en-US" sz="1200" dirty="0">
                <a:solidFill>
                  <a:schemeClr val="tx1"/>
                </a:solidFill>
                <a:latin typeface="Arial" panose="020B0604020202020204" pitchFamily="34" charset="0"/>
                <a:hlinkClick r:id="rId6">
                  <a:extLst>
                    <a:ext uri="{A12FA001-AC4F-418D-AE19-62706E023703}">
                      <ahyp:hlinkClr xmlns:ahyp="http://schemas.microsoft.com/office/drawing/2018/hyperlinkcolor" val="tx"/>
                    </a:ext>
                  </a:extLst>
                </a:hlinkClick>
              </a:rPr>
              <a:t>Power of inspection, search and seizure.</a:t>
            </a:r>
            <a:endParaRPr lang="en-US" sz="1200" dirty="0">
              <a:solidFill>
                <a:schemeClr val="tx1"/>
              </a:solidFill>
              <a:latin typeface="Arial" panose="020B0604020202020204" pitchFamily="34" charset="0"/>
            </a:endParaRPr>
          </a:p>
          <a:p>
            <a:pPr algn="just"/>
            <a:r>
              <a:rPr lang="en-US" sz="1200" dirty="0">
                <a:solidFill>
                  <a:schemeClr val="tx1"/>
                </a:solidFill>
                <a:latin typeface="Arial" panose="020B0604020202020204" pitchFamily="34" charset="0"/>
              </a:rPr>
              <a:t>Sec. 73:- </a:t>
            </a:r>
            <a:r>
              <a:rPr lang="en-US" sz="1200" dirty="0">
                <a:solidFill>
                  <a:schemeClr val="tx1"/>
                </a:solidFill>
                <a:latin typeface="Arial" panose="020B0604020202020204" pitchFamily="34" charset="0"/>
                <a:hlinkClick r:id="rId7">
                  <a:extLst>
                    <a:ext uri="{A12FA001-AC4F-418D-AE19-62706E023703}">
                      <ahyp:hlinkClr xmlns:ahyp="http://schemas.microsoft.com/office/drawing/2018/hyperlinkcolor" val="tx"/>
                    </a:ext>
                  </a:extLst>
                </a:hlinkClick>
              </a:rPr>
              <a:t>Determination of tax not paid or short paid or erroneously refunded or input tax credit wrongly availed or </a:t>
            </a:r>
            <a:r>
              <a:rPr lang="en-US" sz="1200" dirty="0" err="1">
                <a:solidFill>
                  <a:schemeClr val="tx1"/>
                </a:solidFill>
                <a:latin typeface="Arial" panose="020B0604020202020204" pitchFamily="34" charset="0"/>
                <a:hlinkClick r:id="rId7">
                  <a:extLst>
                    <a:ext uri="{A12FA001-AC4F-418D-AE19-62706E023703}">
                      <ahyp:hlinkClr xmlns:ahyp="http://schemas.microsoft.com/office/drawing/2018/hyperlinkcolor" val="tx"/>
                    </a:ext>
                  </a:extLst>
                </a:hlinkClick>
              </a:rPr>
              <a:t>utilised</a:t>
            </a:r>
            <a:r>
              <a:rPr lang="en-US" sz="1200" dirty="0">
                <a:solidFill>
                  <a:schemeClr val="tx1"/>
                </a:solidFill>
                <a:latin typeface="Arial" panose="020B0604020202020204" pitchFamily="34" charset="0"/>
                <a:hlinkClick r:id="rId7">
                  <a:extLst>
                    <a:ext uri="{A12FA001-AC4F-418D-AE19-62706E023703}">
                      <ahyp:hlinkClr xmlns:ahyp="http://schemas.microsoft.com/office/drawing/2018/hyperlinkcolor" val="tx"/>
                    </a:ext>
                  </a:extLst>
                </a:hlinkClick>
              </a:rPr>
              <a:t> for any reason other than fraud or any </a:t>
            </a:r>
            <a:r>
              <a:rPr lang="en-US" sz="1200" dirty="0" err="1">
                <a:solidFill>
                  <a:schemeClr val="tx1"/>
                </a:solidFill>
                <a:latin typeface="Arial" panose="020B0604020202020204" pitchFamily="34" charset="0"/>
                <a:hlinkClick r:id="rId7">
                  <a:extLst>
                    <a:ext uri="{A12FA001-AC4F-418D-AE19-62706E023703}">
                      <ahyp:hlinkClr xmlns:ahyp="http://schemas.microsoft.com/office/drawing/2018/hyperlinkcolor" val="tx"/>
                    </a:ext>
                  </a:extLst>
                </a:hlinkClick>
              </a:rPr>
              <a:t>wilful</a:t>
            </a:r>
            <a:r>
              <a:rPr lang="en-US" sz="1200" dirty="0">
                <a:solidFill>
                  <a:schemeClr val="tx1"/>
                </a:solidFill>
                <a:latin typeface="Arial" panose="020B0604020202020204" pitchFamily="34" charset="0"/>
                <a:hlinkClick r:id="rId7">
                  <a:extLst>
                    <a:ext uri="{A12FA001-AC4F-418D-AE19-62706E023703}">
                      <ahyp:hlinkClr xmlns:ahyp="http://schemas.microsoft.com/office/drawing/2018/hyperlinkcolor" val="tx"/>
                    </a:ext>
                  </a:extLst>
                </a:hlinkClick>
              </a:rPr>
              <a:t>-misstatement </a:t>
            </a:r>
            <a:r>
              <a:rPr lang="en-US" sz="1400" dirty="0">
                <a:solidFill>
                  <a:schemeClr val="tx1"/>
                </a:solidFill>
                <a:effectLst/>
                <a:hlinkClick r:id="rId7">
                  <a:extLst>
                    <a:ext uri="{A12FA001-AC4F-418D-AE19-62706E023703}">
                      <ahyp:hlinkClr xmlns:ahyp="http://schemas.microsoft.com/office/drawing/2018/hyperlinkcolor" val="tx"/>
                    </a:ext>
                  </a:extLst>
                </a:hlinkClick>
              </a:rPr>
              <a:t>or suppression of facts.</a:t>
            </a:r>
            <a:endParaRPr lang="en-US" sz="1400" dirty="0">
              <a:solidFill>
                <a:schemeClr val="tx1"/>
              </a:solidFill>
              <a:effectLst/>
            </a:endParaRPr>
          </a:p>
          <a:p>
            <a:pPr algn="just"/>
            <a:r>
              <a:rPr lang="en-US" sz="1200" dirty="0">
                <a:solidFill>
                  <a:schemeClr val="tx1"/>
                </a:solidFill>
                <a:latin typeface="Arial" panose="020B0604020202020204" pitchFamily="34" charset="0"/>
              </a:rPr>
              <a:t>Sec. 74:- </a:t>
            </a:r>
            <a:r>
              <a:rPr lang="en-US" sz="1200" i="0" dirty="0">
                <a:solidFill>
                  <a:schemeClr val="tx1"/>
                </a:solidFill>
                <a:effectLst/>
                <a:latin typeface="Arial" panose="020B0604020202020204" pitchFamily="34" charset="0"/>
              </a:rPr>
              <a:t>Determination of tax not paid or short paid or erroneously refunded or input tax credit wrongly availed or </a:t>
            </a:r>
            <a:r>
              <a:rPr lang="en-US" sz="1200" i="0" dirty="0" err="1">
                <a:solidFill>
                  <a:schemeClr val="tx1"/>
                </a:solidFill>
                <a:effectLst/>
                <a:latin typeface="Arial" panose="020B0604020202020204" pitchFamily="34" charset="0"/>
              </a:rPr>
              <a:t>utilised</a:t>
            </a:r>
            <a:r>
              <a:rPr lang="en-US" sz="1200" i="0" dirty="0">
                <a:solidFill>
                  <a:schemeClr val="tx1"/>
                </a:solidFill>
                <a:effectLst/>
                <a:latin typeface="Arial" panose="020B0604020202020204" pitchFamily="34" charset="0"/>
              </a:rPr>
              <a:t> by reason of fraud or any </a:t>
            </a:r>
            <a:r>
              <a:rPr lang="en-US" sz="1200" i="0" dirty="0" err="1">
                <a:solidFill>
                  <a:schemeClr val="tx1"/>
                </a:solidFill>
                <a:effectLst/>
                <a:latin typeface="Arial" panose="020B0604020202020204" pitchFamily="34" charset="0"/>
              </a:rPr>
              <a:t>wilfull</a:t>
            </a:r>
            <a:r>
              <a:rPr lang="en-US" sz="1200" i="0" dirty="0">
                <a:solidFill>
                  <a:schemeClr val="tx1"/>
                </a:solidFill>
                <a:effectLst/>
                <a:latin typeface="Arial" panose="020B0604020202020204" pitchFamily="34" charset="0"/>
              </a:rPr>
              <a:t>-misstatement </a:t>
            </a:r>
            <a:r>
              <a:rPr lang="en-US" sz="1200" i="0" dirty="0">
                <a:solidFill>
                  <a:schemeClr val="tx1"/>
                </a:solidFill>
                <a:effectLst/>
                <a:latin typeface="Arial" panose="020B0604020202020204" pitchFamily="34" charset="0"/>
                <a:hlinkClick r:id="rId8">
                  <a:extLst>
                    <a:ext uri="{A12FA001-AC4F-418D-AE19-62706E023703}">
                      <ahyp:hlinkClr xmlns:ahyp="http://schemas.microsoft.com/office/drawing/2018/hyperlinkcolor" val="tx"/>
                    </a:ext>
                  </a:extLst>
                </a:hlinkClick>
              </a:rPr>
              <a:t>or suppression of facts.</a:t>
            </a:r>
            <a:endParaRPr lang="en-US" sz="1200" dirty="0">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id="{FD78F25E-5765-4A49-B9E6-CB2EA8BB22BB}"/>
              </a:ext>
            </a:extLst>
          </p:cNvPr>
          <p:cNvSpPr/>
          <p:nvPr/>
        </p:nvSpPr>
        <p:spPr>
          <a:xfrm>
            <a:off x="9390745" y="456521"/>
            <a:ext cx="2681515" cy="54428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Budgetary Amendment (Effective date to be notified)</a:t>
            </a:r>
          </a:p>
        </p:txBody>
      </p:sp>
      <p:sp>
        <p:nvSpPr>
          <p:cNvPr id="10" name="Slide Number Placeholder 9">
            <a:extLst>
              <a:ext uri="{FF2B5EF4-FFF2-40B4-BE49-F238E27FC236}">
                <a16:creationId xmlns:a16="http://schemas.microsoft.com/office/drawing/2014/main" id="{902CE867-EF8E-40D6-BBF1-4E9D7157022A}"/>
              </a:ext>
            </a:extLst>
          </p:cNvPr>
          <p:cNvSpPr>
            <a:spLocks noGrp="1"/>
          </p:cNvSpPr>
          <p:nvPr>
            <p:ph type="sldNum" sz="quarter" idx="12"/>
          </p:nvPr>
        </p:nvSpPr>
        <p:spPr/>
        <p:txBody>
          <a:bodyPr/>
          <a:lstStyle/>
          <a:p>
            <a:fld id="{56FCA643-ADDA-4CE8-B4FF-7AA2A8ED4A7D}" type="slidenum">
              <a:rPr lang="en-IN" altLang="en-US" smtClean="0"/>
              <a:pPr/>
              <a:t>200</a:t>
            </a:fld>
            <a:endParaRPr lang="en-IN" altLang="en-US"/>
          </a:p>
        </p:txBody>
      </p:sp>
    </p:spTree>
    <p:extLst>
      <p:ext uri="{BB962C8B-B14F-4D97-AF65-F5344CB8AC3E}">
        <p14:creationId xmlns:p14="http://schemas.microsoft.com/office/powerpoint/2010/main" val="271021876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6FF5F8-6BF1-4AE9-894D-D21CAFC9237C}"/>
              </a:ext>
            </a:extLst>
          </p:cNvPr>
          <p:cNvSpPr/>
          <p:nvPr/>
        </p:nvSpPr>
        <p:spPr>
          <a:xfrm>
            <a:off x="132080" y="497840"/>
            <a:ext cx="11663680" cy="63601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lgn="just">
              <a:buFont typeface="Wingdings" panose="05000000000000000000" pitchFamily="2" charset="2"/>
              <a:buChar char="Ø"/>
            </a:pPr>
            <a:r>
              <a:rPr lang="en-US" dirty="0"/>
              <a:t>This proposed amendment has impact that the </a:t>
            </a:r>
            <a:r>
              <a:rPr lang="en-US" b="1" u="sng" dirty="0"/>
              <a:t>gravity and the reach is further widened</a:t>
            </a:r>
            <a:r>
              <a:rPr lang="en-US" dirty="0"/>
              <a:t> meaning thereby this proposition intends to increase the ambit of provisional attachment by way of substitution of section by chapters of the CGST Act.  </a:t>
            </a:r>
          </a:p>
          <a:p>
            <a:pPr marL="285750" indent="-285750" algn="just">
              <a:buFont typeface="Wingdings" panose="05000000000000000000" pitchFamily="2" charset="2"/>
              <a:buChar char="Ø"/>
            </a:pPr>
            <a:r>
              <a:rPr lang="en-US" b="1" u="sng" dirty="0" err="1"/>
              <a:t>Eg.</a:t>
            </a:r>
            <a:r>
              <a:rPr lang="en-US" b="1" u="sng" dirty="0"/>
              <a:t> Now even a proceeding u/s. 71(Access to business premises) empowers the officer to attach the property/bank accounts because Section 71 falls within Chapter XIV of the CGST Act. </a:t>
            </a:r>
          </a:p>
          <a:p>
            <a:pPr marL="285750" indent="-285750" algn="just">
              <a:buFont typeface="Wingdings" panose="05000000000000000000" pitchFamily="2" charset="2"/>
              <a:buChar char="Ø"/>
            </a:pPr>
            <a:r>
              <a:rPr lang="en-US" dirty="0">
                <a:highlight>
                  <a:srgbClr val="00FFFF"/>
                </a:highlight>
              </a:rPr>
              <a:t>Attachment of property of person covered 122(1A)</a:t>
            </a:r>
          </a:p>
          <a:p>
            <a:pPr lvl="1" algn="just"/>
            <a:r>
              <a:rPr lang="en-US" dirty="0"/>
              <a:t>To attach provisionally property including bank account of the taxable person or any person who retains the benefit and at whose order or instance the following transactions undertaken: </a:t>
            </a:r>
          </a:p>
          <a:p>
            <a:pPr marL="800100" lvl="1" indent="-342900" algn="just">
              <a:buAutoNum type="alphaLcPeriod"/>
            </a:pPr>
            <a:r>
              <a:rPr lang="en-US" b="1" u="sng" dirty="0">
                <a:highlight>
                  <a:srgbClr val="FFFF00"/>
                </a:highlight>
              </a:rPr>
              <a:t>Supply of any goods or services </a:t>
            </a:r>
            <a:r>
              <a:rPr lang="en-US" dirty="0"/>
              <a:t>or both without issue of any invoice or issue of an incorrect or false invoice.</a:t>
            </a:r>
          </a:p>
          <a:p>
            <a:pPr marL="800100" lvl="1" indent="-342900" algn="just">
              <a:buAutoNum type="alphaLcPeriod"/>
            </a:pPr>
            <a:r>
              <a:rPr lang="en-US" b="1" u="sng" dirty="0">
                <a:highlight>
                  <a:srgbClr val="FFFF00"/>
                </a:highlight>
              </a:rPr>
              <a:t>Issuing any invoice or bill without supply of goods or services </a:t>
            </a:r>
            <a:r>
              <a:rPr lang="en-US" dirty="0"/>
              <a:t>or both in violation of the provisions of this Act or the rules made thereunder. </a:t>
            </a:r>
          </a:p>
          <a:p>
            <a:pPr marL="800100" lvl="1" indent="-342900" algn="just">
              <a:buAutoNum type="alphaLcPeriod"/>
            </a:pPr>
            <a:r>
              <a:rPr lang="en-US" b="1" u="sng" dirty="0">
                <a:highlight>
                  <a:srgbClr val="FFFF00"/>
                </a:highlight>
              </a:rPr>
              <a:t>Taking or </a:t>
            </a:r>
            <a:r>
              <a:rPr lang="en-US" b="1" u="sng" dirty="0" err="1">
                <a:highlight>
                  <a:srgbClr val="FFFF00"/>
                </a:highlight>
              </a:rPr>
              <a:t>utilising</a:t>
            </a:r>
            <a:r>
              <a:rPr lang="en-US" b="1" u="sng" dirty="0">
                <a:highlight>
                  <a:srgbClr val="FFFF00"/>
                </a:highlight>
              </a:rPr>
              <a:t> input tax credit </a:t>
            </a:r>
            <a:r>
              <a:rPr lang="en-US" dirty="0"/>
              <a:t>without actual receipt of goods or services or both either fully or partially, in contravention of the provisions of this Act or the rules made thereunder. </a:t>
            </a:r>
          </a:p>
          <a:p>
            <a:pPr marL="800100" lvl="1" indent="-342900" algn="just">
              <a:buAutoNum type="alphaLcPeriod"/>
            </a:pPr>
            <a:r>
              <a:rPr lang="en-US" b="1" u="sng" dirty="0">
                <a:highlight>
                  <a:srgbClr val="FFFF00"/>
                </a:highlight>
              </a:rPr>
              <a:t>Taking or distributing input tax credit </a:t>
            </a:r>
            <a:r>
              <a:rPr lang="en-US" dirty="0"/>
              <a:t>in contravention of section 20 (Input service distributor), or the rules made thereunder.</a:t>
            </a:r>
            <a:endParaRPr lang="en-IN" dirty="0"/>
          </a:p>
          <a:p>
            <a:pPr lvl="1" algn="just"/>
            <a:r>
              <a:rPr lang="en-US" dirty="0"/>
              <a:t>From the initiation of the proceeding under the provisions of Assessment, Inspection, Search, Seizure &amp; Arrest and Demand &amp; Recovery till the expiry of one year from the date of the order made thereunder.</a:t>
            </a:r>
          </a:p>
          <a:p>
            <a:pPr marL="285750" lvl="1" indent="-285750" algn="just">
              <a:buFont typeface="Wingdings" panose="05000000000000000000" pitchFamily="2" charset="2"/>
              <a:buChar char="Ø"/>
            </a:pPr>
            <a:r>
              <a:rPr lang="en-US" sz="1800" i="1" dirty="0"/>
              <a:t> </a:t>
            </a:r>
            <a:r>
              <a:rPr lang="en-US" i="1" dirty="0">
                <a:highlight>
                  <a:srgbClr val="00FFFF"/>
                </a:highlight>
              </a:rPr>
              <a:t>I</a:t>
            </a:r>
            <a:r>
              <a:rPr lang="en-US" sz="1800" i="1" dirty="0">
                <a:highlight>
                  <a:srgbClr val="00FFFF"/>
                </a:highlight>
              </a:rPr>
              <a:t>nitiation of any proceeding </a:t>
            </a:r>
          </a:p>
          <a:p>
            <a:pPr marL="0" lvl="1" algn="just"/>
            <a:r>
              <a:rPr lang="en-US" dirty="0"/>
              <a:t>It is settled position of law that </a:t>
            </a:r>
            <a:r>
              <a:rPr lang="en-US" b="1" u="sng" dirty="0"/>
              <a:t>property can be attached only when the authority is of the opinion that after closer of proceedings there may be ultimate default of tax payment. </a:t>
            </a:r>
            <a:r>
              <a:rPr lang="en-US" dirty="0"/>
              <a:t>How can the revenue officers determines the tax evasion or quantum of tax evasion or ultimate default of tax payment by the tax payer in the beginning of proceedings are not clear. These provisions are challengeable before the Court. </a:t>
            </a:r>
          </a:p>
          <a:p>
            <a:pPr marL="0" lvl="1" algn="just"/>
            <a:endParaRPr lang="en-IN" dirty="0"/>
          </a:p>
        </p:txBody>
      </p:sp>
      <p:sp>
        <p:nvSpPr>
          <p:cNvPr id="3" name="Slide Number Placeholder 2">
            <a:extLst>
              <a:ext uri="{FF2B5EF4-FFF2-40B4-BE49-F238E27FC236}">
                <a16:creationId xmlns:a16="http://schemas.microsoft.com/office/drawing/2014/main" id="{1D4BC94A-6168-48CD-BBB0-6B365C9AA443}"/>
              </a:ext>
            </a:extLst>
          </p:cNvPr>
          <p:cNvSpPr>
            <a:spLocks noGrp="1"/>
          </p:cNvSpPr>
          <p:nvPr>
            <p:ph type="sldNum" sz="quarter" idx="12"/>
          </p:nvPr>
        </p:nvSpPr>
        <p:spPr/>
        <p:txBody>
          <a:bodyPr/>
          <a:lstStyle/>
          <a:p>
            <a:fld id="{56FCA643-ADDA-4CE8-B4FF-7AA2A8ED4A7D}" type="slidenum">
              <a:rPr lang="en-IN" altLang="en-US" smtClean="0"/>
              <a:pPr/>
              <a:t>201</a:t>
            </a:fld>
            <a:endParaRPr lang="en-IN" altLang="en-US"/>
          </a:p>
        </p:txBody>
      </p:sp>
    </p:spTree>
    <p:extLst>
      <p:ext uri="{BB962C8B-B14F-4D97-AF65-F5344CB8AC3E}">
        <p14:creationId xmlns:p14="http://schemas.microsoft.com/office/powerpoint/2010/main" val="24894579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87D9C0-5A5A-4C9A-862E-5D198A819C65}"/>
              </a:ext>
            </a:extLst>
          </p:cNvPr>
          <p:cNvSpPr/>
          <p:nvPr/>
        </p:nvSpPr>
        <p:spPr>
          <a:xfrm>
            <a:off x="2484782" y="0"/>
            <a:ext cx="7222435" cy="62285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IN" b="1" dirty="0"/>
              <a:t>[2021] </a:t>
            </a:r>
            <a:r>
              <a:rPr lang="en-IN" b="1" u="sng" dirty="0"/>
              <a:t>127 taxmann.com 26[20-04-2021(SC</a:t>
            </a:r>
            <a:r>
              <a:rPr lang="en-IN" b="1" dirty="0"/>
              <a:t>)</a:t>
            </a:r>
          </a:p>
          <a:p>
            <a:pPr algn="ctr"/>
            <a:r>
              <a:rPr lang="en-US" b="1" u="sng" dirty="0"/>
              <a:t>Radha Krishan Industries vs. State of Himachal Pradesh </a:t>
            </a:r>
            <a:endParaRPr lang="en-US" sz="1800" b="1" i="0" u="sng" dirty="0">
              <a:solidFill>
                <a:srgbClr val="333333"/>
              </a:solidFill>
              <a:effectLst/>
              <a:latin typeface="Arial" panose="020B0604020202020204" pitchFamily="34" charset="0"/>
            </a:endParaRPr>
          </a:p>
        </p:txBody>
      </p:sp>
      <p:sp>
        <p:nvSpPr>
          <p:cNvPr id="6" name="TextBox 5">
            <a:extLst>
              <a:ext uri="{FF2B5EF4-FFF2-40B4-BE49-F238E27FC236}">
                <a16:creationId xmlns:a16="http://schemas.microsoft.com/office/drawing/2014/main" id="{6F9E163A-8152-4F24-905B-ABB19386CB3C}"/>
              </a:ext>
            </a:extLst>
          </p:cNvPr>
          <p:cNvSpPr txBox="1"/>
          <p:nvPr/>
        </p:nvSpPr>
        <p:spPr>
          <a:xfrm>
            <a:off x="257175" y="1151543"/>
            <a:ext cx="11753850" cy="5693866"/>
          </a:xfrm>
          <a:prstGeom prst="rect">
            <a:avLst/>
          </a:prstGeom>
          <a:noFill/>
        </p:spPr>
        <p:txBody>
          <a:bodyPr wrap="square">
            <a:spAutoFit/>
          </a:bodyPr>
          <a:lstStyle/>
          <a:p>
            <a:pPr algn="just"/>
            <a:r>
              <a:rPr lang="en-US" sz="2000" dirty="0"/>
              <a:t>GST: </a:t>
            </a:r>
            <a:r>
              <a:rPr lang="en-US" sz="2000" b="1" u="sng" dirty="0">
                <a:solidFill>
                  <a:srgbClr val="FF0000"/>
                </a:solidFill>
              </a:rPr>
              <a:t>Power to order a provisional attachment of property of taxable person including a bank account is draconian in nature</a:t>
            </a:r>
            <a:r>
              <a:rPr lang="en-US" sz="2000" dirty="0"/>
              <a:t>; </a:t>
            </a:r>
            <a:r>
              <a:rPr lang="en-US" dirty="0"/>
              <a:t>exercise of power for ordering a provisional attachment </a:t>
            </a:r>
            <a:r>
              <a:rPr lang="en-US" b="1" u="sng" dirty="0"/>
              <a:t>must be preceded by formation of an opinion by Commissioner</a:t>
            </a:r>
            <a:r>
              <a:rPr lang="en-US" dirty="0"/>
              <a:t> that it is </a:t>
            </a:r>
            <a:r>
              <a:rPr lang="en-US" b="1" u="sng" dirty="0"/>
              <a:t>necessary so to do for purpose of protecting interest of government revenue.</a:t>
            </a:r>
            <a:r>
              <a:rPr lang="en-US" dirty="0"/>
              <a:t> </a:t>
            </a:r>
          </a:p>
          <a:p>
            <a:pPr algn="just"/>
            <a:endParaRPr lang="en-US" dirty="0"/>
          </a:p>
          <a:p>
            <a:pPr algn="just"/>
            <a:r>
              <a:rPr lang="en-US" dirty="0"/>
              <a:t>High Court dismissed writ petition on ground that provisional attachment could not be challenged in a petition under article 226 on ground that an 'alternative and efficacious remedy' of an appeal under section 107 was available.</a:t>
            </a:r>
          </a:p>
          <a:p>
            <a:pPr algn="just"/>
            <a:r>
              <a:rPr lang="en-US" dirty="0"/>
              <a:t>On appeal to Supreme Court: Held </a:t>
            </a:r>
          </a:p>
          <a:p>
            <a:pPr algn="just"/>
            <a:r>
              <a:rPr lang="en-US" dirty="0"/>
              <a:t>(</a:t>
            </a:r>
            <a:r>
              <a:rPr lang="en-US" dirty="0" err="1"/>
              <a:t>i</a:t>
            </a:r>
            <a:r>
              <a:rPr lang="en-US" dirty="0"/>
              <a:t>) Joint Commissioner while ordering a provisional attachment under section 83 was acting as a delegate of Commissioner in pursuance of delegation effected under section 5(3) and an appeal against order of provisional attachment was not available under section 107 (1); </a:t>
            </a:r>
          </a:p>
          <a:p>
            <a:pPr algn="just"/>
            <a:endParaRPr lang="en-US" dirty="0"/>
          </a:p>
          <a:p>
            <a:pPr algn="just"/>
            <a:r>
              <a:rPr lang="en-US" dirty="0"/>
              <a:t>(ii) Writ petition before High Court under article 226 of Constitution challenging order of provisional attachment was maintainable; </a:t>
            </a:r>
          </a:p>
          <a:p>
            <a:pPr algn="just"/>
            <a:endParaRPr lang="en-US" dirty="0"/>
          </a:p>
          <a:p>
            <a:pPr algn="just"/>
            <a:r>
              <a:rPr lang="en-US" dirty="0"/>
              <a:t>(iii) High Court has erred in dismissing writ petition on ground that it was not maintainable; </a:t>
            </a:r>
          </a:p>
          <a:p>
            <a:pPr algn="just"/>
            <a:endParaRPr lang="en-US" dirty="0"/>
          </a:p>
          <a:p>
            <a:pPr algn="just"/>
            <a:r>
              <a:rPr lang="en-US" dirty="0"/>
              <a:t>(iv) Power to order a provisional attachment of property of taxable person including a bank account is draconian in nature and conditions which are prescribed by statute for a valid exercise of power must be strictly fulfilled;</a:t>
            </a:r>
          </a:p>
          <a:p>
            <a:pPr algn="just"/>
            <a:endParaRPr lang="en-US" dirty="0"/>
          </a:p>
          <a:p>
            <a:pPr algn="just"/>
            <a:r>
              <a:rPr lang="en-US" dirty="0"/>
              <a:t> </a:t>
            </a:r>
            <a:endParaRPr lang="en-IN" dirty="0">
              <a:highlight>
                <a:srgbClr val="00FF00"/>
              </a:highlight>
            </a:endParaRPr>
          </a:p>
        </p:txBody>
      </p:sp>
      <p:sp>
        <p:nvSpPr>
          <p:cNvPr id="4" name="Slide Number Placeholder 3">
            <a:extLst>
              <a:ext uri="{FF2B5EF4-FFF2-40B4-BE49-F238E27FC236}">
                <a16:creationId xmlns:a16="http://schemas.microsoft.com/office/drawing/2014/main" id="{6F5D9396-DDEC-41F3-88AC-B36B7D030B3B}"/>
              </a:ext>
            </a:extLst>
          </p:cNvPr>
          <p:cNvSpPr>
            <a:spLocks noGrp="1"/>
          </p:cNvSpPr>
          <p:nvPr>
            <p:ph type="sldNum" sz="quarter" idx="12"/>
          </p:nvPr>
        </p:nvSpPr>
        <p:spPr/>
        <p:txBody>
          <a:bodyPr/>
          <a:lstStyle/>
          <a:p>
            <a:fld id="{6E308EC4-0D99-442D-8A6F-394856BF0B90}" type="slidenum">
              <a:rPr lang="en-IN" altLang="en-US" smtClean="0"/>
              <a:pPr/>
              <a:t>202</a:t>
            </a:fld>
            <a:endParaRPr lang="en-IN" altLang="en-US"/>
          </a:p>
        </p:txBody>
      </p:sp>
    </p:spTree>
    <p:extLst>
      <p:ext uri="{BB962C8B-B14F-4D97-AF65-F5344CB8AC3E}">
        <p14:creationId xmlns:p14="http://schemas.microsoft.com/office/powerpoint/2010/main" val="40944069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87D9C0-5A5A-4C9A-862E-5D198A819C65}"/>
              </a:ext>
            </a:extLst>
          </p:cNvPr>
          <p:cNvSpPr/>
          <p:nvPr/>
        </p:nvSpPr>
        <p:spPr>
          <a:xfrm>
            <a:off x="2484782" y="0"/>
            <a:ext cx="7222435" cy="62285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IN" b="1" dirty="0"/>
              <a:t>[2021] </a:t>
            </a:r>
            <a:r>
              <a:rPr lang="en-IN" b="1" u="sng" dirty="0"/>
              <a:t>127 taxmann.com 26[20-04-2021(SC</a:t>
            </a:r>
            <a:r>
              <a:rPr lang="en-IN" b="1" dirty="0"/>
              <a:t>)</a:t>
            </a:r>
          </a:p>
          <a:p>
            <a:pPr algn="ctr"/>
            <a:r>
              <a:rPr lang="en-US" b="1" u="sng" dirty="0"/>
              <a:t>Radha Krishan Industries vs. State of Himachal Pradesh </a:t>
            </a:r>
            <a:endParaRPr lang="en-US" sz="1800" b="1" i="0" u="sng" dirty="0">
              <a:solidFill>
                <a:srgbClr val="333333"/>
              </a:solidFill>
              <a:effectLst/>
              <a:latin typeface="Arial" panose="020B0604020202020204" pitchFamily="34" charset="0"/>
            </a:endParaRPr>
          </a:p>
        </p:txBody>
      </p:sp>
      <p:sp>
        <p:nvSpPr>
          <p:cNvPr id="6" name="TextBox 5">
            <a:extLst>
              <a:ext uri="{FF2B5EF4-FFF2-40B4-BE49-F238E27FC236}">
                <a16:creationId xmlns:a16="http://schemas.microsoft.com/office/drawing/2014/main" id="{6F9E163A-8152-4F24-905B-ABB19386CB3C}"/>
              </a:ext>
            </a:extLst>
          </p:cNvPr>
          <p:cNvSpPr txBox="1"/>
          <p:nvPr/>
        </p:nvSpPr>
        <p:spPr>
          <a:xfrm>
            <a:off x="285750" y="948690"/>
            <a:ext cx="11753850" cy="5355312"/>
          </a:xfrm>
          <a:prstGeom prst="rect">
            <a:avLst/>
          </a:prstGeom>
          <a:noFill/>
        </p:spPr>
        <p:txBody>
          <a:bodyPr wrap="square">
            <a:spAutoFit/>
          </a:bodyPr>
          <a:lstStyle/>
          <a:p>
            <a:pPr algn="just"/>
            <a:r>
              <a:rPr lang="en-US" dirty="0"/>
              <a:t> (v) Exercise of power for ordering a provisional attachment must be preceded by formation of an opinion by Commissioner that it is necessary so to do for purpose of protecting interest of government revenue. Before ordering a provisional attachment Commissioner must form an opinion </a:t>
            </a:r>
            <a:r>
              <a:rPr lang="en-US" b="1" u="sng" dirty="0">
                <a:solidFill>
                  <a:srgbClr val="FF0000"/>
                </a:solidFill>
              </a:rPr>
              <a:t>on basis of tangible material that assessee is likely to defeat demand</a:t>
            </a:r>
            <a:r>
              <a:rPr lang="en-US" dirty="0"/>
              <a:t>, if any, and that therefore, it is necessary so to do for purpose of protecting interest of government revenue.</a:t>
            </a:r>
          </a:p>
          <a:p>
            <a:pPr algn="just"/>
            <a:endParaRPr lang="en-US" dirty="0"/>
          </a:p>
          <a:p>
            <a:pPr algn="just"/>
            <a:r>
              <a:rPr lang="en-US" dirty="0"/>
              <a:t> (vi) Expression 'necessary so to do for protecting government revenue' implicates that interests of government revenue cannot be protected without ordering a provisional attachment; </a:t>
            </a:r>
          </a:p>
          <a:p>
            <a:pPr algn="just"/>
            <a:endParaRPr lang="en-US" dirty="0"/>
          </a:p>
          <a:p>
            <a:pPr algn="just"/>
            <a:r>
              <a:rPr lang="en-US" dirty="0"/>
              <a:t>(vii) Formation of an opinion by Commissioner under section 83(1) must be based on tangible material bearing on </a:t>
            </a:r>
            <a:r>
              <a:rPr lang="en-US" b="1" u="sng" dirty="0">
                <a:solidFill>
                  <a:srgbClr val="FF0000"/>
                </a:solidFill>
              </a:rPr>
              <a:t>necessity of ordering a provisional attachment for purpose of protecting interest of government revenue</a:t>
            </a:r>
            <a:r>
              <a:rPr lang="en-US" dirty="0"/>
              <a:t>; </a:t>
            </a:r>
          </a:p>
          <a:p>
            <a:pPr algn="just"/>
            <a:endParaRPr lang="en-US" dirty="0"/>
          </a:p>
          <a:p>
            <a:pPr algn="just"/>
            <a:r>
              <a:rPr lang="en-US" dirty="0"/>
              <a:t>(viii) In facts of instant case, there was a clear non-application of mind by Joint Commissioner to provisions of section 83, rendering provisional attachment illegal; </a:t>
            </a:r>
          </a:p>
          <a:p>
            <a:pPr algn="just"/>
            <a:endParaRPr lang="en-US" dirty="0"/>
          </a:p>
          <a:p>
            <a:pPr algn="just"/>
            <a:r>
              <a:rPr lang="en-US" dirty="0"/>
              <a:t>(ix) Under provisions of rule 159(5), person whose property is attached is entitled to dual procedural safeguards: (a) An entitlement to submit objections on ground that property was or is not liable to attachment; and (b) An opportunity of being heard; There has been a breach of mandatory requirement of rule 159(5) and Commissioner was clearly misconceived in law in coming into conclusion that he had a discretion on whether or not to grant an opportunity of being heard;</a:t>
            </a:r>
          </a:p>
          <a:p>
            <a:pPr algn="just"/>
            <a:endParaRPr lang="en-US" dirty="0"/>
          </a:p>
        </p:txBody>
      </p:sp>
      <p:sp>
        <p:nvSpPr>
          <p:cNvPr id="4" name="Slide Number Placeholder 3">
            <a:extLst>
              <a:ext uri="{FF2B5EF4-FFF2-40B4-BE49-F238E27FC236}">
                <a16:creationId xmlns:a16="http://schemas.microsoft.com/office/drawing/2014/main" id="{03BC1C21-6C45-4E95-9345-307398B6B747}"/>
              </a:ext>
            </a:extLst>
          </p:cNvPr>
          <p:cNvSpPr>
            <a:spLocks noGrp="1"/>
          </p:cNvSpPr>
          <p:nvPr>
            <p:ph type="sldNum" sz="quarter" idx="12"/>
          </p:nvPr>
        </p:nvSpPr>
        <p:spPr/>
        <p:txBody>
          <a:bodyPr/>
          <a:lstStyle/>
          <a:p>
            <a:fld id="{6E308EC4-0D99-442D-8A6F-394856BF0B90}" type="slidenum">
              <a:rPr lang="en-IN" altLang="en-US" smtClean="0"/>
              <a:pPr/>
              <a:t>203</a:t>
            </a:fld>
            <a:endParaRPr lang="en-IN" altLang="en-US"/>
          </a:p>
        </p:txBody>
      </p:sp>
    </p:spTree>
    <p:extLst>
      <p:ext uri="{BB962C8B-B14F-4D97-AF65-F5344CB8AC3E}">
        <p14:creationId xmlns:p14="http://schemas.microsoft.com/office/powerpoint/2010/main" val="429490228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87D9C0-5A5A-4C9A-862E-5D198A819C65}"/>
              </a:ext>
            </a:extLst>
          </p:cNvPr>
          <p:cNvSpPr/>
          <p:nvPr/>
        </p:nvSpPr>
        <p:spPr>
          <a:xfrm>
            <a:off x="2484782" y="0"/>
            <a:ext cx="7222435" cy="62285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IN" b="1" dirty="0"/>
              <a:t>[2021] </a:t>
            </a:r>
            <a:r>
              <a:rPr lang="en-IN" b="1" u="sng" dirty="0"/>
              <a:t>127 taxmann.com 26[20-04-2021(SC</a:t>
            </a:r>
            <a:r>
              <a:rPr lang="en-IN" b="1" dirty="0"/>
              <a:t>)</a:t>
            </a:r>
          </a:p>
          <a:p>
            <a:pPr algn="ctr"/>
            <a:r>
              <a:rPr lang="en-US" b="1" u="sng" dirty="0"/>
              <a:t>Radha Krishan Industries vs. State of Himachal Pradesh </a:t>
            </a:r>
            <a:endParaRPr lang="en-US" sz="1800" b="1" i="0" u="sng" dirty="0">
              <a:solidFill>
                <a:srgbClr val="333333"/>
              </a:solidFill>
              <a:effectLst/>
              <a:latin typeface="Arial" panose="020B0604020202020204" pitchFamily="34" charset="0"/>
            </a:endParaRPr>
          </a:p>
        </p:txBody>
      </p:sp>
      <p:sp>
        <p:nvSpPr>
          <p:cNvPr id="6" name="TextBox 5">
            <a:extLst>
              <a:ext uri="{FF2B5EF4-FFF2-40B4-BE49-F238E27FC236}">
                <a16:creationId xmlns:a16="http://schemas.microsoft.com/office/drawing/2014/main" id="{6F9E163A-8152-4F24-905B-ABB19386CB3C}"/>
              </a:ext>
            </a:extLst>
          </p:cNvPr>
          <p:cNvSpPr txBox="1"/>
          <p:nvPr/>
        </p:nvSpPr>
        <p:spPr>
          <a:xfrm>
            <a:off x="285750" y="948690"/>
            <a:ext cx="11753850" cy="3970318"/>
          </a:xfrm>
          <a:prstGeom prst="rect">
            <a:avLst/>
          </a:prstGeom>
          <a:noFill/>
        </p:spPr>
        <p:txBody>
          <a:bodyPr wrap="square">
            <a:spAutoFit/>
          </a:bodyPr>
          <a:lstStyle/>
          <a:p>
            <a:pPr algn="just"/>
            <a:r>
              <a:rPr lang="en-US" dirty="0"/>
              <a:t> </a:t>
            </a:r>
          </a:p>
          <a:p>
            <a:pPr algn="just"/>
            <a:r>
              <a:rPr lang="en-US" dirty="0"/>
              <a:t> (x) Commissioner is </a:t>
            </a:r>
            <a:r>
              <a:rPr lang="en-US" b="1" u="sng" dirty="0">
                <a:solidFill>
                  <a:srgbClr val="FF0000"/>
                </a:solidFill>
              </a:rPr>
              <a:t>duty bound to deal with objections to attachment by passing a reasoned order </a:t>
            </a:r>
            <a:r>
              <a:rPr lang="en-US" dirty="0"/>
              <a:t>which must be communicated to taxable person whose property is attached;</a:t>
            </a:r>
          </a:p>
          <a:p>
            <a:pPr algn="just"/>
            <a:endParaRPr lang="en-US" dirty="0"/>
          </a:p>
          <a:p>
            <a:pPr algn="just"/>
            <a:r>
              <a:rPr lang="en-US" dirty="0"/>
              <a:t> (xi) A final order having been passed under section 74(9), proceedings under Section 74 are no longer pending as a result of which provisional attachment must come to an end; and</a:t>
            </a:r>
          </a:p>
          <a:p>
            <a:pPr algn="just"/>
            <a:endParaRPr lang="en-US" dirty="0"/>
          </a:p>
          <a:p>
            <a:pPr algn="just"/>
            <a:r>
              <a:rPr lang="en-US" dirty="0"/>
              <a:t> (xii) Appellant having filed an appeal against order under section 74(9), provisions of sub-sections 6 and 7 of section 107 will </a:t>
            </a:r>
            <a:r>
              <a:rPr lang="en-US" b="1" u="sng" dirty="0"/>
              <a:t>come into operation in regard to payment of tax and stay on recovery of balance </a:t>
            </a:r>
            <a:r>
              <a:rPr lang="en-US" dirty="0"/>
              <a:t>as stipulated in those provisions, pending disposal of appeal. </a:t>
            </a:r>
          </a:p>
          <a:p>
            <a:pPr algn="just"/>
            <a:endParaRPr lang="en-US" dirty="0"/>
          </a:p>
          <a:p>
            <a:pPr algn="just"/>
            <a:r>
              <a:rPr lang="en-US" dirty="0"/>
              <a:t>For above reasons, appeals are allowed and impugned judgment and order of High Court dated 1-1-2021 is set aside. </a:t>
            </a:r>
            <a:r>
              <a:rPr lang="en-US" b="1" u="sng" dirty="0">
                <a:solidFill>
                  <a:srgbClr val="FF0000"/>
                </a:solidFill>
              </a:rPr>
              <a:t>Writ petition filed by appellant under article 226 of Constitution shall stand allowed by setting aside orders of provisional attachment dated 28-10-2020.</a:t>
            </a:r>
            <a:endParaRPr lang="en-IN" b="1" u="sng" dirty="0">
              <a:solidFill>
                <a:srgbClr val="FF0000"/>
              </a:solidFill>
              <a:highlight>
                <a:srgbClr val="00FF00"/>
              </a:highlight>
            </a:endParaRPr>
          </a:p>
        </p:txBody>
      </p:sp>
      <p:sp>
        <p:nvSpPr>
          <p:cNvPr id="4" name="Slide Number Placeholder 3">
            <a:extLst>
              <a:ext uri="{FF2B5EF4-FFF2-40B4-BE49-F238E27FC236}">
                <a16:creationId xmlns:a16="http://schemas.microsoft.com/office/drawing/2014/main" id="{D78C14A5-680B-42B1-9334-2D03D0DAC621}"/>
              </a:ext>
            </a:extLst>
          </p:cNvPr>
          <p:cNvSpPr>
            <a:spLocks noGrp="1"/>
          </p:cNvSpPr>
          <p:nvPr>
            <p:ph type="sldNum" sz="quarter" idx="12"/>
          </p:nvPr>
        </p:nvSpPr>
        <p:spPr/>
        <p:txBody>
          <a:bodyPr/>
          <a:lstStyle/>
          <a:p>
            <a:fld id="{6E308EC4-0D99-442D-8A6F-394856BF0B90}" type="slidenum">
              <a:rPr lang="en-IN" altLang="en-US" smtClean="0"/>
              <a:pPr/>
              <a:t>204</a:t>
            </a:fld>
            <a:endParaRPr lang="en-IN" altLang="en-US"/>
          </a:p>
        </p:txBody>
      </p:sp>
    </p:spTree>
    <p:extLst>
      <p:ext uri="{BB962C8B-B14F-4D97-AF65-F5344CB8AC3E}">
        <p14:creationId xmlns:p14="http://schemas.microsoft.com/office/powerpoint/2010/main" val="7627898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17" y="304826"/>
            <a:ext cx="11052134" cy="430887"/>
          </a:xfrm>
        </p:spPr>
        <p:txBody>
          <a:bodyPr>
            <a:normAutofit fontScale="92500" lnSpcReduction="10000"/>
          </a:bodyPr>
          <a:lstStyle/>
          <a:p>
            <a:pPr algn="ctr"/>
            <a:r>
              <a:rPr lang="en-US" sz="2800" b="1" dirty="0"/>
              <a:t>SUPREME COURT JUDGEMENT</a:t>
            </a:r>
            <a:endParaRPr lang="en-US" b="1" dirty="0"/>
          </a:p>
        </p:txBody>
      </p:sp>
      <p:sp>
        <p:nvSpPr>
          <p:cNvPr id="2" name="Rounded Rectangle 1"/>
          <p:cNvSpPr/>
          <p:nvPr/>
        </p:nvSpPr>
        <p:spPr>
          <a:xfrm>
            <a:off x="1337481" y="2197290"/>
            <a:ext cx="3289110" cy="27841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SUPREME COURT INTERPRETS THE LAW RELATING TO PROVISIONAL ATTACHMENT OF PROPERTY</a:t>
            </a:r>
          </a:p>
          <a:p>
            <a:pPr algn="ctr"/>
            <a:r>
              <a:rPr lang="en-US" b="1" dirty="0">
                <a:solidFill>
                  <a:schemeClr val="tx1"/>
                </a:solidFill>
              </a:rPr>
              <a:t>(M/s </a:t>
            </a:r>
            <a:r>
              <a:rPr lang="en-US" b="1" dirty="0" err="1">
                <a:solidFill>
                  <a:schemeClr val="tx1"/>
                </a:solidFill>
              </a:rPr>
              <a:t>Radha</a:t>
            </a:r>
            <a:r>
              <a:rPr lang="en-US" b="1" dirty="0">
                <a:solidFill>
                  <a:schemeClr val="tx1"/>
                </a:solidFill>
              </a:rPr>
              <a:t> </a:t>
            </a:r>
            <a:r>
              <a:rPr lang="en-US" b="1" dirty="0" err="1">
                <a:solidFill>
                  <a:schemeClr val="tx1"/>
                </a:solidFill>
              </a:rPr>
              <a:t>Krishan</a:t>
            </a:r>
            <a:r>
              <a:rPr lang="en-US" b="1" dirty="0">
                <a:solidFill>
                  <a:schemeClr val="tx1"/>
                </a:solidFill>
              </a:rPr>
              <a:t> Industries </a:t>
            </a:r>
            <a:r>
              <a:rPr lang="en-US" b="1" dirty="0" err="1">
                <a:solidFill>
                  <a:schemeClr val="tx1"/>
                </a:solidFill>
              </a:rPr>
              <a:t>vs</a:t>
            </a:r>
            <a:r>
              <a:rPr lang="en-US" b="1" dirty="0">
                <a:solidFill>
                  <a:schemeClr val="tx1"/>
                </a:solidFill>
              </a:rPr>
              <a:t> State of Himachal Pradesh)</a:t>
            </a:r>
          </a:p>
        </p:txBody>
      </p:sp>
      <p:cxnSp>
        <p:nvCxnSpPr>
          <p:cNvPr id="6" name="Straight Connector 5"/>
          <p:cNvCxnSpPr/>
          <p:nvPr/>
        </p:nvCxnSpPr>
        <p:spPr>
          <a:xfrm flipH="1">
            <a:off x="2688609" y="1575051"/>
            <a:ext cx="13648" cy="622239"/>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32310" y="1228299"/>
            <a:ext cx="4612944" cy="9689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a:t>
            </a:r>
            <a:r>
              <a:rPr lang="en-US" dirty="0"/>
              <a:t> </a:t>
            </a:r>
            <a:r>
              <a:rPr lang="en-US" dirty="0">
                <a:solidFill>
                  <a:schemeClr val="tx1"/>
                </a:solidFill>
              </a:rPr>
              <a:t>power to order a provisional attachment of property of a taxable person is DRACONIAN IN NATURE.</a:t>
            </a:r>
            <a:endParaRPr lang="en-US" dirty="0"/>
          </a:p>
        </p:txBody>
      </p:sp>
      <p:sp>
        <p:nvSpPr>
          <p:cNvPr id="23" name="Rectangle 22"/>
          <p:cNvSpPr/>
          <p:nvPr/>
        </p:nvSpPr>
        <p:spPr>
          <a:xfrm>
            <a:off x="6032310" y="2689876"/>
            <a:ext cx="4612944" cy="9689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conditions prescribe by the statue for exercise of the power must be STRICLTY FULFILLED</a:t>
            </a:r>
          </a:p>
        </p:txBody>
      </p:sp>
      <p:sp>
        <p:nvSpPr>
          <p:cNvPr id="24" name="Rectangle 23"/>
          <p:cNvSpPr/>
          <p:nvPr/>
        </p:nvSpPr>
        <p:spPr>
          <a:xfrm>
            <a:off x="6032309" y="3944204"/>
            <a:ext cx="4612945" cy="12246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commissioner must have a VALID OPINION based on tangible material that a provisional attachment is necessary for protecting interest of Government revenue.</a:t>
            </a:r>
          </a:p>
        </p:txBody>
      </p:sp>
      <p:sp>
        <p:nvSpPr>
          <p:cNvPr id="25" name="Rectangle 24"/>
          <p:cNvSpPr/>
          <p:nvPr/>
        </p:nvSpPr>
        <p:spPr>
          <a:xfrm>
            <a:off x="6032309" y="5661431"/>
            <a:ext cx="4708479" cy="9689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The Commissioner is duty bound to deal with objections to the attachment by passing a reasoned order which must be communicated to the taxable person.</a:t>
            </a:r>
          </a:p>
        </p:txBody>
      </p:sp>
      <p:cxnSp>
        <p:nvCxnSpPr>
          <p:cNvPr id="26" name="Straight Connector 25"/>
          <p:cNvCxnSpPr/>
          <p:nvPr/>
        </p:nvCxnSpPr>
        <p:spPr>
          <a:xfrm>
            <a:off x="2702257" y="1532841"/>
            <a:ext cx="3330052" cy="12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4" idx="1"/>
          </p:cNvCxnSpPr>
          <p:nvPr/>
        </p:nvCxnSpPr>
        <p:spPr>
          <a:xfrm>
            <a:off x="4626591" y="3631572"/>
            <a:ext cx="1405718" cy="924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 idx="3"/>
          </p:cNvCxnSpPr>
          <p:nvPr/>
        </p:nvCxnSpPr>
        <p:spPr>
          <a:xfrm flipV="1">
            <a:off x="4626591" y="3043451"/>
            <a:ext cx="1405718" cy="545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65779" y="6021831"/>
            <a:ext cx="3466530" cy="12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565779" y="4975878"/>
            <a:ext cx="2275" cy="1045953"/>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992EA02-C776-4BE3-85F9-816EDAB72596}"/>
              </a:ext>
            </a:extLst>
          </p:cNvPr>
          <p:cNvSpPr>
            <a:spLocks noGrp="1"/>
          </p:cNvSpPr>
          <p:nvPr>
            <p:ph type="sldNum" sz="quarter" idx="12"/>
          </p:nvPr>
        </p:nvSpPr>
        <p:spPr/>
        <p:txBody>
          <a:bodyPr/>
          <a:lstStyle/>
          <a:p>
            <a:fld id="{2AC1C4F3-0758-4693-96D4-8901426768B0}" type="slidenum">
              <a:rPr lang="en-IN" altLang="en-US" smtClean="0"/>
              <a:pPr/>
              <a:t>205</a:t>
            </a:fld>
            <a:endParaRPr lang="en-IN" altLang="en-US"/>
          </a:p>
        </p:txBody>
      </p:sp>
    </p:spTree>
    <p:extLst>
      <p:ext uri="{BB962C8B-B14F-4D97-AF65-F5344CB8AC3E}">
        <p14:creationId xmlns:p14="http://schemas.microsoft.com/office/powerpoint/2010/main" val="1057077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8FF32-8D4C-4ED3-BD50-7E38A789C421}"/>
              </a:ext>
            </a:extLst>
          </p:cNvPr>
          <p:cNvSpPr/>
          <p:nvPr/>
        </p:nvSpPr>
        <p:spPr>
          <a:xfrm>
            <a:off x="571500" y="96334"/>
            <a:ext cx="11240366" cy="348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UFV India Global Education V. Union of India [2020 (9) TMI 583 - PUNJAB AND HARYANA HIGH COURT](19.0.2020)</a:t>
            </a:r>
            <a:endParaRPr lang="en-IN" dirty="0"/>
          </a:p>
        </p:txBody>
      </p:sp>
      <p:sp>
        <p:nvSpPr>
          <p:cNvPr id="11" name="Rectangle 10">
            <a:extLst>
              <a:ext uri="{FF2B5EF4-FFF2-40B4-BE49-F238E27FC236}">
                <a16:creationId xmlns:a16="http://schemas.microsoft.com/office/drawing/2014/main" id="{AE058118-92A6-4E82-BAC6-6C98F1144B58}"/>
              </a:ext>
            </a:extLst>
          </p:cNvPr>
          <p:cNvSpPr/>
          <p:nvPr/>
        </p:nvSpPr>
        <p:spPr>
          <a:xfrm>
            <a:off x="238991" y="1442851"/>
            <a:ext cx="11572875" cy="88149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lgn="just">
              <a:buFont typeface="Wingdings" panose="05000000000000000000" pitchFamily="2" charset="2"/>
              <a:buChar char="Ø"/>
            </a:pPr>
            <a:r>
              <a:rPr lang="en-US" sz="1600" dirty="0"/>
              <a:t>GST authority passed the order of partly releasing the Bank Account for payments under the Amnesty Scheme </a:t>
            </a:r>
          </a:p>
          <a:p>
            <a:pPr marL="285750" indent="-285750" algn="just">
              <a:buFont typeface="Wingdings" panose="05000000000000000000" pitchFamily="2" charset="2"/>
              <a:buChar char="Ø"/>
            </a:pPr>
            <a:r>
              <a:rPr lang="en-US" sz="1600" dirty="0"/>
              <a:t>but rejected the prayer to release the provisional attachment holding that the petitioner does not have any property other than the Bank Account from where the Government revenue can be protected.</a:t>
            </a:r>
            <a:endParaRPr lang="en-IN" sz="1600" dirty="0"/>
          </a:p>
        </p:txBody>
      </p:sp>
      <p:sp>
        <p:nvSpPr>
          <p:cNvPr id="4" name="Wave 3"/>
          <p:cNvSpPr/>
          <p:nvPr/>
        </p:nvSpPr>
        <p:spPr>
          <a:xfrm>
            <a:off x="205798" y="1016824"/>
            <a:ext cx="1350818" cy="426027"/>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Facts </a:t>
            </a:r>
          </a:p>
        </p:txBody>
      </p:sp>
      <p:sp>
        <p:nvSpPr>
          <p:cNvPr id="12" name="Wave 11"/>
          <p:cNvSpPr/>
          <p:nvPr/>
        </p:nvSpPr>
        <p:spPr>
          <a:xfrm>
            <a:off x="238991" y="2680444"/>
            <a:ext cx="1350818" cy="426027"/>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Held</a:t>
            </a:r>
          </a:p>
        </p:txBody>
      </p:sp>
      <p:sp>
        <p:nvSpPr>
          <p:cNvPr id="13" name="Rectangle 12">
            <a:extLst>
              <a:ext uri="{FF2B5EF4-FFF2-40B4-BE49-F238E27FC236}">
                <a16:creationId xmlns:a16="http://schemas.microsoft.com/office/drawing/2014/main" id="{AE058118-92A6-4E82-BAC6-6C98F1144B58}"/>
              </a:ext>
            </a:extLst>
          </p:cNvPr>
          <p:cNvSpPr/>
          <p:nvPr/>
        </p:nvSpPr>
        <p:spPr>
          <a:xfrm>
            <a:off x="288779" y="3106471"/>
            <a:ext cx="11572875" cy="239163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lgn="just">
              <a:buFont typeface="Wingdings" panose="05000000000000000000" pitchFamily="2" charset="2"/>
              <a:buChar char="q"/>
            </a:pPr>
            <a:r>
              <a:rPr lang="en-US" sz="1600" dirty="0"/>
              <a:t>The effect of Section 83 of the Act shall come to an end as soon as the proceedings pending in any of the aforesaid Sections</a:t>
            </a:r>
            <a:r>
              <a:rPr lang="en-US" sz="1600" b="1" u="sng" dirty="0"/>
              <a:t> i.e. 63 or 64 or 67 or 73 or 74 are over because pendency of the proceedings is the </a:t>
            </a:r>
            <a:r>
              <a:rPr lang="en-US" sz="1600" b="1" i="1" u="sng" dirty="0"/>
              <a:t>sine qua non</a:t>
            </a:r>
            <a:r>
              <a:rPr lang="en-US" sz="1600" i="1" dirty="0"/>
              <a:t> </a:t>
            </a:r>
            <a:r>
              <a:rPr lang="en-US" sz="1600" dirty="0"/>
              <a:t>and </a:t>
            </a:r>
          </a:p>
          <a:p>
            <a:pPr marL="285750" indent="-285750" algn="just">
              <a:buFont typeface="Wingdings" panose="05000000000000000000" pitchFamily="2" charset="2"/>
              <a:buChar char="q"/>
            </a:pPr>
            <a:r>
              <a:rPr lang="en-US" sz="1600" dirty="0"/>
              <a:t>in case the Commissioner still feel or is of the opinion that </a:t>
            </a:r>
            <a:r>
              <a:rPr lang="en-US" sz="1600" b="1" u="sng" dirty="0">
                <a:solidFill>
                  <a:srgbClr val="FF0000"/>
                </a:solidFill>
              </a:rPr>
              <a:t>it is necessary so to do in the interest of protecting the Government revenue</a:t>
            </a:r>
            <a:r>
              <a:rPr lang="en-US" sz="1600" dirty="0"/>
              <a:t>, it still can pass an order in writing to attach any property or even the bank account of the taxable person if the proceedings are initiated in any of the aforesaid provisions and are pending but for the provisions in which the proceedings have earlier been initiated and are over.</a:t>
            </a:r>
          </a:p>
          <a:p>
            <a:pPr marL="285750" indent="-285750" algn="just">
              <a:buFont typeface="Wingdings" panose="05000000000000000000" pitchFamily="2" charset="2"/>
              <a:buChar char="q"/>
            </a:pPr>
            <a:r>
              <a:rPr lang="en-US" sz="1600" dirty="0"/>
              <a:t>The impugned orders passed by the respondents </a:t>
            </a:r>
            <a:r>
              <a:rPr lang="en-US" sz="1600" b="1" u="sng" dirty="0"/>
              <a:t>are patently illegal specially when the proceedings initiated under Section 67 of the Act has already been over </a:t>
            </a:r>
            <a:r>
              <a:rPr lang="en-US" sz="1600" dirty="0"/>
              <a:t>- impugned orders are hereby set aside with a direction to the respondents to release the aforesaid bank account of the petitioners forthwith which has been provisionally attached vide order dated 29.07.2020.</a:t>
            </a:r>
          </a:p>
        </p:txBody>
      </p:sp>
      <p:sp>
        <p:nvSpPr>
          <p:cNvPr id="2" name="Rectangle 1">
            <a:extLst>
              <a:ext uri="{FF2B5EF4-FFF2-40B4-BE49-F238E27FC236}">
                <a16:creationId xmlns:a16="http://schemas.microsoft.com/office/drawing/2014/main" id="{2976E89F-C971-4DE8-9961-000D1F76979A}"/>
              </a:ext>
            </a:extLst>
          </p:cNvPr>
          <p:cNvSpPr/>
          <p:nvPr/>
        </p:nvSpPr>
        <p:spPr>
          <a:xfrm>
            <a:off x="2019300" y="523875"/>
            <a:ext cx="8496300" cy="348961"/>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IN" dirty="0"/>
              <a:t>Provisional attachment of bank account’ patently illegal’ if search proceedings concluded</a:t>
            </a:r>
          </a:p>
        </p:txBody>
      </p:sp>
      <p:sp>
        <p:nvSpPr>
          <p:cNvPr id="5" name="Slide Number Placeholder 4">
            <a:extLst>
              <a:ext uri="{FF2B5EF4-FFF2-40B4-BE49-F238E27FC236}">
                <a16:creationId xmlns:a16="http://schemas.microsoft.com/office/drawing/2014/main" id="{EF1BC215-FA1B-49BC-8225-F941AE4D7E64}"/>
              </a:ext>
            </a:extLst>
          </p:cNvPr>
          <p:cNvSpPr>
            <a:spLocks noGrp="1"/>
          </p:cNvSpPr>
          <p:nvPr>
            <p:ph type="sldNum" sz="quarter" idx="12"/>
          </p:nvPr>
        </p:nvSpPr>
        <p:spPr/>
        <p:txBody>
          <a:bodyPr/>
          <a:lstStyle/>
          <a:p>
            <a:fld id="{6E308EC4-0D99-442D-8A6F-394856BF0B90}" type="slidenum">
              <a:rPr lang="en-IN" altLang="en-US" smtClean="0"/>
              <a:pPr/>
              <a:t>206</a:t>
            </a:fld>
            <a:endParaRPr lang="en-IN" altLang="en-US"/>
          </a:p>
        </p:txBody>
      </p:sp>
    </p:spTree>
    <p:extLst>
      <p:ext uri="{BB962C8B-B14F-4D97-AF65-F5344CB8AC3E}">
        <p14:creationId xmlns:p14="http://schemas.microsoft.com/office/powerpoint/2010/main" val="19111490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619036"/>
            <a:ext cx="12192000" cy="69281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lnSpc>
                <a:spcPct val="150000"/>
              </a:lnSpc>
              <a:buAutoNum type="arabicParenBoth"/>
            </a:pPr>
            <a:r>
              <a:rPr lang="en-IN" sz="2000" u="sng" baseline="30000" dirty="0"/>
              <a:t>79a</a:t>
            </a:r>
            <a:r>
              <a:rPr lang="en-IN" sz="2000" b="1" dirty="0"/>
              <a:t>[</a:t>
            </a:r>
            <a:r>
              <a:rPr lang="en-IN" sz="2000" i="1" dirty="0"/>
              <a:t>Whoever commits, or causes to commit and retain the benefits arising out of, any of the following offences</a:t>
            </a:r>
            <a:r>
              <a:rPr lang="en-IN" sz="2000" b="1" dirty="0"/>
              <a:t>]</a:t>
            </a:r>
            <a:r>
              <a:rPr lang="en-IN" sz="2000" dirty="0"/>
              <a:t>, namely:—</a:t>
            </a:r>
          </a:p>
          <a:p>
            <a:pPr marL="342900" indent="-342900" algn="just">
              <a:lnSpc>
                <a:spcPct val="150000"/>
              </a:lnSpc>
              <a:buFont typeface="+mj-lt"/>
              <a:buAutoNum type="alphaLcParenR"/>
            </a:pPr>
            <a:r>
              <a:rPr lang="en-IN" sz="2000" dirty="0"/>
              <a:t>supplies any goods or services or both </a:t>
            </a:r>
            <a:r>
              <a:rPr lang="en-IN" sz="2000" b="1" u="sng" dirty="0"/>
              <a:t>without issue of any invoice</a:t>
            </a:r>
            <a:r>
              <a:rPr lang="en-IN" sz="2000" dirty="0"/>
              <a:t>, in violation of the provisions of this Act or the rules made thereunder, with the intention to evade tax;</a:t>
            </a:r>
          </a:p>
          <a:p>
            <a:pPr marL="342900" indent="-342900" algn="just">
              <a:lnSpc>
                <a:spcPct val="150000"/>
              </a:lnSpc>
              <a:buFont typeface="+mj-lt"/>
              <a:buAutoNum type="alphaLcParenR"/>
            </a:pPr>
            <a:r>
              <a:rPr lang="en-IN" sz="2000" dirty="0"/>
              <a:t>issues any invoice or bill without supply of goods or services or both in violation of the provisions of this Act, or the rules made thereunder</a:t>
            </a:r>
            <a:r>
              <a:rPr lang="en-IN" sz="2000" b="1" u="sng" dirty="0"/>
              <a:t> leading to wrongful </a:t>
            </a:r>
            <a:r>
              <a:rPr lang="en-IN" sz="2000" b="1" u="sng" dirty="0" err="1"/>
              <a:t>availment</a:t>
            </a:r>
            <a:r>
              <a:rPr lang="en-IN" sz="2000" b="1" u="sng" dirty="0"/>
              <a:t> or utilisation of input tax credit or refund of tax</a:t>
            </a:r>
            <a:r>
              <a:rPr lang="en-IN" sz="2000" dirty="0"/>
              <a:t>;</a:t>
            </a:r>
          </a:p>
          <a:p>
            <a:pPr marL="342900" indent="-342900" algn="just">
              <a:lnSpc>
                <a:spcPct val="150000"/>
              </a:lnSpc>
              <a:buFont typeface="+mj-lt"/>
              <a:buAutoNum type="alphaLcParenR"/>
            </a:pPr>
            <a:r>
              <a:rPr lang="en-IN" sz="2000" i="1" dirty="0"/>
              <a:t>avails input tax credit using the invoice or bill referred to in clause (</a:t>
            </a:r>
            <a:r>
              <a:rPr lang="en-IN" sz="2000" dirty="0"/>
              <a:t>b</a:t>
            </a:r>
            <a:r>
              <a:rPr lang="en-IN" sz="2000" i="1" dirty="0"/>
              <a:t>) or </a:t>
            </a:r>
            <a:r>
              <a:rPr lang="en-IN" sz="2000" b="1" i="1" u="sng" dirty="0"/>
              <a:t>fraudulently avails input tax credit without any invoice or bill;</a:t>
            </a:r>
            <a:r>
              <a:rPr lang="en-IN" sz="2000" b="1" u="sng" dirty="0"/>
              <a:t>]</a:t>
            </a:r>
          </a:p>
          <a:p>
            <a:pPr marL="342900" indent="-342900" algn="just">
              <a:lnSpc>
                <a:spcPct val="150000"/>
              </a:lnSpc>
              <a:buFont typeface="+mj-lt"/>
              <a:buAutoNum type="alphaLcParenR"/>
            </a:pPr>
            <a:r>
              <a:rPr lang="en-IN" sz="2000" dirty="0"/>
              <a:t>collects any amount as tax but fails to pay the same to the </a:t>
            </a:r>
            <a:r>
              <a:rPr lang="en-IN" sz="2000" b="1" u="sng" dirty="0"/>
              <a:t>Government beyond a period of three months from the date on which such payment becomes due;</a:t>
            </a:r>
          </a:p>
          <a:p>
            <a:pPr marL="342900" indent="-342900" algn="just">
              <a:lnSpc>
                <a:spcPct val="150000"/>
              </a:lnSpc>
              <a:buFont typeface="+mj-lt"/>
              <a:buAutoNum type="alphaLcParenR"/>
            </a:pPr>
            <a:r>
              <a:rPr lang="en-IN" sz="2000" dirty="0"/>
              <a:t>evades tax, </a:t>
            </a:r>
            <a:r>
              <a:rPr lang="en-IN" sz="2000" u="sng" baseline="30000" dirty="0"/>
              <a:t>79c</a:t>
            </a:r>
            <a:r>
              <a:rPr lang="en-IN" sz="2000" b="1" dirty="0"/>
              <a:t>[</a:t>
            </a:r>
            <a:r>
              <a:rPr lang="en-IN" sz="2000" i="1" dirty="0"/>
              <a:t>****</a:t>
            </a:r>
            <a:r>
              <a:rPr lang="en-IN" sz="2000" b="1" dirty="0"/>
              <a:t>]</a:t>
            </a:r>
            <a:r>
              <a:rPr lang="en-IN" sz="2000" dirty="0"/>
              <a:t> or </a:t>
            </a:r>
            <a:r>
              <a:rPr lang="en-IN" sz="2000" b="1" u="sng" dirty="0"/>
              <a:t>fraudulently obtains refund and where such offence</a:t>
            </a:r>
            <a:r>
              <a:rPr lang="en-IN" sz="2000" dirty="0"/>
              <a:t> is not covered under clauses (</a:t>
            </a:r>
            <a:r>
              <a:rPr lang="en-IN" sz="2000" i="1" dirty="0"/>
              <a:t>a</a:t>
            </a:r>
            <a:r>
              <a:rPr lang="en-IN" sz="2000" dirty="0"/>
              <a:t>) to (</a:t>
            </a:r>
            <a:r>
              <a:rPr lang="en-IN" sz="2000" i="1" dirty="0"/>
              <a:t>d</a:t>
            </a:r>
            <a:r>
              <a:rPr lang="en-IN" sz="2000" dirty="0"/>
              <a:t>);</a:t>
            </a:r>
          </a:p>
          <a:p>
            <a:pPr marL="342900" indent="-342900" algn="just">
              <a:lnSpc>
                <a:spcPct val="150000"/>
              </a:lnSpc>
              <a:buFont typeface="+mj-lt"/>
              <a:buAutoNum type="alphaLcParenR"/>
            </a:pPr>
            <a:r>
              <a:rPr lang="en-IN" sz="2000" b="1" u="sng" dirty="0"/>
              <a:t>falsifies or substitutes financial records or produces fake accounts or documents</a:t>
            </a:r>
            <a:r>
              <a:rPr lang="en-IN" sz="2000" dirty="0"/>
              <a:t> or furnishes any false information with an intention to evade payment of tax due under this Act;</a:t>
            </a:r>
          </a:p>
          <a:p>
            <a:pPr marL="342900" indent="-342900" algn="just">
              <a:lnSpc>
                <a:spcPct val="150000"/>
              </a:lnSpc>
              <a:buFont typeface="+mj-lt"/>
              <a:buAutoNum type="alphaLcParenR"/>
            </a:pPr>
            <a:r>
              <a:rPr lang="en-IN" sz="2000" b="1" u="sng" dirty="0"/>
              <a:t>obstructs or prevents any officer in the discharge</a:t>
            </a:r>
            <a:r>
              <a:rPr lang="en-IN" sz="2000" dirty="0"/>
              <a:t> of his duties under this Act;</a:t>
            </a:r>
            <a:endParaRPr lang="en-IN"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sp>
        <p:nvSpPr>
          <p:cNvPr id="5" name="Cloud Callout 4"/>
          <p:cNvSpPr/>
          <p:nvPr/>
        </p:nvSpPr>
        <p:spPr>
          <a:xfrm>
            <a:off x="8928100" y="5359400"/>
            <a:ext cx="2451100" cy="596900"/>
          </a:xfrm>
          <a:prstGeom prst="cloudCallout">
            <a:avLst>
              <a:gd name="adj1" fmla="val -51403"/>
              <a:gd name="adj2" fmla="val 880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Transporter also covered</a:t>
            </a:r>
          </a:p>
        </p:txBody>
      </p:sp>
      <p:sp>
        <p:nvSpPr>
          <p:cNvPr id="8" name="Rectangle 7">
            <a:extLst>
              <a:ext uri="{FF2B5EF4-FFF2-40B4-BE49-F238E27FC236}">
                <a16:creationId xmlns:a16="http://schemas.microsoft.com/office/drawing/2014/main" id="{2F60DC0E-71DD-4E8B-9A48-B5A518C998E6}"/>
              </a:ext>
            </a:extLst>
          </p:cNvPr>
          <p:cNvSpPr/>
          <p:nvPr/>
        </p:nvSpPr>
        <p:spPr>
          <a:xfrm>
            <a:off x="8394563" y="1116569"/>
            <a:ext cx="2897436" cy="4293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Invoice            Supply </a:t>
            </a:r>
            <a:endParaRPr lang="en-IN" dirty="0"/>
          </a:p>
        </p:txBody>
      </p:sp>
      <p:sp>
        <p:nvSpPr>
          <p:cNvPr id="9" name="Multiplication Sign 8">
            <a:extLst>
              <a:ext uri="{FF2B5EF4-FFF2-40B4-BE49-F238E27FC236}">
                <a16:creationId xmlns:a16="http://schemas.microsoft.com/office/drawing/2014/main" id="{E8DEE41E-E71C-4E57-A1BF-A8982CFD33B0}"/>
              </a:ext>
            </a:extLst>
          </p:cNvPr>
          <p:cNvSpPr/>
          <p:nvPr/>
        </p:nvSpPr>
        <p:spPr>
          <a:xfrm>
            <a:off x="9492462" y="1252452"/>
            <a:ext cx="583894" cy="24237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2" descr="Image result for Tick. Size: 153 x 204. Source: blog.timesunion.com">
            <a:extLst>
              <a:ext uri="{FF2B5EF4-FFF2-40B4-BE49-F238E27FC236}">
                <a16:creationId xmlns:a16="http://schemas.microsoft.com/office/drawing/2014/main" id="{B53A691A-CB60-435C-B2BD-431603827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9079" y="1222155"/>
            <a:ext cx="226727" cy="302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2E4BD25-C146-484B-8287-3E175121DDA3}"/>
              </a:ext>
            </a:extLst>
          </p:cNvPr>
          <p:cNvSpPr/>
          <p:nvPr/>
        </p:nvSpPr>
        <p:spPr>
          <a:xfrm>
            <a:off x="9156699" y="2034749"/>
            <a:ext cx="2451101" cy="4293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Invoice  but No G/S         </a:t>
            </a:r>
          </a:p>
          <a:p>
            <a:pPr algn="ctr"/>
            <a:r>
              <a:rPr lang="en-US" sz="2000" dirty="0"/>
              <a:t>BOGUS BILL</a:t>
            </a:r>
            <a:endParaRPr lang="en-IN" sz="2000" dirty="0"/>
          </a:p>
        </p:txBody>
      </p:sp>
      <p:sp>
        <p:nvSpPr>
          <p:cNvPr id="12" name="Multiplication Sign 11">
            <a:extLst>
              <a:ext uri="{FF2B5EF4-FFF2-40B4-BE49-F238E27FC236}">
                <a16:creationId xmlns:a16="http://schemas.microsoft.com/office/drawing/2014/main" id="{0683B9F4-0D16-43D4-B316-E10C7CE86A0B}"/>
              </a:ext>
            </a:extLst>
          </p:cNvPr>
          <p:cNvSpPr/>
          <p:nvPr/>
        </p:nvSpPr>
        <p:spPr>
          <a:xfrm>
            <a:off x="11379200" y="2034749"/>
            <a:ext cx="583894" cy="24237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DE1EE3B1-4A42-4014-8190-252CC83F5FD2}"/>
              </a:ext>
            </a:extLst>
          </p:cNvPr>
          <p:cNvSpPr/>
          <p:nvPr/>
        </p:nvSpPr>
        <p:spPr>
          <a:xfrm>
            <a:off x="9492462" y="25400"/>
            <a:ext cx="2264109" cy="4953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12 offences</a:t>
            </a:r>
            <a:endParaRPr lang="en-IN" dirty="0"/>
          </a:p>
        </p:txBody>
      </p:sp>
    </p:spTree>
    <p:extLst>
      <p:ext uri="{BB962C8B-B14F-4D97-AF65-F5344CB8AC3E}">
        <p14:creationId xmlns:p14="http://schemas.microsoft.com/office/powerpoint/2010/main" val="1700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3313"/>
            <a:ext cx="12192000" cy="558460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IN" sz="1600" dirty="0"/>
              <a:t>h</a:t>
            </a:r>
            <a:r>
              <a:rPr lang="en-IN" sz="2000" dirty="0"/>
              <a:t>) acquires possession of, or in any way concerns himself in transporting, removing, depositing, keeping, concealing, supplying, or purchasing or in any other manner deals with, any goods which he knows or has reasons to believe are liable to confiscation under this Act or the rules made thereunder;</a:t>
            </a:r>
          </a:p>
          <a:p>
            <a:pPr marL="400050" indent="-400050" algn="just">
              <a:lnSpc>
                <a:spcPct val="150000"/>
              </a:lnSpc>
              <a:buAutoNum type="romanLcParenR"/>
            </a:pPr>
            <a:endParaRPr lang="en-IN" sz="2000" dirty="0"/>
          </a:p>
          <a:p>
            <a:pPr marL="400050" indent="-400050" algn="just">
              <a:lnSpc>
                <a:spcPct val="150000"/>
              </a:lnSpc>
              <a:buAutoNum type="romanLcParenR"/>
            </a:pPr>
            <a:r>
              <a:rPr lang="en-IN" sz="2000" dirty="0"/>
              <a:t>receives or is in any </a:t>
            </a:r>
            <a:r>
              <a:rPr lang="en-IN" sz="2000" b="1" u="sng" dirty="0"/>
              <a:t>way concerned with the supply of,</a:t>
            </a:r>
            <a:r>
              <a:rPr lang="en-IN" sz="2000" dirty="0"/>
              <a:t> or in any other manner deals with any supply of services which he knows or has reasons to believe are in contravention of any provisions of this Act or the rules made thereunder;</a:t>
            </a:r>
          </a:p>
          <a:p>
            <a:pPr algn="just">
              <a:lnSpc>
                <a:spcPct val="150000"/>
              </a:lnSpc>
            </a:pPr>
            <a:r>
              <a:rPr lang="en-IN" sz="2000" dirty="0"/>
              <a:t>j) </a:t>
            </a:r>
            <a:r>
              <a:rPr lang="en-IN" sz="2000" b="1" u="sng" dirty="0"/>
              <a:t>tampers with or destroys any material evidence</a:t>
            </a:r>
            <a:r>
              <a:rPr lang="en-IN" sz="2000" dirty="0"/>
              <a:t> or documents;</a:t>
            </a:r>
          </a:p>
          <a:p>
            <a:pPr algn="just">
              <a:lnSpc>
                <a:spcPct val="150000"/>
              </a:lnSpc>
            </a:pPr>
            <a:r>
              <a:rPr lang="en-IN" sz="2000" dirty="0"/>
              <a:t>k) </a:t>
            </a:r>
            <a:r>
              <a:rPr lang="en-IN" sz="2000" b="1" u="sng" dirty="0"/>
              <a:t>fails to supply any information which he is required to supply under this Act or the rules made thereunder or (unless with a reasonable belief, the burden of proving which shall be upon him,</a:t>
            </a:r>
            <a:r>
              <a:rPr lang="en-IN" sz="2000" dirty="0"/>
              <a:t> that the information supplied by him is true) supplies false information; or</a:t>
            </a:r>
          </a:p>
          <a:p>
            <a:pPr algn="just">
              <a:lnSpc>
                <a:spcPct val="150000"/>
              </a:lnSpc>
            </a:pPr>
            <a:r>
              <a:rPr lang="en-IN" sz="2000" dirty="0"/>
              <a:t>l) attempts to commit, or abets the commission of any of the offences mentioned in clauses (</a:t>
            </a:r>
            <a:r>
              <a:rPr lang="en-IN" sz="2000" i="1" dirty="0"/>
              <a:t>a</a:t>
            </a:r>
            <a:r>
              <a:rPr lang="en-IN" sz="2000" dirty="0"/>
              <a:t>) to (</a:t>
            </a:r>
            <a:r>
              <a:rPr lang="en-IN" sz="2000" i="1" dirty="0"/>
              <a:t>k</a:t>
            </a:r>
            <a:r>
              <a:rPr lang="en-IN" sz="2000" dirty="0"/>
              <a:t>) of this section,</a:t>
            </a:r>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spTree>
    <p:extLst>
      <p:ext uri="{BB962C8B-B14F-4D97-AF65-F5344CB8AC3E}">
        <p14:creationId xmlns:p14="http://schemas.microsoft.com/office/powerpoint/2010/main" val="25917081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377736"/>
            <a:ext cx="12192000" cy="641560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00050" indent="-400050" algn="just">
              <a:lnSpc>
                <a:spcPct val="150000"/>
              </a:lnSpc>
              <a:buAutoNum type="romanLcParenR"/>
            </a:pPr>
            <a:endParaRPr lang="en-IN" sz="1600" dirty="0"/>
          </a:p>
          <a:p>
            <a:pPr algn="just">
              <a:lnSpc>
                <a:spcPct val="150000"/>
              </a:lnSpc>
            </a:pPr>
            <a:r>
              <a:rPr lang="en-IN" sz="2000" dirty="0"/>
              <a:t>shall be punishable—</a:t>
            </a:r>
            <a:endParaRPr lang="en-US" sz="2000" dirty="0"/>
          </a:p>
          <a:p>
            <a:pPr marL="514350" indent="-514350" algn="just">
              <a:lnSpc>
                <a:spcPct val="150000"/>
              </a:lnSpc>
              <a:buAutoNum type="romanLcParenBoth"/>
            </a:pPr>
            <a:r>
              <a:rPr lang="en-IN" sz="2000" dirty="0"/>
              <a:t>in cases where the </a:t>
            </a:r>
            <a:r>
              <a:rPr lang="en-IN" sz="2000" b="1" u="sng" dirty="0"/>
              <a:t>amount of tax evaded or the amount of input tax credit wrongly availed or utilised or </a:t>
            </a:r>
            <a:r>
              <a:rPr lang="en-IN" sz="2000" b="1" dirty="0"/>
              <a:t>	</a:t>
            </a:r>
            <a:r>
              <a:rPr lang="en-IN" sz="2000" b="1" u="sng" dirty="0"/>
              <a:t>the amount of refund wrongly taken exceeds five hundred lakh rupees, with imprisonment for a term </a:t>
            </a:r>
            <a:r>
              <a:rPr lang="en-IN" sz="2000" b="1" dirty="0"/>
              <a:t>	</a:t>
            </a:r>
            <a:r>
              <a:rPr lang="en-IN" sz="2000" b="1" u="sng" dirty="0"/>
              <a:t>which may extend to five years and with fine;</a:t>
            </a:r>
          </a:p>
          <a:p>
            <a:pPr marL="514350" indent="-514350" algn="just">
              <a:lnSpc>
                <a:spcPct val="150000"/>
              </a:lnSpc>
              <a:buAutoNum type="romanLcParenBoth"/>
            </a:pPr>
            <a:r>
              <a:rPr lang="en-IN" sz="2000" b="1" u="sng" dirty="0"/>
              <a:t>in cases where the amount of tax evaded or the amount of input tax credit wrongly availed or utilised or the amount of refund wrongly taken exceeds two hundred lakh rupees but does not exceed five hundred lakh rupees, with imprisonment for a term which may extend to three years and with fine;</a:t>
            </a:r>
          </a:p>
          <a:p>
            <a:pPr marL="514350" indent="-514350" algn="just">
              <a:lnSpc>
                <a:spcPct val="150000"/>
              </a:lnSpc>
              <a:buAutoNum type="romanLcParenBoth"/>
            </a:pPr>
            <a:r>
              <a:rPr lang="en-IN" sz="2000" b="1" u="sng" dirty="0"/>
              <a:t>in the case of any other offence where the amount of tax evaded or the amount of input tax credit wrongly availed or utilised or the amount of refund wrongly taken exceeds one hundred lakh rupees but does not exceed two hundred lakh rupees, with imprisonment for a term which may extend to one year and with fine</a:t>
            </a:r>
          </a:p>
          <a:p>
            <a:pPr marL="514350" indent="-514350" algn="just">
              <a:lnSpc>
                <a:spcPct val="150000"/>
              </a:lnSpc>
              <a:buAutoNum type="romanLcParenBoth"/>
            </a:pPr>
            <a:r>
              <a:rPr lang="en-IN" sz="2000" b="1" u="sng" dirty="0"/>
              <a:t>in cases where he commits or abets the commission of an offence specified in clause (</a:t>
            </a:r>
            <a:r>
              <a:rPr lang="en-IN" sz="2000" b="1" i="1" u="sng" dirty="0"/>
              <a:t>f</a:t>
            </a:r>
            <a:r>
              <a:rPr lang="en-IN" sz="2000" b="1" u="sng" dirty="0"/>
              <a:t>) or clause (</a:t>
            </a:r>
            <a:r>
              <a:rPr lang="en-IN" sz="2000" b="1" i="1" u="sng" dirty="0"/>
              <a:t>g</a:t>
            </a:r>
            <a:r>
              <a:rPr lang="en-IN" sz="2000" b="1" u="sng" dirty="0"/>
              <a:t>) or clause (</a:t>
            </a:r>
            <a:r>
              <a:rPr lang="en-IN" sz="2000" b="1" i="1" u="sng" dirty="0"/>
              <a:t>j</a:t>
            </a:r>
            <a:r>
              <a:rPr lang="en-IN" sz="2000" b="1" u="sng" dirty="0"/>
              <a:t>), he shall be punishable with imprisonment for a term which may extend to six months or with fine or with both</a:t>
            </a:r>
            <a:endParaRPr lang="en-US" sz="2000" b="1" u="sng"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sp>
        <p:nvSpPr>
          <p:cNvPr id="3" name="Oval 2">
            <a:extLst>
              <a:ext uri="{FF2B5EF4-FFF2-40B4-BE49-F238E27FC236}">
                <a16:creationId xmlns:a16="http://schemas.microsoft.com/office/drawing/2014/main" id="{9E6AD9D3-366A-40E1-9EB7-9FA97400172D}"/>
              </a:ext>
            </a:extLst>
          </p:cNvPr>
          <p:cNvSpPr/>
          <p:nvPr/>
        </p:nvSpPr>
        <p:spPr>
          <a:xfrm>
            <a:off x="6096000" y="2175691"/>
            <a:ext cx="1658983" cy="39188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Max</a:t>
            </a:r>
            <a:endParaRPr lang="en-IN" dirty="0"/>
          </a:p>
        </p:txBody>
      </p:sp>
    </p:spTree>
    <p:extLst>
      <p:ext uri="{BB962C8B-B14F-4D97-AF65-F5344CB8AC3E}">
        <p14:creationId xmlns:p14="http://schemas.microsoft.com/office/powerpoint/2010/main" val="396753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0EDE94-80A8-4DE3-91AF-6F20B92A4D15}"/>
              </a:ext>
            </a:extLst>
          </p:cNvPr>
          <p:cNvSpPr>
            <a:spLocks noGrp="1"/>
          </p:cNvSpPr>
          <p:nvPr>
            <p:ph type="ftr" sz="quarter" idx="11"/>
          </p:nvPr>
        </p:nvSpPr>
        <p:spPr/>
        <p:txBody>
          <a:bodyPr/>
          <a:lstStyle/>
          <a:p>
            <a:r>
              <a:rPr lang="en-IN"/>
              <a:t>CA AANCHAL KAPOOR 9988692699</a:t>
            </a:r>
          </a:p>
        </p:txBody>
      </p:sp>
      <p:sp>
        <p:nvSpPr>
          <p:cNvPr id="3" name="Slide Number Placeholder 2">
            <a:extLst>
              <a:ext uri="{FF2B5EF4-FFF2-40B4-BE49-F238E27FC236}">
                <a16:creationId xmlns:a16="http://schemas.microsoft.com/office/drawing/2014/main" id="{B0C1C144-D9A9-44FA-8190-E2C0CC13588C}"/>
              </a:ext>
            </a:extLst>
          </p:cNvPr>
          <p:cNvSpPr>
            <a:spLocks noGrp="1"/>
          </p:cNvSpPr>
          <p:nvPr>
            <p:ph type="sldNum" sz="quarter" idx="12"/>
          </p:nvPr>
        </p:nvSpPr>
        <p:spPr/>
        <p:txBody>
          <a:bodyPr/>
          <a:lstStyle/>
          <a:p>
            <a:fld id="{2C4C6DAB-D00D-4A57-9F27-CB36B1FCB0AC}" type="slidenum">
              <a:rPr lang="en-IN" smtClean="0"/>
              <a:pPr/>
              <a:t>21</a:t>
            </a:fld>
            <a:endParaRPr lang="en-IN"/>
          </a:p>
        </p:txBody>
      </p:sp>
      <p:sp>
        <p:nvSpPr>
          <p:cNvPr id="5" name="TextBox 4">
            <a:extLst>
              <a:ext uri="{FF2B5EF4-FFF2-40B4-BE49-F238E27FC236}">
                <a16:creationId xmlns:a16="http://schemas.microsoft.com/office/drawing/2014/main" id="{39551078-56C3-4C51-8D2A-C961E0A31DBB}"/>
              </a:ext>
            </a:extLst>
          </p:cNvPr>
          <p:cNvSpPr txBox="1"/>
          <p:nvPr/>
        </p:nvSpPr>
        <p:spPr>
          <a:xfrm>
            <a:off x="1143000" y="453713"/>
            <a:ext cx="10210800" cy="2862322"/>
          </a:xfrm>
          <a:prstGeom prst="rect">
            <a:avLst/>
          </a:prstGeom>
          <a:noFill/>
        </p:spPr>
        <p:txBody>
          <a:bodyPr wrap="square">
            <a:spAutoFit/>
          </a:bodyPr>
          <a:lstStyle/>
          <a:p>
            <a:pPr marL="571500" indent="-571500" algn="just">
              <a:buFont typeface="Arial" panose="020B0604020202020204" pitchFamily="34" charset="0"/>
              <a:buChar char="•"/>
            </a:pPr>
            <a:r>
              <a:rPr lang="en-US" sz="3600" dirty="0"/>
              <a:t>The </a:t>
            </a:r>
            <a:r>
              <a:rPr lang="en-US" sz="3600" dirty="0">
                <a:highlight>
                  <a:srgbClr val="FFFF00"/>
                </a:highlight>
              </a:rPr>
              <a:t>indicative duration</a:t>
            </a:r>
            <a:r>
              <a:rPr lang="en-US" sz="3600" dirty="0"/>
              <a:t> for conduct of Audit </a:t>
            </a:r>
            <a:r>
              <a:rPr lang="en-IN" sz="3600" dirty="0"/>
              <a:t>covering </a:t>
            </a:r>
            <a:r>
              <a:rPr lang="en-IN" sz="3600" dirty="0">
                <a:highlight>
                  <a:srgbClr val="FFFF00"/>
                </a:highlight>
              </a:rPr>
              <a:t>one year period</a:t>
            </a:r>
            <a:r>
              <a:rPr lang="en-US" sz="3600" dirty="0">
                <a:highlight>
                  <a:srgbClr val="FFFF00"/>
                </a:highlight>
              </a:rPr>
              <a:t> </a:t>
            </a:r>
            <a:r>
              <a:rPr lang="en-US" dirty="0"/>
              <a:t>that is inclusive of desk review, preparation and approval of audit plan, actual audit and preparation of audit report wherever necessary, for each category would be as under: </a:t>
            </a:r>
            <a:br>
              <a:rPr lang="en-US" dirty="0"/>
            </a:br>
            <a:r>
              <a:rPr lang="en-US" dirty="0"/>
              <a:t>	</a:t>
            </a:r>
            <a:r>
              <a:rPr lang="en-US" dirty="0" err="1"/>
              <a:t>i</a:t>
            </a:r>
            <a:r>
              <a:rPr lang="en-US" dirty="0"/>
              <a:t>. Large taxpayers – 6 to 8 working days</a:t>
            </a:r>
          </a:p>
          <a:p>
            <a:r>
              <a:rPr lang="en-US" dirty="0"/>
              <a:t>	ii. Medium taxpayers – 4 to 6 working days.</a:t>
            </a:r>
          </a:p>
          <a:p>
            <a:r>
              <a:rPr lang="en-US" dirty="0"/>
              <a:t>	iii. Small taxpayers – 2 to 4 working days (including audit of the </a:t>
            </a:r>
            <a:r>
              <a:rPr lang="en-US" dirty="0" err="1"/>
              <a:t>Deductor</a:t>
            </a:r>
            <a:r>
              <a:rPr lang="en-US" dirty="0"/>
              <a:t>, Section 51 of CGST Act, 2017 and operators who collect TCS Section 52 of CGST Act, 2017)</a:t>
            </a:r>
            <a:endParaRPr lang="en-IN" dirty="0"/>
          </a:p>
        </p:txBody>
      </p:sp>
      <p:sp>
        <p:nvSpPr>
          <p:cNvPr id="6" name="Rectangle: Rounded Corners 5">
            <a:extLst>
              <a:ext uri="{FF2B5EF4-FFF2-40B4-BE49-F238E27FC236}">
                <a16:creationId xmlns:a16="http://schemas.microsoft.com/office/drawing/2014/main" id="{E79DC9B2-BDA4-4927-AB90-23E8FC0111B0}"/>
              </a:ext>
            </a:extLst>
          </p:cNvPr>
          <p:cNvSpPr/>
          <p:nvPr/>
        </p:nvSpPr>
        <p:spPr>
          <a:xfrm>
            <a:off x="1010769" y="3352948"/>
            <a:ext cx="10475259" cy="85438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a:solidFill>
                  <a:schemeClr val="tx1"/>
                </a:solidFill>
              </a:rPr>
              <a:t>NOTE: </a:t>
            </a:r>
            <a:r>
              <a:rPr lang="en-US" dirty="0">
                <a:solidFill>
                  <a:schemeClr val="tx1"/>
                </a:solidFill>
              </a:rPr>
              <a:t>In case the audit coverage is </a:t>
            </a:r>
            <a:r>
              <a:rPr lang="en-US" dirty="0">
                <a:solidFill>
                  <a:schemeClr val="tx1"/>
                </a:solidFill>
                <a:highlight>
                  <a:srgbClr val="FFFF00"/>
                </a:highlight>
              </a:rPr>
              <a:t>for five years</a:t>
            </a:r>
            <a:r>
              <a:rPr lang="en-US" dirty="0">
                <a:solidFill>
                  <a:schemeClr val="tx1"/>
                </a:solidFill>
              </a:rPr>
              <a:t>, the number of days may be increased to maximum of 16/12/8 days for Large, Medium and Small taxpayers respectively. In other words the number of days for conduct of audit may be increased proportionately, with an increase of 25% of working days for every</a:t>
            </a:r>
            <a:endParaRPr lang="en-IN" dirty="0">
              <a:solidFill>
                <a:schemeClr val="tx1"/>
              </a:solidFill>
            </a:endParaRPr>
          </a:p>
        </p:txBody>
      </p:sp>
      <p:sp>
        <p:nvSpPr>
          <p:cNvPr id="8" name="TextBox 7">
            <a:extLst>
              <a:ext uri="{FF2B5EF4-FFF2-40B4-BE49-F238E27FC236}">
                <a16:creationId xmlns:a16="http://schemas.microsoft.com/office/drawing/2014/main" id="{E33F2B6A-ED94-49A9-976C-3247D7DD4D19}"/>
              </a:ext>
            </a:extLst>
          </p:cNvPr>
          <p:cNvSpPr txBox="1"/>
          <p:nvPr/>
        </p:nvSpPr>
        <p:spPr>
          <a:xfrm>
            <a:off x="1104900" y="4425472"/>
            <a:ext cx="10287000" cy="923330"/>
          </a:xfrm>
          <a:prstGeom prst="rect">
            <a:avLst/>
          </a:prstGeom>
          <a:noFill/>
        </p:spPr>
        <p:txBody>
          <a:bodyPr wrap="square">
            <a:spAutoFit/>
          </a:bodyPr>
          <a:lstStyle/>
          <a:p>
            <a:pPr marL="285750" indent="-285750" algn="just">
              <a:buFont typeface="Arial" panose="020B0604020202020204" pitchFamily="34" charset="0"/>
              <a:buChar char="•"/>
            </a:pPr>
            <a:r>
              <a:rPr lang="en-US" dirty="0"/>
              <a:t>The Audit Groups deployed for audit of large units may comprise of 2-3 Superintendents and 3-5 Inspectors. For 25 medium units, the audit group may include 1 - 2 Superintendents and 2 - 3 Inspectors. For small units, the Audit Group may include 1 Superintendent and 1 - 2 Inspectors.</a:t>
            </a:r>
            <a:endParaRPr lang="en-IN" dirty="0"/>
          </a:p>
        </p:txBody>
      </p:sp>
      <p:sp>
        <p:nvSpPr>
          <p:cNvPr id="10" name="TextBox 9">
            <a:extLst>
              <a:ext uri="{FF2B5EF4-FFF2-40B4-BE49-F238E27FC236}">
                <a16:creationId xmlns:a16="http://schemas.microsoft.com/office/drawing/2014/main" id="{A3711C75-521E-4A5A-8589-22A5F41D4023}"/>
              </a:ext>
            </a:extLst>
          </p:cNvPr>
          <p:cNvSpPr txBox="1"/>
          <p:nvPr/>
        </p:nvSpPr>
        <p:spPr>
          <a:xfrm>
            <a:off x="1104900" y="5491881"/>
            <a:ext cx="10286999" cy="646331"/>
          </a:xfrm>
          <a:prstGeom prst="rect">
            <a:avLst/>
          </a:prstGeom>
          <a:noFill/>
        </p:spPr>
        <p:txBody>
          <a:bodyPr wrap="square">
            <a:spAutoFit/>
          </a:bodyPr>
          <a:lstStyle/>
          <a:p>
            <a:pPr marL="285750" indent="-285750">
              <a:buFont typeface="Arial" panose="020B0604020202020204" pitchFamily="34" charset="0"/>
              <a:buChar char="•"/>
            </a:pPr>
            <a:r>
              <a:rPr lang="en-US" dirty="0"/>
              <a:t>It should be ensured that 20% of the taxpayers to be audited are selected based on </a:t>
            </a:r>
            <a:r>
              <a:rPr lang="en-US" dirty="0">
                <a:highlight>
                  <a:srgbClr val="FFFF00"/>
                </a:highlight>
              </a:rPr>
              <a:t>local risk factors </a:t>
            </a:r>
            <a:r>
              <a:rPr lang="en-US" dirty="0"/>
              <a:t>after obtaining the approval of the Chief Commissioner.</a:t>
            </a:r>
            <a:endParaRPr lang="en-IN" dirty="0"/>
          </a:p>
        </p:txBody>
      </p:sp>
    </p:spTree>
    <p:extLst>
      <p:ext uri="{BB962C8B-B14F-4D97-AF65-F5344CB8AC3E}">
        <p14:creationId xmlns:p14="http://schemas.microsoft.com/office/powerpoint/2010/main" val="9990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FA4A6-AD94-45B3-89CC-5A399EE7FA18}"/>
              </a:ext>
            </a:extLst>
          </p:cNvPr>
          <p:cNvSpPr/>
          <p:nvPr/>
        </p:nvSpPr>
        <p:spPr>
          <a:xfrm>
            <a:off x="3322320" y="365760"/>
            <a:ext cx="602488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000" b="1" dirty="0"/>
              <a:t>Persons covered under Sec 132</a:t>
            </a:r>
          </a:p>
        </p:txBody>
      </p:sp>
      <p:sp>
        <p:nvSpPr>
          <p:cNvPr id="3" name="Rectangle 2">
            <a:extLst>
              <a:ext uri="{FF2B5EF4-FFF2-40B4-BE49-F238E27FC236}">
                <a16:creationId xmlns:a16="http://schemas.microsoft.com/office/drawing/2014/main" id="{D212CEEC-2914-484A-860B-DFD2D31D7BF9}"/>
              </a:ext>
            </a:extLst>
          </p:cNvPr>
          <p:cNvSpPr/>
          <p:nvPr/>
        </p:nvSpPr>
        <p:spPr>
          <a:xfrm>
            <a:off x="1666240" y="975360"/>
            <a:ext cx="9550400" cy="751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Whoever commits, or causes to commit and retain the benefits.</a:t>
            </a:r>
          </a:p>
        </p:txBody>
      </p:sp>
      <p:sp>
        <p:nvSpPr>
          <p:cNvPr id="4" name="Rectangle 3">
            <a:extLst>
              <a:ext uri="{FF2B5EF4-FFF2-40B4-BE49-F238E27FC236}">
                <a16:creationId xmlns:a16="http://schemas.microsoft.com/office/drawing/2014/main" id="{FC76CB4B-5BE5-4B0F-A8FA-49BCD191BF54}"/>
              </a:ext>
            </a:extLst>
          </p:cNvPr>
          <p:cNvSpPr/>
          <p:nvPr/>
        </p:nvSpPr>
        <p:spPr>
          <a:xfrm>
            <a:off x="3322320" y="2336800"/>
            <a:ext cx="602488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000" b="1" dirty="0"/>
              <a:t>Punishments</a:t>
            </a:r>
          </a:p>
        </p:txBody>
      </p:sp>
      <p:graphicFrame>
        <p:nvGraphicFramePr>
          <p:cNvPr id="5" name="Table 5">
            <a:extLst>
              <a:ext uri="{FF2B5EF4-FFF2-40B4-BE49-F238E27FC236}">
                <a16:creationId xmlns:a16="http://schemas.microsoft.com/office/drawing/2014/main" id="{3CB9DCAC-57DD-4AC9-8471-E08DC1E373D7}"/>
              </a:ext>
            </a:extLst>
          </p:cNvPr>
          <p:cNvGraphicFramePr>
            <a:graphicFrameLocks noGrp="1"/>
          </p:cNvGraphicFramePr>
          <p:nvPr/>
        </p:nvGraphicFramePr>
        <p:xfrm>
          <a:off x="1666240" y="2966720"/>
          <a:ext cx="9550400" cy="185420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3591400917"/>
                    </a:ext>
                  </a:extLst>
                </a:gridCol>
                <a:gridCol w="5618480">
                  <a:extLst>
                    <a:ext uri="{9D8B030D-6E8A-4147-A177-3AD203B41FA5}">
                      <a16:colId xmlns:a16="http://schemas.microsoft.com/office/drawing/2014/main" val="3972478664"/>
                    </a:ext>
                  </a:extLst>
                </a:gridCol>
              </a:tblGrid>
              <a:tr h="370840">
                <a:tc>
                  <a:txBody>
                    <a:bodyPr/>
                    <a:lstStyle/>
                    <a:p>
                      <a:r>
                        <a:rPr lang="en-IN" dirty="0"/>
                        <a:t>Amount of 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836936"/>
                  </a:ext>
                </a:extLst>
              </a:tr>
              <a:tr h="370840">
                <a:tc>
                  <a:txBody>
                    <a:bodyPr/>
                    <a:lstStyle/>
                    <a:p>
                      <a:r>
                        <a:rPr lang="en-IN" dirty="0"/>
                        <a:t>Exceeds 5 crores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Imprisonment </a:t>
                      </a:r>
                      <a:r>
                        <a:rPr lang="en-IN" dirty="0" err="1"/>
                        <a:t>upto</a:t>
                      </a:r>
                      <a:r>
                        <a:rPr lang="en-IN" dirty="0"/>
                        <a:t> 5 years with 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620722"/>
                  </a:ext>
                </a:extLst>
              </a:tr>
              <a:tr h="370840">
                <a:tc>
                  <a:txBody>
                    <a:bodyPr/>
                    <a:lstStyle/>
                    <a:p>
                      <a:r>
                        <a:rPr lang="en-IN" dirty="0"/>
                        <a:t>Exceeds 2 crores but less than 5 crores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Imprisonment </a:t>
                      </a:r>
                      <a:r>
                        <a:rPr lang="en-IN" dirty="0" err="1"/>
                        <a:t>upto</a:t>
                      </a:r>
                      <a:r>
                        <a:rPr lang="en-IN" dirty="0"/>
                        <a:t> 3 years with 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7179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Exceeds 1 crores but less than 5 crores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Imprisonment </a:t>
                      </a:r>
                      <a:r>
                        <a:rPr lang="en-IN" dirty="0" err="1"/>
                        <a:t>upto</a:t>
                      </a:r>
                      <a:r>
                        <a:rPr lang="en-IN" dirty="0"/>
                        <a:t> 1 year with 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567089"/>
                  </a:ext>
                </a:extLst>
              </a:tr>
              <a:tr h="370840">
                <a:tc>
                  <a:txBody>
                    <a:bodyPr/>
                    <a:lstStyle/>
                    <a:p>
                      <a:r>
                        <a:rPr lang="en-IN" dirty="0"/>
                        <a:t>Other Specified offences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Imprisonment </a:t>
                      </a:r>
                      <a:r>
                        <a:rPr lang="en-IN" dirty="0" err="1"/>
                        <a:t>upto</a:t>
                      </a:r>
                      <a:r>
                        <a:rPr lang="en-IN" dirty="0"/>
                        <a:t> 6 months with fine or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3802033"/>
                  </a:ext>
                </a:extLst>
              </a:tr>
            </a:tbl>
          </a:graphicData>
        </a:graphic>
      </p:graphicFrame>
      <p:sp>
        <p:nvSpPr>
          <p:cNvPr id="6" name="Rectangle 5">
            <a:extLst>
              <a:ext uri="{FF2B5EF4-FFF2-40B4-BE49-F238E27FC236}">
                <a16:creationId xmlns:a16="http://schemas.microsoft.com/office/drawing/2014/main" id="{99BD12C3-C497-4C0F-A094-63553BE36D98}"/>
              </a:ext>
            </a:extLst>
          </p:cNvPr>
          <p:cNvSpPr/>
          <p:nvPr/>
        </p:nvSpPr>
        <p:spPr>
          <a:xfrm>
            <a:off x="2956560" y="4881882"/>
            <a:ext cx="6553200" cy="1188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u="sng" dirty="0">
                <a:solidFill>
                  <a:schemeClr val="tx1"/>
                </a:solidFill>
              </a:rPr>
              <a:t>Note 1 *Minimum period shall be 6 months </a:t>
            </a:r>
          </a:p>
          <a:p>
            <a:pPr algn="just"/>
            <a:r>
              <a:rPr lang="en-IN" u="sng" dirty="0">
                <a:solidFill>
                  <a:schemeClr val="tx1"/>
                </a:solidFill>
              </a:rPr>
              <a:t>Note 2  Repeated offence period shall be </a:t>
            </a:r>
            <a:r>
              <a:rPr lang="en-IN" u="sng" dirty="0" err="1">
                <a:solidFill>
                  <a:schemeClr val="tx1"/>
                </a:solidFill>
              </a:rPr>
              <a:t>upto</a:t>
            </a:r>
            <a:r>
              <a:rPr lang="en-IN" u="sng" dirty="0">
                <a:solidFill>
                  <a:schemeClr val="tx1"/>
                </a:solidFill>
              </a:rPr>
              <a:t> 5 years with fine</a:t>
            </a:r>
          </a:p>
        </p:txBody>
      </p:sp>
    </p:spTree>
    <p:extLst>
      <p:ext uri="{BB962C8B-B14F-4D97-AF65-F5344CB8AC3E}">
        <p14:creationId xmlns:p14="http://schemas.microsoft.com/office/powerpoint/2010/main" val="31649504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555536"/>
            <a:ext cx="12192000" cy="72370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IN" sz="2400" dirty="0"/>
              <a:t>(2) Where any person convicted of an offence under this section is again convicted of an offence under this section, then, he shall be punishable for the </a:t>
            </a:r>
            <a:r>
              <a:rPr lang="en-IN" sz="2400" b="1" u="sng" dirty="0">
                <a:highlight>
                  <a:srgbClr val="00FFFF"/>
                </a:highlight>
              </a:rPr>
              <a:t>second and for every subsequent offence with imprisonment for a term which may extend to five years and with fine.</a:t>
            </a:r>
            <a:endParaRPr lang="en-US" sz="2400" b="1" u="sng" dirty="0">
              <a:highlight>
                <a:srgbClr val="00FFFF"/>
              </a:highlight>
            </a:endParaRPr>
          </a:p>
          <a:p>
            <a:pPr algn="just">
              <a:lnSpc>
                <a:spcPct val="150000"/>
              </a:lnSpc>
            </a:pPr>
            <a:r>
              <a:rPr lang="en-IN" sz="2400" dirty="0"/>
              <a:t>(3) The imprisonment referred to in clauses </a:t>
            </a:r>
            <a:r>
              <a:rPr lang="en-IN" sz="2400" b="1" u="sng" dirty="0"/>
              <a:t>(</a:t>
            </a:r>
            <a:r>
              <a:rPr lang="en-IN" sz="2400" b="1" i="1" u="sng" dirty="0" err="1"/>
              <a:t>i</a:t>
            </a:r>
            <a:r>
              <a:rPr lang="en-IN" sz="2400" b="1" u="sng" dirty="0"/>
              <a:t>), (</a:t>
            </a:r>
            <a:r>
              <a:rPr lang="en-IN" sz="2400" b="1" i="1" u="sng" dirty="0"/>
              <a:t>ii</a:t>
            </a:r>
            <a:r>
              <a:rPr lang="en-IN" sz="2400" b="1" u="sng" dirty="0"/>
              <a:t>) and (</a:t>
            </a:r>
            <a:r>
              <a:rPr lang="en-IN" sz="2400" b="1" i="1" u="sng" dirty="0"/>
              <a:t>iii</a:t>
            </a:r>
            <a:r>
              <a:rPr lang="en-IN" sz="2400" b="1" u="sng" dirty="0"/>
              <a:t>) </a:t>
            </a:r>
            <a:r>
              <a:rPr lang="en-IN" sz="2400" dirty="0"/>
              <a:t>of sub-section (1) and sub-section (2) shall, in the absence of special and adequate reasons to the contrary to be recorded in the judgment of the Court, be for a </a:t>
            </a:r>
            <a:r>
              <a:rPr lang="en-IN" sz="2400" b="1" u="sng" dirty="0"/>
              <a:t>term not less than six months</a:t>
            </a:r>
            <a:r>
              <a:rPr lang="en-IN" sz="2400" dirty="0"/>
              <a:t>.</a:t>
            </a:r>
            <a:endParaRPr lang="en-US" sz="2400" dirty="0"/>
          </a:p>
          <a:p>
            <a:pPr algn="just">
              <a:lnSpc>
                <a:spcPct val="150000"/>
              </a:lnSpc>
            </a:pPr>
            <a:r>
              <a:rPr lang="en-IN" sz="2400" dirty="0"/>
              <a:t>(4) Notwithstanding anything contained in the Code of Criminal Procedure, 1973 (2 of 1974), all offences under this Act, except the offences referred to in sub-section (5) shall be non-cognizable and </a:t>
            </a:r>
            <a:r>
              <a:rPr lang="en-IN" sz="2400" dirty="0" err="1"/>
              <a:t>bailable</a:t>
            </a:r>
            <a:r>
              <a:rPr lang="en-IN" sz="2400" dirty="0"/>
              <a:t>.  </a:t>
            </a:r>
            <a:endParaRPr lang="en-US" sz="2400" dirty="0"/>
          </a:p>
          <a:p>
            <a:pPr algn="just">
              <a:lnSpc>
                <a:spcPct val="150000"/>
              </a:lnSpc>
            </a:pPr>
            <a:r>
              <a:rPr lang="en-IN" sz="2400" dirty="0"/>
              <a:t>(5) The offences specified in clause (</a:t>
            </a:r>
            <a:r>
              <a:rPr lang="en-IN" sz="2400" i="1" dirty="0"/>
              <a:t>a</a:t>
            </a:r>
            <a:r>
              <a:rPr lang="en-IN" sz="2400" dirty="0"/>
              <a:t>) or clause (</a:t>
            </a:r>
            <a:r>
              <a:rPr lang="en-IN" sz="2400" i="1" dirty="0"/>
              <a:t>b</a:t>
            </a:r>
            <a:r>
              <a:rPr lang="en-IN" sz="2400" dirty="0"/>
              <a:t>) or clause (</a:t>
            </a:r>
            <a:r>
              <a:rPr lang="en-IN" sz="2400" i="1" dirty="0"/>
              <a:t>c</a:t>
            </a:r>
            <a:r>
              <a:rPr lang="en-IN" sz="2400" dirty="0"/>
              <a:t>) or clause (</a:t>
            </a:r>
            <a:r>
              <a:rPr lang="en-IN" sz="2400" i="1" dirty="0"/>
              <a:t>d</a:t>
            </a:r>
            <a:r>
              <a:rPr lang="en-IN" sz="2400" dirty="0"/>
              <a:t>) of sub-section (1) </a:t>
            </a:r>
            <a:r>
              <a:rPr lang="en-IN" sz="2400" b="1" u="sng" dirty="0"/>
              <a:t>and</a:t>
            </a:r>
            <a:r>
              <a:rPr lang="en-IN" sz="2400" dirty="0"/>
              <a:t> punishable under clause (</a:t>
            </a:r>
            <a:r>
              <a:rPr lang="en-IN" sz="2400" i="1" dirty="0" err="1"/>
              <a:t>i</a:t>
            </a:r>
            <a:r>
              <a:rPr lang="en-IN" sz="2400" dirty="0"/>
              <a:t>) of that sub-section shall be cognizable and non-</a:t>
            </a:r>
            <a:r>
              <a:rPr lang="en-IN" sz="2400" dirty="0" err="1"/>
              <a:t>bailable</a:t>
            </a:r>
            <a:r>
              <a:rPr lang="en-IN" sz="2400" dirty="0"/>
              <a:t>.</a:t>
            </a:r>
            <a:endParaRPr lang="en-US" sz="2400" dirty="0"/>
          </a:p>
          <a:p>
            <a:pPr algn="just">
              <a:lnSpc>
                <a:spcPct val="150000"/>
              </a:lnSpc>
            </a:pPr>
            <a:r>
              <a:rPr lang="en-IN" sz="2400" dirty="0"/>
              <a:t>(6) A person shall not be prosecuted for any offence under this section except with the </a:t>
            </a:r>
            <a:r>
              <a:rPr lang="en-IN" sz="2400" b="1" u="sng" dirty="0">
                <a:highlight>
                  <a:srgbClr val="00FFFF"/>
                </a:highlight>
              </a:rPr>
              <a:t>previous sanction of the Commissioner</a:t>
            </a:r>
            <a:r>
              <a:rPr lang="en-IN" sz="1600" dirty="0"/>
              <a:t>.</a:t>
            </a: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sp>
        <p:nvSpPr>
          <p:cNvPr id="2" name="Cloud Callout 1"/>
          <p:cNvSpPr/>
          <p:nvPr/>
        </p:nvSpPr>
        <p:spPr>
          <a:xfrm>
            <a:off x="10280468" y="1629771"/>
            <a:ext cx="1789612" cy="359228"/>
          </a:xfrm>
          <a:prstGeom prst="cloudCallout">
            <a:avLst>
              <a:gd name="adj1" fmla="val -164375"/>
              <a:gd name="adj2" fmla="val 69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years</a:t>
            </a:r>
          </a:p>
        </p:txBody>
      </p:sp>
      <p:sp>
        <p:nvSpPr>
          <p:cNvPr id="3" name="Rectangle 2"/>
          <p:cNvSpPr/>
          <p:nvPr/>
        </p:nvSpPr>
        <p:spPr>
          <a:xfrm>
            <a:off x="6671491" y="5117558"/>
            <a:ext cx="4419600" cy="368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Others non- cognizable + </a:t>
            </a:r>
            <a:r>
              <a:rPr lang="en-US" dirty="0" err="1"/>
              <a:t>bailable</a:t>
            </a:r>
            <a:endParaRPr lang="en-US" dirty="0"/>
          </a:p>
        </p:txBody>
      </p:sp>
      <p:sp>
        <p:nvSpPr>
          <p:cNvPr id="6" name="Rectangle 5"/>
          <p:cNvSpPr/>
          <p:nvPr/>
        </p:nvSpPr>
        <p:spPr>
          <a:xfrm>
            <a:off x="2251891" y="5117558"/>
            <a:ext cx="4419600" cy="368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a/b/c/d—cognizable+ non </a:t>
            </a:r>
            <a:r>
              <a:rPr lang="en-US" dirty="0" err="1"/>
              <a:t>bailable</a:t>
            </a:r>
            <a:endParaRPr lang="en-US" dirty="0"/>
          </a:p>
        </p:txBody>
      </p:sp>
      <p:sp>
        <p:nvSpPr>
          <p:cNvPr id="9" name="Oval 8">
            <a:extLst>
              <a:ext uri="{FF2B5EF4-FFF2-40B4-BE49-F238E27FC236}">
                <a16:creationId xmlns:a16="http://schemas.microsoft.com/office/drawing/2014/main" id="{354C4991-429A-4776-9F8E-99EE22501BCD}"/>
              </a:ext>
            </a:extLst>
          </p:cNvPr>
          <p:cNvSpPr/>
          <p:nvPr/>
        </p:nvSpPr>
        <p:spPr>
          <a:xfrm>
            <a:off x="8070668" y="3527696"/>
            <a:ext cx="2272937" cy="3592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Min 6 </a:t>
            </a:r>
            <a:r>
              <a:rPr lang="en-US" dirty="0" err="1"/>
              <a:t>mnths</a:t>
            </a:r>
            <a:endParaRPr lang="en-IN" dirty="0"/>
          </a:p>
        </p:txBody>
      </p:sp>
    </p:spTree>
    <p:extLst>
      <p:ext uri="{BB962C8B-B14F-4D97-AF65-F5344CB8AC3E}">
        <p14:creationId xmlns:p14="http://schemas.microsoft.com/office/powerpoint/2010/main" val="313903550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555536"/>
            <a:ext cx="12192000" cy="613860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IN" sz="2400" dirty="0"/>
              <a:t>(</a:t>
            </a:r>
            <a:r>
              <a:rPr lang="en-IN" sz="2400" i="1" dirty="0"/>
              <a:t>Explanation.</a:t>
            </a:r>
            <a:r>
              <a:rPr lang="en-IN" sz="2400" dirty="0"/>
              <a:t>— </a:t>
            </a:r>
            <a:r>
              <a:rPr lang="en-IN" sz="2400" b="1" u="sng" dirty="0"/>
              <a:t>For the purposes of this section, the term "tax" shall include the amount of tax evaded or the amount of input tax credit wrongly availed or utilised or refund wrongly taken under the </a:t>
            </a:r>
            <a:r>
              <a:rPr lang="en-IN" sz="2400" b="1" u="sng" dirty="0">
                <a:highlight>
                  <a:srgbClr val="00FFFF"/>
                </a:highlight>
              </a:rPr>
              <a:t>provisions of this Act, the State Goods and Services Tax Act, the Integrated Goods and Services Tax Act or the Union Territory Goods and Services Tax Act and cess levied under the Goods and Services Tax (Compensation to States) Act.</a:t>
            </a:r>
          </a:p>
          <a:p>
            <a:pPr algn="just">
              <a:lnSpc>
                <a:spcPct val="150000"/>
              </a:lnSpc>
            </a:pPr>
            <a:endParaRPr lang="en-IN" sz="2400" dirty="0"/>
          </a:p>
          <a:p>
            <a:pPr algn="just">
              <a:lnSpc>
                <a:spcPct val="150000"/>
              </a:lnSpc>
            </a:pPr>
            <a:r>
              <a:rPr lang="en-IN" sz="2000" u="sng" dirty="0">
                <a:hlinkClick r:id="rId2" action="ppaction://hlinkfile"/>
              </a:rPr>
              <a:t>79.</a:t>
            </a:r>
            <a:r>
              <a:rPr lang="en-IN" sz="2000" dirty="0"/>
              <a:t> Enforced with effect from 1-7-2017.</a:t>
            </a:r>
            <a:endParaRPr lang="en-US" sz="2000" dirty="0"/>
          </a:p>
          <a:p>
            <a:pPr algn="just">
              <a:lnSpc>
                <a:spcPct val="150000"/>
              </a:lnSpc>
            </a:pPr>
            <a:r>
              <a:rPr lang="en-IN" sz="2000" u="sng" dirty="0">
                <a:hlinkClick r:id="rId3" action="ppaction://hlinkfile"/>
              </a:rPr>
              <a:t>79a.</a:t>
            </a:r>
            <a:r>
              <a:rPr lang="en-IN" sz="2000" dirty="0"/>
              <a:t> Substituted for 'Whoever commits any of the following offences" by the Finance Act, 2020 </a:t>
            </a:r>
          </a:p>
          <a:p>
            <a:pPr algn="just">
              <a:lnSpc>
                <a:spcPct val="150000"/>
              </a:lnSpc>
            </a:pPr>
            <a:r>
              <a:rPr lang="en-IN" sz="2000" u="sng" dirty="0">
                <a:hlinkClick r:id="rId4" action="ppaction://hlinkfile"/>
              </a:rPr>
              <a:t>79b.</a:t>
            </a:r>
            <a:r>
              <a:rPr lang="en-IN" sz="2000" dirty="0"/>
              <a:t> Clause (c) Substituted by the Finance Act, 2020 </a:t>
            </a:r>
            <a:r>
              <a:rPr lang="en-IN" sz="2000" dirty="0" err="1"/>
              <a:t>w.e.f</a:t>
            </a:r>
            <a:r>
              <a:rPr lang="en-IN" sz="2000" dirty="0"/>
              <a:t>. a date yet to be notified. Prior to substitution said clause (c) read as under:</a:t>
            </a:r>
            <a:endParaRPr lang="en-US" sz="2000" dirty="0"/>
          </a:p>
          <a:p>
            <a:pPr algn="just">
              <a:lnSpc>
                <a:spcPct val="150000"/>
              </a:lnSpc>
            </a:pPr>
            <a:r>
              <a:rPr lang="en-IN" sz="2000" dirty="0"/>
              <a:t>"(</a:t>
            </a:r>
            <a:r>
              <a:rPr lang="en-IN" sz="2000" i="1" dirty="0"/>
              <a:t>c</a:t>
            </a:r>
            <a:r>
              <a:rPr lang="en-IN" sz="2000" dirty="0"/>
              <a:t>) avails input tax credit using such invoice or bill referred to in clause (b);"</a:t>
            </a:r>
            <a:endParaRPr lang="en-US" sz="2000" dirty="0"/>
          </a:p>
          <a:p>
            <a:pPr algn="just">
              <a:lnSpc>
                <a:spcPct val="150000"/>
              </a:lnSpc>
            </a:pPr>
            <a:r>
              <a:rPr lang="en-IN" sz="2000" u="sng" dirty="0">
                <a:hlinkClick r:id="rId5" action="ppaction://hlinkfile"/>
              </a:rPr>
              <a:t>79c.</a:t>
            </a:r>
            <a:r>
              <a:rPr lang="en-IN" sz="2000" dirty="0"/>
              <a:t> Words "fraudulently avails input tax credit" omitted by the Finance Act, 2020</a:t>
            </a:r>
            <a:endParaRPr lang="en-US" sz="20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sp>
        <p:nvSpPr>
          <p:cNvPr id="10" name="Rectangle 9">
            <a:extLst>
              <a:ext uri="{FF2B5EF4-FFF2-40B4-BE49-F238E27FC236}">
                <a16:creationId xmlns:a16="http://schemas.microsoft.com/office/drawing/2014/main" id="{05BDB8A0-47D8-4717-8D19-9A00DEE7C1B6}"/>
              </a:ext>
            </a:extLst>
          </p:cNvPr>
          <p:cNvSpPr/>
          <p:nvPr/>
        </p:nvSpPr>
        <p:spPr>
          <a:xfrm>
            <a:off x="7063377" y="3429000"/>
            <a:ext cx="4419600" cy="6989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Cognizable means Arrest without Warrant (Immediate Arrest)</a:t>
            </a:r>
          </a:p>
        </p:txBody>
      </p:sp>
    </p:spTree>
    <p:extLst>
      <p:ext uri="{BB962C8B-B14F-4D97-AF65-F5344CB8AC3E}">
        <p14:creationId xmlns:p14="http://schemas.microsoft.com/office/powerpoint/2010/main" val="9910407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sp>
        <p:nvSpPr>
          <p:cNvPr id="5" name="Rectangle 4"/>
          <p:cNvSpPr/>
          <p:nvPr/>
        </p:nvSpPr>
        <p:spPr>
          <a:xfrm>
            <a:off x="596900" y="965200"/>
            <a:ext cx="1549400" cy="3937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a:t>
            </a:r>
          </a:p>
        </p:txBody>
      </p:sp>
      <p:sp>
        <p:nvSpPr>
          <p:cNvPr id="9" name="Rectangle 8"/>
          <p:cNvSpPr/>
          <p:nvPr/>
        </p:nvSpPr>
        <p:spPr>
          <a:xfrm>
            <a:off x="2946400" y="952500"/>
            <a:ext cx="1549400" cy="3937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(b)</a:t>
            </a:r>
          </a:p>
        </p:txBody>
      </p:sp>
      <p:sp>
        <p:nvSpPr>
          <p:cNvPr id="10" name="Rectangle 9"/>
          <p:cNvSpPr/>
          <p:nvPr/>
        </p:nvSpPr>
        <p:spPr>
          <a:xfrm>
            <a:off x="5080000" y="965200"/>
            <a:ext cx="1549400" cy="3937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a:t>
            </a:r>
          </a:p>
        </p:txBody>
      </p:sp>
      <p:sp>
        <p:nvSpPr>
          <p:cNvPr id="11" name="Rectangle 10"/>
          <p:cNvSpPr/>
          <p:nvPr/>
        </p:nvSpPr>
        <p:spPr>
          <a:xfrm>
            <a:off x="7023100" y="977900"/>
            <a:ext cx="1549400" cy="3937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a:t>
            </a:r>
          </a:p>
        </p:txBody>
      </p:sp>
      <p:sp>
        <p:nvSpPr>
          <p:cNvPr id="12" name="Rectangle 11"/>
          <p:cNvSpPr/>
          <p:nvPr/>
        </p:nvSpPr>
        <p:spPr>
          <a:xfrm>
            <a:off x="8902700" y="990600"/>
            <a:ext cx="1003300" cy="3937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t>
            </a:r>
            <a:r>
              <a:rPr lang="en-US" dirty="0" err="1"/>
              <a:t>i</a:t>
            </a:r>
            <a:r>
              <a:rPr lang="en-US" dirty="0"/>
              <a:t>)</a:t>
            </a:r>
          </a:p>
        </p:txBody>
      </p:sp>
      <p:sp>
        <p:nvSpPr>
          <p:cNvPr id="13" name="Rectangle 12"/>
          <p:cNvSpPr/>
          <p:nvPr/>
        </p:nvSpPr>
        <p:spPr>
          <a:xfrm>
            <a:off x="10452100" y="977900"/>
            <a:ext cx="1638300" cy="1003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Cognizable + non </a:t>
            </a:r>
            <a:r>
              <a:rPr lang="en-US" dirty="0" err="1"/>
              <a:t>bailable</a:t>
            </a:r>
            <a:endParaRPr lang="en-US" dirty="0"/>
          </a:p>
        </p:txBody>
      </p:sp>
      <p:sp>
        <p:nvSpPr>
          <p:cNvPr id="14" name="TextBox 13"/>
          <p:cNvSpPr txBox="1"/>
          <p:nvPr/>
        </p:nvSpPr>
        <p:spPr>
          <a:xfrm>
            <a:off x="2273300" y="952500"/>
            <a:ext cx="508000" cy="584775"/>
          </a:xfrm>
          <a:prstGeom prst="rect">
            <a:avLst/>
          </a:prstGeom>
          <a:noFill/>
        </p:spPr>
        <p:txBody>
          <a:bodyPr wrap="square" rtlCol="0">
            <a:spAutoFit/>
          </a:bodyPr>
          <a:lstStyle/>
          <a:p>
            <a:r>
              <a:rPr lang="en-US" sz="3200" b="1" dirty="0"/>
              <a:t>+</a:t>
            </a:r>
            <a:endParaRPr lang="en-US" b="1" dirty="0"/>
          </a:p>
        </p:txBody>
      </p:sp>
      <p:sp>
        <p:nvSpPr>
          <p:cNvPr id="15" name="TextBox 14"/>
          <p:cNvSpPr txBox="1"/>
          <p:nvPr/>
        </p:nvSpPr>
        <p:spPr>
          <a:xfrm>
            <a:off x="4584700" y="901700"/>
            <a:ext cx="508000" cy="584775"/>
          </a:xfrm>
          <a:prstGeom prst="rect">
            <a:avLst/>
          </a:prstGeom>
          <a:noFill/>
        </p:spPr>
        <p:txBody>
          <a:bodyPr wrap="square" rtlCol="0">
            <a:spAutoFit/>
          </a:bodyPr>
          <a:lstStyle/>
          <a:p>
            <a:r>
              <a:rPr lang="en-US" sz="3200" b="1" dirty="0"/>
              <a:t>+</a:t>
            </a:r>
            <a:endParaRPr lang="en-US" b="1" dirty="0"/>
          </a:p>
        </p:txBody>
      </p:sp>
      <p:sp>
        <p:nvSpPr>
          <p:cNvPr id="16" name="TextBox 15"/>
          <p:cNvSpPr txBox="1"/>
          <p:nvPr/>
        </p:nvSpPr>
        <p:spPr>
          <a:xfrm>
            <a:off x="6680200" y="850900"/>
            <a:ext cx="508000" cy="584775"/>
          </a:xfrm>
          <a:prstGeom prst="rect">
            <a:avLst/>
          </a:prstGeom>
          <a:noFill/>
        </p:spPr>
        <p:txBody>
          <a:bodyPr wrap="square" rtlCol="0">
            <a:spAutoFit/>
          </a:bodyPr>
          <a:lstStyle/>
          <a:p>
            <a:r>
              <a:rPr lang="en-US" sz="3200" b="1" dirty="0"/>
              <a:t>+</a:t>
            </a:r>
            <a:endParaRPr lang="en-US" b="1" dirty="0"/>
          </a:p>
        </p:txBody>
      </p:sp>
      <p:sp>
        <p:nvSpPr>
          <p:cNvPr id="17" name="TextBox 16"/>
          <p:cNvSpPr txBox="1"/>
          <p:nvPr/>
        </p:nvSpPr>
        <p:spPr>
          <a:xfrm>
            <a:off x="8559800" y="876300"/>
            <a:ext cx="508000" cy="584775"/>
          </a:xfrm>
          <a:prstGeom prst="rect">
            <a:avLst/>
          </a:prstGeom>
          <a:noFill/>
        </p:spPr>
        <p:txBody>
          <a:bodyPr wrap="square" rtlCol="0">
            <a:spAutoFit/>
          </a:bodyPr>
          <a:lstStyle/>
          <a:p>
            <a:r>
              <a:rPr lang="en-US" sz="3200" b="1" dirty="0"/>
              <a:t>+</a:t>
            </a:r>
            <a:endParaRPr lang="en-US" b="1" dirty="0"/>
          </a:p>
        </p:txBody>
      </p:sp>
      <p:sp>
        <p:nvSpPr>
          <p:cNvPr id="18" name="TextBox 17"/>
          <p:cNvSpPr txBox="1"/>
          <p:nvPr/>
        </p:nvSpPr>
        <p:spPr>
          <a:xfrm>
            <a:off x="9918700" y="977900"/>
            <a:ext cx="508000" cy="584775"/>
          </a:xfrm>
          <a:prstGeom prst="rect">
            <a:avLst/>
          </a:prstGeom>
          <a:noFill/>
        </p:spPr>
        <p:txBody>
          <a:bodyPr wrap="square" rtlCol="0">
            <a:spAutoFit/>
          </a:bodyPr>
          <a:lstStyle/>
          <a:p>
            <a:r>
              <a:rPr lang="en-US" sz="3200" b="1" dirty="0"/>
              <a:t>=</a:t>
            </a:r>
            <a:endParaRPr lang="en-US" b="1" dirty="0"/>
          </a:p>
        </p:txBody>
      </p:sp>
      <p:cxnSp>
        <p:nvCxnSpPr>
          <p:cNvPr id="20" name="Straight Arrow Connector 19"/>
          <p:cNvCxnSpPr>
            <a:stCxn id="5" idx="2"/>
            <a:endCxn id="21" idx="0"/>
          </p:cNvCxnSpPr>
          <p:nvPr/>
        </p:nvCxnSpPr>
        <p:spPr>
          <a:xfrm>
            <a:off x="1371600" y="1358900"/>
            <a:ext cx="635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66700" y="2628900"/>
            <a:ext cx="2222500" cy="37973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150000"/>
              </a:lnSpc>
            </a:pPr>
            <a:r>
              <a:rPr lang="en-IN" sz="1600" dirty="0"/>
              <a:t>Supplies any goods or services or both </a:t>
            </a:r>
            <a:r>
              <a:rPr lang="en-IN" sz="1600" b="1" u="sng" dirty="0"/>
              <a:t>without issue of any invoice</a:t>
            </a:r>
            <a:r>
              <a:rPr lang="en-IN" sz="1600" dirty="0"/>
              <a:t>, in violation of the provisions of this Act or the rules made thereunder, with the intention to evade tax;</a:t>
            </a:r>
          </a:p>
        </p:txBody>
      </p:sp>
      <p:sp>
        <p:nvSpPr>
          <p:cNvPr id="22" name="Rectangle 21"/>
          <p:cNvSpPr/>
          <p:nvPr/>
        </p:nvSpPr>
        <p:spPr>
          <a:xfrm>
            <a:off x="2705100" y="2641600"/>
            <a:ext cx="2222500" cy="37846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150000"/>
              </a:lnSpc>
            </a:pPr>
            <a:r>
              <a:rPr lang="en-IN" sz="1600" dirty="0"/>
              <a:t>Issues any invoice or bill without supply of goods or services or both in violation of the provisions of this Act, or the rules made thereunder</a:t>
            </a:r>
            <a:r>
              <a:rPr lang="en-IN" sz="1600" b="1" u="sng" dirty="0"/>
              <a:t> leading to wrongful </a:t>
            </a:r>
            <a:r>
              <a:rPr lang="en-IN" sz="1600" b="1" u="sng" dirty="0" err="1"/>
              <a:t>availment</a:t>
            </a:r>
            <a:r>
              <a:rPr lang="en-IN" sz="1600" b="1" u="sng" dirty="0"/>
              <a:t> or utilisation of input tax credit or refund of tax</a:t>
            </a:r>
            <a:r>
              <a:rPr lang="en-IN" sz="1600" dirty="0"/>
              <a:t>;</a:t>
            </a:r>
          </a:p>
          <a:p>
            <a:pPr algn="just">
              <a:lnSpc>
                <a:spcPct val="150000"/>
              </a:lnSpc>
            </a:pPr>
            <a:endParaRPr lang="en-IN" sz="1600" dirty="0"/>
          </a:p>
        </p:txBody>
      </p:sp>
      <p:sp>
        <p:nvSpPr>
          <p:cNvPr id="23" name="Rectangle 22"/>
          <p:cNvSpPr/>
          <p:nvPr/>
        </p:nvSpPr>
        <p:spPr>
          <a:xfrm>
            <a:off x="5130800" y="2654300"/>
            <a:ext cx="2222500" cy="37846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150000"/>
              </a:lnSpc>
            </a:pPr>
            <a:r>
              <a:rPr lang="en-IN" sz="1600" i="1" dirty="0"/>
              <a:t>Avails input tax credit using the invoice or bill referred to in clause (</a:t>
            </a:r>
            <a:r>
              <a:rPr lang="en-IN" sz="1600" dirty="0"/>
              <a:t>b</a:t>
            </a:r>
            <a:r>
              <a:rPr lang="en-IN" sz="1600" i="1" dirty="0"/>
              <a:t>) or </a:t>
            </a:r>
            <a:r>
              <a:rPr lang="en-IN" sz="1600" b="1" i="1" u="sng" dirty="0"/>
              <a:t>fraudulently avails input tax credit without any invoice or bill;</a:t>
            </a:r>
            <a:r>
              <a:rPr lang="en-IN" sz="1600" b="1" u="sng" dirty="0"/>
              <a:t>]</a:t>
            </a:r>
          </a:p>
        </p:txBody>
      </p:sp>
      <p:sp>
        <p:nvSpPr>
          <p:cNvPr id="24" name="Rectangle 23"/>
          <p:cNvSpPr/>
          <p:nvPr/>
        </p:nvSpPr>
        <p:spPr>
          <a:xfrm>
            <a:off x="7467600" y="2654300"/>
            <a:ext cx="2222500" cy="37846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150000"/>
              </a:lnSpc>
            </a:pPr>
            <a:r>
              <a:rPr lang="en-IN" sz="1600" dirty="0"/>
              <a:t>collects any amount as tax but fails to pay the same to the </a:t>
            </a:r>
            <a:r>
              <a:rPr lang="en-IN" sz="1600" b="1" u="sng" dirty="0"/>
              <a:t>Government beyond a period of three months from the date on which such payment becomes due;</a:t>
            </a:r>
          </a:p>
          <a:p>
            <a:pPr algn="just">
              <a:lnSpc>
                <a:spcPct val="150000"/>
              </a:lnSpc>
            </a:pPr>
            <a:endParaRPr lang="en-IN" sz="1600" b="1" u="sng" dirty="0"/>
          </a:p>
        </p:txBody>
      </p:sp>
      <p:cxnSp>
        <p:nvCxnSpPr>
          <p:cNvPr id="26" name="Straight Arrow Connector 25"/>
          <p:cNvCxnSpPr/>
          <p:nvPr/>
        </p:nvCxnSpPr>
        <p:spPr>
          <a:xfrm>
            <a:off x="3886200" y="1384300"/>
            <a:ext cx="635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54700" y="1384300"/>
            <a:ext cx="635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331200" y="1371600"/>
            <a:ext cx="635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829800" y="2705100"/>
            <a:ext cx="2222500" cy="37846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150000"/>
              </a:lnSpc>
            </a:pPr>
            <a:r>
              <a:rPr lang="en-IN" sz="1400" dirty="0"/>
              <a:t>In cases where the </a:t>
            </a:r>
            <a:r>
              <a:rPr lang="en-IN" sz="1400" b="1" u="sng" dirty="0"/>
              <a:t>amount of tax evaded or the amount of input tax credit wrongly availed or utilised or the amount of refund wrongly taken exceeds five hundred lakh rupees, with imprisonment for a term which may extend to five years and with fine;</a:t>
            </a:r>
          </a:p>
          <a:p>
            <a:pPr algn="just">
              <a:lnSpc>
                <a:spcPct val="150000"/>
              </a:lnSpc>
            </a:pPr>
            <a:endParaRPr lang="en-IN" sz="1400" b="1" u="sng" dirty="0"/>
          </a:p>
        </p:txBody>
      </p:sp>
      <p:cxnSp>
        <p:nvCxnSpPr>
          <p:cNvPr id="30" name="Straight Arrow Connector 29"/>
          <p:cNvCxnSpPr>
            <a:endCxn id="29" idx="0"/>
          </p:cNvCxnSpPr>
          <p:nvPr/>
        </p:nvCxnSpPr>
        <p:spPr>
          <a:xfrm>
            <a:off x="9474200" y="1435100"/>
            <a:ext cx="146685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43502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132 :-</a:t>
            </a:r>
            <a:r>
              <a:rPr lang="en-IN" sz="2400" b="1" dirty="0"/>
              <a:t> Punishment for certain offences.</a:t>
            </a:r>
            <a:endParaRPr lang="en-US" sz="2400" b="1" dirty="0"/>
          </a:p>
        </p:txBody>
      </p:sp>
      <p:graphicFrame>
        <p:nvGraphicFramePr>
          <p:cNvPr id="2" name="Table 1"/>
          <p:cNvGraphicFramePr>
            <a:graphicFrameLocks noGrp="1"/>
          </p:cNvGraphicFramePr>
          <p:nvPr/>
        </p:nvGraphicFramePr>
        <p:xfrm>
          <a:off x="182880" y="719667"/>
          <a:ext cx="11816080" cy="6035040"/>
        </p:xfrm>
        <a:graphic>
          <a:graphicData uri="http://schemas.openxmlformats.org/drawingml/2006/table">
            <a:tbl>
              <a:tblPr firstRow="1" bandRow="1">
                <a:tableStyleId>{5FD0F851-EC5A-4D38-B0AD-8093EC10F338}</a:tableStyleId>
              </a:tblPr>
              <a:tblGrid>
                <a:gridCol w="5908040">
                  <a:extLst>
                    <a:ext uri="{9D8B030D-6E8A-4147-A177-3AD203B41FA5}">
                      <a16:colId xmlns:a16="http://schemas.microsoft.com/office/drawing/2014/main" val="20000"/>
                    </a:ext>
                  </a:extLst>
                </a:gridCol>
                <a:gridCol w="5908040">
                  <a:extLst>
                    <a:ext uri="{9D8B030D-6E8A-4147-A177-3AD203B41FA5}">
                      <a16:colId xmlns:a16="http://schemas.microsoft.com/office/drawing/2014/main" val="20001"/>
                    </a:ext>
                  </a:extLst>
                </a:gridCol>
              </a:tblGrid>
              <a:tr h="312232">
                <a:tc>
                  <a:txBody>
                    <a:bodyPr/>
                    <a:lstStyle/>
                    <a:p>
                      <a:r>
                        <a:rPr lang="en-US" dirty="0"/>
                        <a:t>Offence involving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Punishment extending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r>
                        <a:rPr lang="en-US" dirty="0"/>
                        <a:t>Tax evaded exceeding </a:t>
                      </a:r>
                      <a:r>
                        <a:rPr lang="en-US" dirty="0" err="1"/>
                        <a:t>Rs</a:t>
                      </a:r>
                      <a:r>
                        <a:rPr lang="en-US" dirty="0"/>
                        <a:t>. 5 crore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 years</a:t>
                      </a:r>
                      <a:r>
                        <a:rPr lang="en-US" baseline="0" dirty="0"/>
                        <a:t>                              and                               Cognizable</a:t>
                      </a:r>
                    </a:p>
                    <a:p>
                      <a:r>
                        <a:rPr lang="en-US" baseline="0" dirty="0"/>
                        <a:t>                                                                                 Not bailable                   </a:t>
                      </a:r>
                    </a:p>
                    <a:p>
                      <a:r>
                        <a:rPr lang="en-US" baseline="0" dirty="0"/>
                        <a:t>                                                                                 if under                                </a:t>
                      </a:r>
                    </a:p>
                    <a:p>
                      <a:r>
                        <a:rPr lang="en-US" baseline="0" dirty="0"/>
                        <a:t>                                                                                 clause       </a:t>
                      </a:r>
                    </a:p>
                    <a:p>
                      <a:r>
                        <a:rPr lang="en-US" baseline="0" dirty="0"/>
                        <a:t>                                                                                 (</a:t>
                      </a:r>
                      <a:r>
                        <a:rPr lang="en-US" baseline="0" dirty="0" err="1"/>
                        <a:t>a,b,c,d</a:t>
                      </a:r>
                      <a:r>
                        <a:rPr lang="en-US" baseline="0" dirty="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2232">
                <a:tc>
                  <a:txBody>
                    <a:bodyPr/>
                    <a:lstStyle/>
                    <a:p>
                      <a:r>
                        <a:rPr lang="en-US" dirty="0"/>
                        <a:t>Repeat  offenders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 years                              and       Fine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9781899"/>
                  </a:ext>
                </a:extLst>
              </a:tr>
              <a:tr h="1248927">
                <a:tc>
                  <a:txBody>
                    <a:bodyPr/>
                    <a:lstStyle/>
                    <a:p>
                      <a:r>
                        <a:rPr lang="en-US" dirty="0"/>
                        <a:t>Tax evaded between </a:t>
                      </a:r>
                      <a:r>
                        <a:rPr lang="en-US" dirty="0" err="1"/>
                        <a:t>Rs</a:t>
                      </a:r>
                      <a:r>
                        <a:rPr lang="en-US" dirty="0"/>
                        <a:t>. 2 </a:t>
                      </a:r>
                      <a:r>
                        <a:rPr lang="en-US" dirty="0" err="1"/>
                        <a:t>crore</a:t>
                      </a:r>
                      <a:r>
                        <a:rPr lang="en-US" dirty="0"/>
                        <a:t> to </a:t>
                      </a:r>
                      <a:r>
                        <a:rPr lang="en-US" dirty="0" err="1"/>
                        <a:t>Rs</a:t>
                      </a:r>
                      <a:r>
                        <a:rPr lang="en-US" dirty="0"/>
                        <a:t>. 5 </a:t>
                      </a:r>
                      <a:r>
                        <a:rPr lang="en-US" dirty="0" err="1"/>
                        <a:t>Crore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3 years                              and</a:t>
                      </a:r>
                      <a:r>
                        <a:rPr lang="en-US" baseline="0" dirty="0"/>
                        <a:t>                               NON                                      </a:t>
                      </a:r>
                    </a:p>
                    <a:p>
                      <a:r>
                        <a:rPr lang="en-US" baseline="0" dirty="0"/>
                        <a:t>                                                                                cognizable     </a:t>
                      </a:r>
                    </a:p>
                    <a:p>
                      <a:r>
                        <a:rPr lang="en-US" baseline="0" dirty="0"/>
                        <a:t>                                                                                &amp; bailable</a:t>
                      </a:r>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48927">
                <a:tc>
                  <a:txBody>
                    <a:bodyPr/>
                    <a:lstStyle/>
                    <a:p>
                      <a:r>
                        <a:rPr lang="en-US" dirty="0"/>
                        <a:t>Tax evaded between </a:t>
                      </a:r>
                      <a:r>
                        <a:rPr lang="en-US" dirty="0" err="1"/>
                        <a:t>Rs</a:t>
                      </a:r>
                      <a:r>
                        <a:rPr lang="en-US" dirty="0"/>
                        <a:t>. 1 </a:t>
                      </a:r>
                      <a:r>
                        <a:rPr lang="en-US" dirty="0" err="1"/>
                        <a:t>Crore</a:t>
                      </a:r>
                      <a:r>
                        <a:rPr lang="en-US" dirty="0"/>
                        <a:t> to </a:t>
                      </a:r>
                      <a:r>
                        <a:rPr lang="en-US" dirty="0" err="1"/>
                        <a:t>Rs</a:t>
                      </a:r>
                      <a:r>
                        <a:rPr lang="en-US" dirty="0"/>
                        <a:t>. 2 </a:t>
                      </a:r>
                      <a:r>
                        <a:rPr lang="en-US" dirty="0" err="1"/>
                        <a:t>Crore</a:t>
                      </a: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 years                              and                                </a:t>
                      </a:r>
                      <a:r>
                        <a:rPr lang="en-US" baseline="0" dirty="0"/>
                        <a:t>NON                                      </a:t>
                      </a:r>
                    </a:p>
                    <a:p>
                      <a:r>
                        <a:rPr lang="en-US" baseline="0" dirty="0"/>
                        <a:t>                                                                                cognizable</a:t>
                      </a:r>
                    </a:p>
                    <a:p>
                      <a:r>
                        <a:rPr lang="en-US" dirty="0"/>
                        <a:t>                                                                                &amp; Bailable</a:t>
                      </a:r>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80580">
                <a:tc>
                  <a:txBody>
                    <a:bodyPr/>
                    <a:lstStyle/>
                    <a:p>
                      <a:r>
                        <a:rPr lang="en-US" dirty="0"/>
                        <a:t>X False records</a:t>
                      </a:r>
                    </a:p>
                    <a:p>
                      <a:r>
                        <a:rPr lang="en-US" dirty="0"/>
                        <a:t>X obstructing Officer</a:t>
                      </a:r>
                    </a:p>
                    <a:p>
                      <a:r>
                        <a:rPr lang="en-US" dirty="0"/>
                        <a:t>X Tamper</a:t>
                      </a:r>
                      <a:r>
                        <a:rPr lang="en-US" baseline="0" dirty="0"/>
                        <a:t> Records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6 months  </a:t>
                      </a:r>
                      <a:r>
                        <a:rPr lang="en-US" baseline="0" dirty="0"/>
                        <a:t>                         or                                    </a:t>
                      </a:r>
                      <a:r>
                        <a:rPr lang="en-US" baseline="0" dirty="0" err="1"/>
                        <a:t>or</a:t>
                      </a:r>
                      <a:r>
                        <a:rPr lang="en-US" baseline="0" dirty="0"/>
                        <a:t> both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026" name="Picture 2" descr="A Black Man Behind Bars | Cartoon clip art, Bear coloring p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875" y="1155700"/>
            <a:ext cx="1304925" cy="782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Black Man Behind Bars | Cartoon clip art, Bear coloring p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845" y="2928253"/>
            <a:ext cx="1304925" cy="782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 Black Man Behind Bars | Cartoon clip art, Bear coloring p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845" y="4363510"/>
            <a:ext cx="1304925" cy="782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 Black Man Behind Bars | Cartoon clip art, Bear coloring p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845" y="5798767"/>
            <a:ext cx="1304925" cy="782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ffing companies providing workers to Hillandale fined | WATT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190" y="1100138"/>
            <a:ext cx="13811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taffing companies providing workers to Hillandale fined | WATT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191" y="2928253"/>
            <a:ext cx="13811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taffing companies providing workers to Hillandale fined | WATT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191" y="4355407"/>
            <a:ext cx="13811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taffing companies providing workers to Hillandale fined | WATT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191" y="5800833"/>
            <a:ext cx="138112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4315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232012"/>
            <a:ext cx="11245756" cy="63462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b="1" i="1" u="sng" dirty="0"/>
              <a:t>Illustration</a:t>
            </a:r>
          </a:p>
          <a:p>
            <a:pPr algn="just"/>
            <a:r>
              <a:rPr lang="en-US" dirty="0"/>
              <a:t>Discuss the prosecution, arrest and bail implication, if any, in respect of the following cases:</a:t>
            </a:r>
          </a:p>
          <a:p>
            <a:pPr marL="400050" indent="-400050" algn="just">
              <a:buAutoNum type="romanLcParenBoth"/>
            </a:pPr>
            <a:r>
              <a:rPr lang="en-US" dirty="0"/>
              <a:t>Mohan a registered contractor evades payment of tax of INR 2.80 cr.</a:t>
            </a:r>
          </a:p>
          <a:p>
            <a:pPr marL="400050" indent="-400050" algn="just">
              <a:buAutoNum type="romanLcParenBoth"/>
            </a:pPr>
            <a:r>
              <a:rPr lang="en-US" dirty="0" err="1"/>
              <a:t>Satish</a:t>
            </a:r>
            <a:r>
              <a:rPr lang="en-US" dirty="0"/>
              <a:t> a registered person, fails to supply information sought by central tax officer. The amount of GST involved is INR 17 lakh.</a:t>
            </a:r>
          </a:p>
          <a:p>
            <a:pPr marL="400050" indent="-400050" algn="just">
              <a:buAutoNum type="romanLcParenBoth"/>
            </a:pPr>
            <a:r>
              <a:rPr lang="en-US" dirty="0"/>
              <a:t>Raman a registered contractor, collects INR 5.90 crores as tax form its clients but deposits INR 20 lakhs with the Central Government.</a:t>
            </a:r>
          </a:p>
          <a:p>
            <a:pPr marL="400050" indent="-400050" algn="just">
              <a:buAutoNum type="romanLcParenBoth"/>
            </a:pPr>
            <a:r>
              <a:rPr lang="en-US" dirty="0"/>
              <a:t>Sunil of steel, collects INR 5.80 crores as IGST from its client and deposits INR 3.60 crore with the  central Government by falsifying or substituting financial records and producing fake accounts.</a:t>
            </a:r>
          </a:p>
          <a:p>
            <a:pPr marL="400050" indent="-400050" algn="just"/>
            <a:endParaRPr lang="en-US" dirty="0"/>
          </a:p>
          <a:p>
            <a:pPr marL="400050" indent="-400050" algn="just"/>
            <a:r>
              <a:rPr lang="en-US" dirty="0"/>
              <a:t>Also discuss, what would be the </a:t>
            </a:r>
            <a:r>
              <a:rPr lang="en-US" dirty="0" err="1"/>
              <a:t>prospecution</a:t>
            </a:r>
            <a:r>
              <a:rPr lang="en-US" dirty="0"/>
              <a:t> implication, if  Mohan ,</a:t>
            </a:r>
            <a:r>
              <a:rPr lang="en-US" dirty="0" err="1"/>
              <a:t>Satish</a:t>
            </a:r>
            <a:r>
              <a:rPr lang="en-US" dirty="0"/>
              <a:t> ,Raman and Sunil are convicted for subsequent offences?</a:t>
            </a:r>
          </a:p>
          <a:p>
            <a:pPr marL="400050" indent="-400050" algn="just"/>
            <a:endParaRPr lang="en-US" dirty="0"/>
          </a:p>
          <a:p>
            <a:pPr marL="400050" indent="-400050" algn="just"/>
            <a:endParaRPr lang="en-US" dirty="0"/>
          </a:p>
          <a:p>
            <a:pPr marL="400050" indent="-400050" algn="just"/>
            <a:endParaRPr lang="en-US" dirty="0"/>
          </a:p>
          <a:p>
            <a:pPr marL="400050" indent="-400050" algn="just"/>
            <a:endParaRPr lang="en-US" dirty="0"/>
          </a:p>
          <a:p>
            <a:pPr algn="just"/>
            <a:endParaRPr lang="en-US" dirty="0"/>
          </a:p>
        </p:txBody>
      </p:sp>
      <p:graphicFrame>
        <p:nvGraphicFramePr>
          <p:cNvPr id="3" name="Table 2"/>
          <p:cNvGraphicFramePr>
            <a:graphicFrameLocks noGrp="1"/>
          </p:cNvGraphicFramePr>
          <p:nvPr/>
        </p:nvGraphicFramePr>
        <p:xfrm>
          <a:off x="530746" y="4390914"/>
          <a:ext cx="10128155" cy="1559560"/>
        </p:xfrm>
        <a:graphic>
          <a:graphicData uri="http://schemas.openxmlformats.org/drawingml/2006/table">
            <a:tbl>
              <a:tblPr firstRow="1" bandRow="1">
                <a:tableStyleId>{2D5ABB26-0587-4C30-8999-92F81FD0307C}</a:tableStyleId>
              </a:tblPr>
              <a:tblGrid>
                <a:gridCol w="2025631">
                  <a:extLst>
                    <a:ext uri="{9D8B030D-6E8A-4147-A177-3AD203B41FA5}">
                      <a16:colId xmlns:a16="http://schemas.microsoft.com/office/drawing/2014/main" val="20000"/>
                    </a:ext>
                  </a:extLst>
                </a:gridCol>
                <a:gridCol w="2025631">
                  <a:extLst>
                    <a:ext uri="{9D8B030D-6E8A-4147-A177-3AD203B41FA5}">
                      <a16:colId xmlns:a16="http://schemas.microsoft.com/office/drawing/2014/main" val="20001"/>
                    </a:ext>
                  </a:extLst>
                </a:gridCol>
                <a:gridCol w="2025631">
                  <a:extLst>
                    <a:ext uri="{9D8B030D-6E8A-4147-A177-3AD203B41FA5}">
                      <a16:colId xmlns:a16="http://schemas.microsoft.com/office/drawing/2014/main" val="20002"/>
                    </a:ext>
                  </a:extLst>
                </a:gridCol>
                <a:gridCol w="2025631">
                  <a:extLst>
                    <a:ext uri="{9D8B030D-6E8A-4147-A177-3AD203B41FA5}">
                      <a16:colId xmlns:a16="http://schemas.microsoft.com/office/drawing/2014/main" val="20003"/>
                    </a:ext>
                  </a:extLst>
                </a:gridCol>
                <a:gridCol w="2025631">
                  <a:extLst>
                    <a:ext uri="{9D8B030D-6E8A-4147-A177-3AD203B41FA5}">
                      <a16:colId xmlns:a16="http://schemas.microsoft.com/office/drawing/2014/main" val="20004"/>
                    </a:ext>
                  </a:extLst>
                </a:gridCol>
              </a:tblGrid>
              <a:tr h="370840">
                <a:tc>
                  <a:txBody>
                    <a:bodyPr/>
                    <a:lstStyle/>
                    <a:p>
                      <a:r>
                        <a:rPr lang="en-US" b="1" dirty="0"/>
                        <a:t>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Offence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Prosecution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Arrest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Mohan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Non-cognizable</a:t>
                      </a:r>
                    </a:p>
                    <a:p>
                      <a:r>
                        <a:rPr lang="en-US" dirty="0"/>
                        <a:t>Offence</a:t>
                      </a:r>
                    </a:p>
                    <a:p>
                      <a:r>
                        <a:rPr lang="en-US" dirty="0"/>
                        <a:t>[section 132(1)(e)]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t>Upto</a:t>
                      </a:r>
                      <a:r>
                        <a:rPr lang="en-US" dirty="0"/>
                        <a:t> 3 Years With Fine</a:t>
                      </a:r>
                      <a:r>
                        <a:rPr lang="en-US" baseline="0" dirty="0"/>
                        <a:t> </a:t>
                      </a:r>
                    </a:p>
                    <a:p>
                      <a:r>
                        <a:rPr lang="en-US" baseline="0" dirty="0"/>
                        <a:t>[Section 132(1)(ii)]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Arrest can be</a:t>
                      </a:r>
                      <a:r>
                        <a:rPr lang="en-US" baseline="0" dirty="0"/>
                        <a:t> ordered by commissioner of Central Tax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t>Bailable</a:t>
                      </a:r>
                      <a:r>
                        <a:rPr lang="en-US" dirty="0"/>
                        <a:t> offence</a:t>
                      </a:r>
                    </a:p>
                    <a:p>
                      <a:r>
                        <a:rPr lang="en-US" dirty="0"/>
                        <a:t>[Section 132(4)]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01CB75AD-514E-45B5-947B-4FAAC270409E}"/>
              </a:ext>
            </a:extLst>
          </p:cNvPr>
          <p:cNvSpPr/>
          <p:nvPr/>
        </p:nvSpPr>
        <p:spPr>
          <a:xfrm>
            <a:off x="3973512" y="279778"/>
            <a:ext cx="4244975" cy="517525"/>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a:t>ILLUSTRATIONS</a:t>
            </a:r>
            <a:endParaRPr lang="en-US" sz="2400" b="1" dirty="0"/>
          </a:p>
        </p:txBody>
      </p:sp>
    </p:spTree>
    <p:extLst>
      <p:ext uri="{BB962C8B-B14F-4D97-AF65-F5344CB8AC3E}">
        <p14:creationId xmlns:p14="http://schemas.microsoft.com/office/powerpoint/2010/main" val="9883486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409433"/>
            <a:ext cx="11245756" cy="4913194"/>
          </a:xfrm>
          <a:prstGeom prst="rect">
            <a:avLst/>
          </a:prstGeom>
        </p:spPr>
        <p:style>
          <a:lnRef idx="1">
            <a:schemeClr val="accent4"/>
          </a:lnRef>
          <a:fillRef idx="2">
            <a:schemeClr val="accent4"/>
          </a:fillRef>
          <a:effectRef idx="1">
            <a:schemeClr val="accent4"/>
          </a:effectRef>
          <a:fontRef idx="minor">
            <a:schemeClr val="dk1"/>
          </a:fontRef>
        </p:style>
        <p:txBody>
          <a:bodyPr numCol="2" rtlCol="0" anchor="ctr"/>
          <a:lstStyle/>
          <a:p>
            <a:pPr algn="just"/>
            <a:endParaRPr lang="en-US" b="1" i="1" u="sng" dirty="0"/>
          </a:p>
        </p:txBody>
      </p:sp>
      <p:graphicFrame>
        <p:nvGraphicFramePr>
          <p:cNvPr id="3" name="Table 2"/>
          <p:cNvGraphicFramePr>
            <a:graphicFrameLocks noGrp="1"/>
          </p:cNvGraphicFramePr>
          <p:nvPr/>
        </p:nvGraphicFramePr>
        <p:xfrm>
          <a:off x="600503" y="1224634"/>
          <a:ext cx="9771795" cy="3566160"/>
        </p:xfrm>
        <a:graphic>
          <a:graphicData uri="http://schemas.openxmlformats.org/drawingml/2006/table">
            <a:tbl>
              <a:tblPr firstRow="1" bandRow="1">
                <a:tableStyleId>{2D5ABB26-0587-4C30-8999-92F81FD0307C}</a:tableStyleId>
              </a:tblPr>
              <a:tblGrid>
                <a:gridCol w="1954359">
                  <a:extLst>
                    <a:ext uri="{9D8B030D-6E8A-4147-A177-3AD203B41FA5}">
                      <a16:colId xmlns:a16="http://schemas.microsoft.com/office/drawing/2014/main" val="20000"/>
                    </a:ext>
                  </a:extLst>
                </a:gridCol>
                <a:gridCol w="1954359">
                  <a:extLst>
                    <a:ext uri="{9D8B030D-6E8A-4147-A177-3AD203B41FA5}">
                      <a16:colId xmlns:a16="http://schemas.microsoft.com/office/drawing/2014/main" val="20001"/>
                    </a:ext>
                  </a:extLst>
                </a:gridCol>
                <a:gridCol w="1954359">
                  <a:extLst>
                    <a:ext uri="{9D8B030D-6E8A-4147-A177-3AD203B41FA5}">
                      <a16:colId xmlns:a16="http://schemas.microsoft.com/office/drawing/2014/main" val="20002"/>
                    </a:ext>
                  </a:extLst>
                </a:gridCol>
                <a:gridCol w="1954359">
                  <a:extLst>
                    <a:ext uri="{9D8B030D-6E8A-4147-A177-3AD203B41FA5}">
                      <a16:colId xmlns:a16="http://schemas.microsoft.com/office/drawing/2014/main" val="20003"/>
                    </a:ext>
                  </a:extLst>
                </a:gridCol>
                <a:gridCol w="1954359">
                  <a:extLst>
                    <a:ext uri="{9D8B030D-6E8A-4147-A177-3AD203B41FA5}">
                      <a16:colId xmlns:a16="http://schemas.microsoft.com/office/drawing/2014/main" val="20004"/>
                    </a:ext>
                  </a:extLst>
                </a:gridCol>
              </a:tblGrid>
              <a:tr h="370840">
                <a:tc>
                  <a:txBody>
                    <a:bodyPr/>
                    <a:lstStyle/>
                    <a:p>
                      <a:pPr algn="just"/>
                      <a:r>
                        <a:rPr lang="en-US" dirty="0" err="1"/>
                        <a:t>Satish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Non</a:t>
                      </a:r>
                      <a:r>
                        <a:rPr lang="en-US" baseline="0" dirty="0"/>
                        <a:t>-cognizable offence [section 132(1)(k)]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Not applicable </a:t>
                      </a:r>
                    </a:p>
                    <a:p>
                      <a:pPr algn="just"/>
                      <a:r>
                        <a:rPr lang="en-US" dirty="0"/>
                        <a:t>[since, tax evasion not exceeds INR 100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No Arrest</a:t>
                      </a:r>
                      <a:r>
                        <a:rPr lang="en-US" baseline="0" dirty="0"/>
                        <a:t> can be ordered by Commissioner of </a:t>
                      </a:r>
                      <a:r>
                        <a:rPr lang="en-US" baseline="0" dirty="0" err="1"/>
                        <a:t>Centeral</a:t>
                      </a:r>
                      <a:r>
                        <a:rPr lang="en-US" baseline="0" dirty="0"/>
                        <a:t> Tax.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Not</a:t>
                      </a:r>
                      <a:r>
                        <a:rPr lang="en-US" baseline="0" dirty="0"/>
                        <a:t> applicable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just"/>
                      <a:r>
                        <a:rPr lang="en-US" dirty="0"/>
                        <a:t>Raman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Cognizable offence</a:t>
                      </a:r>
                    </a:p>
                    <a:p>
                      <a:pPr algn="just"/>
                      <a:r>
                        <a:rPr lang="en-US" dirty="0"/>
                        <a:t>[Section</a:t>
                      </a:r>
                      <a:r>
                        <a:rPr lang="en-US" baseline="0" dirty="0"/>
                        <a:t> 132(1)(d)]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err="1"/>
                        <a:t>Upto</a:t>
                      </a:r>
                      <a:r>
                        <a:rPr lang="en-US" dirty="0"/>
                        <a:t> 5 Years with fine</a:t>
                      </a:r>
                    </a:p>
                    <a:p>
                      <a:pPr algn="just"/>
                      <a:r>
                        <a:rPr lang="en-US" dirty="0"/>
                        <a:t>[section 132(1)(</a:t>
                      </a:r>
                      <a:r>
                        <a:rPr lang="en-US" dirty="0" err="1"/>
                        <a:t>i</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Arrest</a:t>
                      </a:r>
                      <a:r>
                        <a:rPr lang="en-US" baseline="0" dirty="0"/>
                        <a:t> can be ordered by Commissioner of </a:t>
                      </a:r>
                      <a:r>
                        <a:rPr lang="en-US" baseline="0" dirty="0" err="1"/>
                        <a:t>Centeral</a:t>
                      </a:r>
                      <a:r>
                        <a:rPr lang="en-US" baseline="0" dirty="0"/>
                        <a:t> Tax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Non-</a:t>
                      </a:r>
                      <a:r>
                        <a:rPr lang="en-US" dirty="0" err="1"/>
                        <a:t>Bailable</a:t>
                      </a:r>
                      <a:endParaRPr lang="en-US" dirty="0"/>
                    </a:p>
                    <a:p>
                      <a:pPr algn="just"/>
                      <a:r>
                        <a:rPr lang="en-US" dirty="0"/>
                        <a:t>Offence</a:t>
                      </a:r>
                      <a:r>
                        <a:rPr lang="en-US" baseline="0" dirty="0"/>
                        <a:t> </a:t>
                      </a:r>
                    </a:p>
                    <a:p>
                      <a:pPr algn="just"/>
                      <a:r>
                        <a:rPr lang="en-US" baseline="0" dirty="0"/>
                        <a:t>[Section 132(5)]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just"/>
                      <a:r>
                        <a:rPr lang="en-US" dirty="0"/>
                        <a:t>Sunil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a:t>Non-cognizable</a:t>
                      </a:r>
                      <a:r>
                        <a:rPr lang="en-US" baseline="0" dirty="0"/>
                        <a:t> offence</a:t>
                      </a:r>
                    </a:p>
                    <a:p>
                      <a:pPr algn="just"/>
                      <a:r>
                        <a:rPr lang="en-US" baseline="0" dirty="0"/>
                        <a:t>[Section 132(1)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err="1"/>
                        <a:t>Upto</a:t>
                      </a:r>
                      <a:r>
                        <a:rPr lang="en-US" dirty="0"/>
                        <a:t> 1 Year with</a:t>
                      </a:r>
                      <a:r>
                        <a:rPr lang="en-US" baseline="0" dirty="0"/>
                        <a:t> fine </a:t>
                      </a:r>
                    </a:p>
                    <a:p>
                      <a:pPr algn="just"/>
                      <a:r>
                        <a:rPr lang="en-US" baseline="0" dirty="0"/>
                        <a:t>[Section 132(1)(iv)</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aseline="0" dirty="0"/>
                        <a:t>Arrest can be ordered by commissioner of Central Tax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err="1"/>
                        <a:t>Bailable</a:t>
                      </a:r>
                      <a:r>
                        <a:rPr lang="en-US" dirty="0"/>
                        <a:t> offence</a:t>
                      </a:r>
                      <a:r>
                        <a:rPr lang="en-US" baseline="0" dirty="0"/>
                        <a:t> </a:t>
                      </a:r>
                    </a:p>
                    <a:p>
                      <a:pPr algn="just"/>
                      <a:r>
                        <a:rPr lang="en-US" baseline="0" dirty="0"/>
                        <a:t>[Section 132(4)]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2271585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669836"/>
            <a:ext cx="12192000" cy="48474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lnSpc>
                <a:spcPct val="150000"/>
              </a:lnSpc>
              <a:buAutoNum type="arabicParenBoth"/>
            </a:pPr>
            <a:r>
              <a:rPr lang="en-IN" dirty="0"/>
              <a:t>Where any person engaged in connection with the collection of statistics under section 151 or compilation or computerisation thereof or if any officer of central tax having access to information specified under sub-section (1) of section 150, or if any person engaged in connection with the provision of service on the common portal or the agent of common portal, wilfully discloses any information or the contents of any return furnished under this Act or rules made thereunder otherwise than in execution of his duties under the said sections or for the purposes of prosecution for an offence under this Act or under any other Act for the time being in force, he shall be punishable with imprisonment for a term which may extend to six months or with fine which may extend to twenty-five thousand rupees, or with both.</a:t>
            </a:r>
          </a:p>
          <a:p>
            <a:pPr marL="342900" indent="-342900" algn="just">
              <a:lnSpc>
                <a:spcPct val="150000"/>
              </a:lnSpc>
              <a:buAutoNum type="arabicParenBoth"/>
            </a:pPr>
            <a:r>
              <a:rPr lang="en-IN" sz="1600" dirty="0"/>
              <a:t>Any person—</a:t>
            </a:r>
          </a:p>
          <a:p>
            <a:pPr marL="800100" lvl="1" indent="-342900" algn="just">
              <a:lnSpc>
                <a:spcPct val="150000"/>
              </a:lnSpc>
              <a:buFont typeface="+mj-lt"/>
              <a:buAutoNum type="alphaLcParenR"/>
            </a:pPr>
            <a:r>
              <a:rPr lang="en-IN" sz="1600" dirty="0"/>
              <a:t>who is a Government servant shall not be prosecuted for any offence under this section except with the previous sanction of the Government;</a:t>
            </a:r>
          </a:p>
          <a:p>
            <a:pPr marL="800100" lvl="1" indent="-342900" algn="just">
              <a:lnSpc>
                <a:spcPct val="150000"/>
              </a:lnSpc>
              <a:buFont typeface="+mj-lt"/>
              <a:buAutoNum type="alphaLcParenR"/>
            </a:pPr>
            <a:r>
              <a:rPr lang="en-IN" sz="1600" dirty="0"/>
              <a:t>who is not a Government servant shall not be prosecuted for any offence under this section except with the previous sanction of the Commissioner.</a:t>
            </a: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133 :-</a:t>
            </a:r>
            <a:r>
              <a:rPr lang="en-IN" sz="2400" b="1" dirty="0"/>
              <a:t> Liability of officers and certain other persons.</a:t>
            </a:r>
            <a:endParaRPr lang="en-US" sz="2400" b="1" dirty="0"/>
          </a:p>
        </p:txBody>
      </p:sp>
    </p:spTree>
    <p:extLst>
      <p:ext uri="{BB962C8B-B14F-4D97-AF65-F5344CB8AC3E}">
        <p14:creationId xmlns:p14="http://schemas.microsoft.com/office/powerpoint/2010/main" val="336588128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133 :-</a:t>
            </a:r>
            <a:r>
              <a:rPr lang="en-IN" sz="2400" b="1" dirty="0"/>
              <a:t> Liability of officers and certain other persons.</a:t>
            </a:r>
            <a:endParaRPr lang="en-US" sz="2400" b="1" dirty="0"/>
          </a:p>
        </p:txBody>
      </p:sp>
      <p:sp>
        <p:nvSpPr>
          <p:cNvPr id="2" name="Rectangle 1"/>
          <p:cNvSpPr/>
          <p:nvPr/>
        </p:nvSpPr>
        <p:spPr>
          <a:xfrm>
            <a:off x="368300" y="1574800"/>
            <a:ext cx="2044700" cy="20193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Where a person either officer/ government servant or any other person or agent of above persons</a:t>
            </a:r>
          </a:p>
        </p:txBody>
      </p:sp>
      <p:cxnSp>
        <p:nvCxnSpPr>
          <p:cNvPr id="5" name="Straight Arrow Connector 4"/>
          <p:cNvCxnSpPr>
            <a:stCxn id="2" idx="3"/>
          </p:cNvCxnSpPr>
          <p:nvPr/>
        </p:nvCxnSpPr>
        <p:spPr>
          <a:xfrm flipV="1">
            <a:off x="2413000" y="2552700"/>
            <a:ext cx="2273300" cy="31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70500" y="965200"/>
            <a:ext cx="1536700" cy="1435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Compilation of statistical data &amp; other information</a:t>
            </a:r>
          </a:p>
        </p:txBody>
      </p:sp>
      <p:sp>
        <p:nvSpPr>
          <p:cNvPr id="8" name="Rectangle 7"/>
          <p:cNvSpPr/>
          <p:nvPr/>
        </p:nvSpPr>
        <p:spPr>
          <a:xfrm>
            <a:off x="5283200" y="2895600"/>
            <a:ext cx="1524000" cy="1435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Provision of service of common portal</a:t>
            </a:r>
          </a:p>
        </p:txBody>
      </p:sp>
      <p:sp>
        <p:nvSpPr>
          <p:cNvPr id="9" name="Rectangle 8"/>
          <p:cNvSpPr/>
          <p:nvPr/>
        </p:nvSpPr>
        <p:spPr>
          <a:xfrm>
            <a:off x="7493000" y="1816100"/>
            <a:ext cx="2095500" cy="1549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Wilfully discloses the information otherwise than in execution of his duties</a:t>
            </a:r>
          </a:p>
        </p:txBody>
      </p:sp>
      <p:pic>
        <p:nvPicPr>
          <p:cNvPr id="10" name="Picture 2" descr="A Black Man Behind Bars | Cartoon clip art, Bear coloring p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0800" y="1033462"/>
            <a:ext cx="1304925" cy="7826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121900" y="520701"/>
            <a:ext cx="14859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Upto</a:t>
            </a:r>
            <a:r>
              <a:rPr lang="en-US" dirty="0"/>
              <a:t> 6 months</a:t>
            </a:r>
          </a:p>
        </p:txBody>
      </p:sp>
      <p:sp>
        <p:nvSpPr>
          <p:cNvPr id="12" name="Oval 11"/>
          <p:cNvSpPr/>
          <p:nvPr/>
        </p:nvSpPr>
        <p:spPr>
          <a:xfrm>
            <a:off x="10515600" y="1917700"/>
            <a:ext cx="800100" cy="482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or</a:t>
            </a:r>
          </a:p>
        </p:txBody>
      </p:sp>
      <p:sp>
        <p:nvSpPr>
          <p:cNvPr id="13" name="Rectangle 12"/>
          <p:cNvSpPr/>
          <p:nvPr/>
        </p:nvSpPr>
        <p:spPr>
          <a:xfrm>
            <a:off x="10121900" y="2584450"/>
            <a:ext cx="1828800" cy="4635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Fine </a:t>
            </a:r>
            <a:r>
              <a:rPr lang="en-US" dirty="0" err="1"/>
              <a:t>upto</a:t>
            </a:r>
            <a:r>
              <a:rPr lang="en-US" dirty="0"/>
              <a:t> 25000</a:t>
            </a:r>
          </a:p>
        </p:txBody>
      </p:sp>
      <p:sp>
        <p:nvSpPr>
          <p:cNvPr id="14" name="Oval 13"/>
          <p:cNvSpPr/>
          <p:nvPr/>
        </p:nvSpPr>
        <p:spPr>
          <a:xfrm>
            <a:off x="10629900" y="3175000"/>
            <a:ext cx="800100" cy="482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or</a:t>
            </a:r>
          </a:p>
        </p:txBody>
      </p:sp>
      <p:sp>
        <p:nvSpPr>
          <p:cNvPr id="15" name="Rectangle 14"/>
          <p:cNvSpPr/>
          <p:nvPr/>
        </p:nvSpPr>
        <p:spPr>
          <a:xfrm>
            <a:off x="10185400" y="3930650"/>
            <a:ext cx="1828800" cy="4635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Both</a:t>
            </a:r>
          </a:p>
        </p:txBody>
      </p:sp>
      <p:cxnSp>
        <p:nvCxnSpPr>
          <p:cNvPr id="17" name="Straight Arrow Connector 16"/>
          <p:cNvCxnSpPr>
            <a:stCxn id="6" idx="3"/>
            <a:endCxn id="9" idx="1"/>
          </p:cNvCxnSpPr>
          <p:nvPr/>
        </p:nvCxnSpPr>
        <p:spPr>
          <a:xfrm>
            <a:off x="6807200" y="1682750"/>
            <a:ext cx="685800" cy="908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flipV="1">
            <a:off x="6807200" y="2590800"/>
            <a:ext cx="685800" cy="1022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0" idx="1"/>
          </p:cNvCxnSpPr>
          <p:nvPr/>
        </p:nvCxnSpPr>
        <p:spPr>
          <a:xfrm flipV="1">
            <a:off x="9588500" y="1424781"/>
            <a:ext cx="622300" cy="116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3" idx="1"/>
          </p:cNvCxnSpPr>
          <p:nvPr/>
        </p:nvCxnSpPr>
        <p:spPr>
          <a:xfrm>
            <a:off x="9588500" y="2590800"/>
            <a:ext cx="533400" cy="22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3"/>
            <a:endCxn id="15" idx="1"/>
          </p:cNvCxnSpPr>
          <p:nvPr/>
        </p:nvCxnSpPr>
        <p:spPr>
          <a:xfrm>
            <a:off x="9588500" y="2590800"/>
            <a:ext cx="596900" cy="157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8300" y="4667249"/>
            <a:ext cx="11404600" cy="122555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dirty="0"/>
              <a:t>For  Government servant---sanction from government for initiating proceedings</a:t>
            </a:r>
          </a:p>
          <a:p>
            <a:pPr algn="just"/>
            <a:endParaRPr lang="en-US" dirty="0"/>
          </a:p>
          <a:p>
            <a:pPr algn="just"/>
            <a:r>
              <a:rPr lang="en-US" dirty="0"/>
              <a:t>For non Government servant- sanction from commissioner for initiating proceeding</a:t>
            </a:r>
          </a:p>
        </p:txBody>
      </p:sp>
    </p:spTree>
    <p:extLst>
      <p:ext uri="{BB962C8B-B14F-4D97-AF65-F5344CB8AC3E}">
        <p14:creationId xmlns:p14="http://schemas.microsoft.com/office/powerpoint/2010/main" val="129813202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669836"/>
            <a:ext cx="12192000" cy="8803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IN" dirty="0"/>
              <a:t>No court shall take cognizance of any offence punishable under this Act or the rules made thereunder except with the </a:t>
            </a:r>
            <a:r>
              <a:rPr lang="en-IN" dirty="0">
                <a:highlight>
                  <a:srgbClr val="00FF00"/>
                </a:highlight>
              </a:rPr>
              <a:t>previous sanction of the Commissioner</a:t>
            </a:r>
            <a:r>
              <a:rPr lang="en-IN" dirty="0"/>
              <a:t>, and </a:t>
            </a:r>
            <a:r>
              <a:rPr lang="en-IN" dirty="0">
                <a:highlight>
                  <a:srgbClr val="00FF00"/>
                </a:highlight>
              </a:rPr>
              <a:t>no court inferior to that of a Magistrate of the First Class</a:t>
            </a:r>
            <a:r>
              <a:rPr lang="en-IN" dirty="0"/>
              <a:t>, shall try any such offence.</a:t>
            </a: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134 :-</a:t>
            </a:r>
            <a:r>
              <a:rPr lang="en-IN" sz="2400" b="1" dirty="0"/>
              <a:t> Cognizance of offences.</a:t>
            </a:r>
            <a:r>
              <a:rPr lang="en-IN" sz="2400" dirty="0"/>
              <a:t> </a:t>
            </a:r>
            <a:endParaRPr lang="en-US" sz="2400" dirty="0"/>
          </a:p>
        </p:txBody>
      </p:sp>
      <p:sp>
        <p:nvSpPr>
          <p:cNvPr id="5" name="Rectangle 4"/>
          <p:cNvSpPr/>
          <p:nvPr/>
        </p:nvSpPr>
        <p:spPr>
          <a:xfrm>
            <a:off x="0" y="2460536"/>
            <a:ext cx="12192000" cy="277794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IN" dirty="0"/>
              <a:t>In any </a:t>
            </a:r>
            <a:r>
              <a:rPr lang="en-IN" dirty="0">
                <a:highlight>
                  <a:srgbClr val="00FF00"/>
                </a:highlight>
              </a:rPr>
              <a:t>prosecution </a:t>
            </a:r>
            <a:r>
              <a:rPr lang="en-IN" dirty="0"/>
              <a:t>for an offence under this Act which requires a culpable mental state on the part of the accused, </a:t>
            </a:r>
            <a:r>
              <a:rPr lang="en-IN" dirty="0">
                <a:highlight>
                  <a:srgbClr val="00FF00"/>
                </a:highlight>
              </a:rPr>
              <a:t>the court shall presume the existence of such mental state </a:t>
            </a:r>
            <a:r>
              <a:rPr lang="en-IN" dirty="0"/>
              <a:t>but it shall be a defence for the accused to prove the fact that he had no such mental state with respect to the act charged as an offence in that prosecution.</a:t>
            </a:r>
          </a:p>
          <a:p>
            <a:pPr algn="just">
              <a:lnSpc>
                <a:spcPct val="150000"/>
              </a:lnSpc>
            </a:pPr>
            <a:r>
              <a:rPr lang="en-IN" sz="1600" i="1" dirty="0"/>
              <a:t>Explanation.</a:t>
            </a:r>
            <a:r>
              <a:rPr lang="en-IN" sz="1600" dirty="0"/>
              <a:t>—For the purposes of this section,—</a:t>
            </a:r>
            <a:endParaRPr lang="en-US" sz="1600" dirty="0"/>
          </a:p>
          <a:p>
            <a:pPr marL="400050" indent="-400050" algn="just">
              <a:lnSpc>
                <a:spcPct val="150000"/>
              </a:lnSpc>
              <a:buFont typeface="+mj-lt"/>
              <a:buAutoNum type="romanLcPeriod"/>
            </a:pPr>
            <a:r>
              <a:rPr lang="en-IN" sz="1600" dirty="0"/>
              <a:t>the expression "culpable mental state" includes intention, motive, knowledge of a fact, and belief in, or reason to believe, a fact;</a:t>
            </a:r>
          </a:p>
          <a:p>
            <a:pPr marL="400050" indent="-400050" algn="just">
              <a:lnSpc>
                <a:spcPct val="150000"/>
              </a:lnSpc>
              <a:buFont typeface="+mj-lt"/>
              <a:buAutoNum type="romanLcPeriod"/>
            </a:pPr>
            <a:r>
              <a:rPr lang="en-IN" sz="1600" dirty="0"/>
              <a:t>a fact is said to be proved only when the court believes it to exist beyond reasonable doubt and not merely when its existence is established by a preponderance of probability.</a:t>
            </a:r>
            <a:endParaRPr lang="en-US" sz="1600" dirty="0"/>
          </a:p>
        </p:txBody>
      </p:sp>
      <p:sp>
        <p:nvSpPr>
          <p:cNvPr id="6" name="Rectangle 5"/>
          <p:cNvSpPr/>
          <p:nvPr/>
        </p:nvSpPr>
        <p:spPr>
          <a:xfrm>
            <a:off x="977900" y="18161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135 :-</a:t>
            </a:r>
            <a:r>
              <a:rPr lang="en-IN" sz="2400" b="1" dirty="0"/>
              <a:t> Presumption of culpable mental state.</a:t>
            </a:r>
            <a:r>
              <a:rPr lang="en-IN" sz="2400" dirty="0"/>
              <a:t> </a:t>
            </a:r>
            <a:endParaRPr lang="en-US" sz="2400" dirty="0"/>
          </a:p>
        </p:txBody>
      </p:sp>
      <p:sp>
        <p:nvSpPr>
          <p:cNvPr id="2" name="Rectangle: Rounded Corners 1">
            <a:extLst>
              <a:ext uri="{FF2B5EF4-FFF2-40B4-BE49-F238E27FC236}">
                <a16:creationId xmlns:a16="http://schemas.microsoft.com/office/drawing/2014/main" id="{9C290311-11BE-4A73-BCB5-D6B4F038F63B}"/>
              </a:ext>
            </a:extLst>
          </p:cNvPr>
          <p:cNvSpPr/>
          <p:nvPr/>
        </p:nvSpPr>
        <p:spPr>
          <a:xfrm>
            <a:off x="7505700" y="3429000"/>
            <a:ext cx="4248150" cy="5429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Burden of Proof lies on the accused to prove No Culpable Mental State</a:t>
            </a:r>
          </a:p>
        </p:txBody>
      </p:sp>
    </p:spTree>
    <p:extLst>
      <p:ext uri="{BB962C8B-B14F-4D97-AF65-F5344CB8AC3E}">
        <p14:creationId xmlns:p14="http://schemas.microsoft.com/office/powerpoint/2010/main" val="170420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1F48263-5F9A-4461-9628-59DBEA1D0A80}"/>
              </a:ext>
            </a:extLst>
          </p:cNvPr>
          <p:cNvSpPr/>
          <p:nvPr/>
        </p:nvSpPr>
        <p:spPr>
          <a:xfrm>
            <a:off x="500743" y="889844"/>
            <a:ext cx="10853057" cy="117844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ooter Placeholder 1">
            <a:extLst>
              <a:ext uri="{FF2B5EF4-FFF2-40B4-BE49-F238E27FC236}">
                <a16:creationId xmlns:a16="http://schemas.microsoft.com/office/drawing/2014/main" id="{B0394803-43F6-4B77-8E4D-7604ECB08253}"/>
              </a:ext>
            </a:extLst>
          </p:cNvPr>
          <p:cNvSpPr>
            <a:spLocks noGrp="1"/>
          </p:cNvSpPr>
          <p:nvPr>
            <p:ph type="ftr" sz="quarter" idx="11"/>
          </p:nvPr>
        </p:nvSpPr>
        <p:spPr/>
        <p:txBody>
          <a:bodyPr/>
          <a:lstStyle/>
          <a:p>
            <a:r>
              <a:rPr lang="en-IN"/>
              <a:t>CA AANCHAL KAPOOR 9988692699</a:t>
            </a:r>
          </a:p>
        </p:txBody>
      </p:sp>
      <p:sp>
        <p:nvSpPr>
          <p:cNvPr id="3" name="Slide Number Placeholder 2">
            <a:extLst>
              <a:ext uri="{FF2B5EF4-FFF2-40B4-BE49-F238E27FC236}">
                <a16:creationId xmlns:a16="http://schemas.microsoft.com/office/drawing/2014/main" id="{E44111AD-914B-43B8-BE9A-FAFF7D4FF8AD}"/>
              </a:ext>
            </a:extLst>
          </p:cNvPr>
          <p:cNvSpPr>
            <a:spLocks noGrp="1"/>
          </p:cNvSpPr>
          <p:nvPr>
            <p:ph type="sldNum" sz="quarter" idx="12"/>
          </p:nvPr>
        </p:nvSpPr>
        <p:spPr/>
        <p:txBody>
          <a:bodyPr/>
          <a:lstStyle/>
          <a:p>
            <a:fld id="{2C4C6DAB-D00D-4A57-9F27-CB36B1FCB0AC}" type="slidenum">
              <a:rPr lang="en-IN" smtClean="0"/>
              <a:pPr/>
              <a:t>22</a:t>
            </a:fld>
            <a:endParaRPr lang="en-IN"/>
          </a:p>
        </p:txBody>
      </p:sp>
      <p:sp>
        <p:nvSpPr>
          <p:cNvPr id="5" name="TextBox 4">
            <a:extLst>
              <a:ext uri="{FF2B5EF4-FFF2-40B4-BE49-F238E27FC236}">
                <a16:creationId xmlns:a16="http://schemas.microsoft.com/office/drawing/2014/main" id="{D362B9BC-3313-4F36-B1C2-E54A8C3B69BA}"/>
              </a:ext>
            </a:extLst>
          </p:cNvPr>
          <p:cNvSpPr txBox="1"/>
          <p:nvPr/>
        </p:nvSpPr>
        <p:spPr>
          <a:xfrm>
            <a:off x="708212" y="889844"/>
            <a:ext cx="10318376" cy="5232202"/>
          </a:xfrm>
          <a:prstGeom prst="rect">
            <a:avLst/>
          </a:prstGeom>
          <a:noFill/>
        </p:spPr>
        <p:txBody>
          <a:bodyPr wrap="square">
            <a:spAutoFit/>
          </a:bodyPr>
          <a:lstStyle/>
          <a:p>
            <a:pPr algn="just"/>
            <a:r>
              <a:rPr lang="en-US" sz="3600" dirty="0"/>
              <a:t>The criteria for categorizing a registered person as large, medium or small </a:t>
            </a:r>
            <a:r>
              <a:rPr lang="en-US" dirty="0"/>
              <a:t>would be </a:t>
            </a:r>
          </a:p>
          <a:p>
            <a:pPr marL="285750" indent="-285750" algn="just">
              <a:buFont typeface="Arial" panose="020B0604020202020204" pitchFamily="34" charset="0"/>
              <a:buChar char="•"/>
            </a:pPr>
            <a:r>
              <a:rPr lang="en-US" dirty="0"/>
              <a:t>the </a:t>
            </a:r>
            <a:r>
              <a:rPr lang="en-US" sz="2800" dirty="0"/>
              <a:t>total annual value of </a:t>
            </a:r>
            <a:r>
              <a:rPr lang="en-US" sz="2800" b="1" u="sng" dirty="0">
                <a:highlight>
                  <a:srgbClr val="FFFF00"/>
                </a:highlight>
              </a:rPr>
              <a:t>outward supplies </a:t>
            </a:r>
            <a:r>
              <a:rPr lang="en-US" b="1" u="sng" dirty="0"/>
              <a:t>(including export and exempt supplies).</a:t>
            </a:r>
          </a:p>
          <a:p>
            <a:pPr algn="just"/>
            <a:endParaRPr lang="en-US" b="1" u="sng" dirty="0"/>
          </a:p>
          <a:p>
            <a:pPr algn="just"/>
            <a:r>
              <a:rPr lang="en-US" b="1" u="sng" dirty="0"/>
              <a:t> </a:t>
            </a:r>
            <a:r>
              <a:rPr lang="en-US" dirty="0"/>
              <a:t>The threshold limits of value of outward supplies for categorizing the units into large, medium and small would be dependent upon 	</a:t>
            </a:r>
          </a:p>
          <a:p>
            <a:pPr algn="just"/>
            <a:r>
              <a:rPr lang="en-US" dirty="0"/>
              <a:t>	(</a:t>
            </a:r>
            <a:r>
              <a:rPr lang="en-US" dirty="0" err="1"/>
              <a:t>i</a:t>
            </a:r>
            <a:r>
              <a:rPr lang="en-US" dirty="0"/>
              <a:t>) the </a:t>
            </a:r>
            <a:r>
              <a:rPr lang="en-US" dirty="0">
                <a:highlight>
                  <a:srgbClr val="FFFF00"/>
                </a:highlight>
              </a:rPr>
              <a:t>available manpower </a:t>
            </a:r>
            <a:r>
              <a:rPr lang="en-US" dirty="0"/>
              <a:t>in the Audit Commissionerate and </a:t>
            </a:r>
          </a:p>
          <a:p>
            <a:pPr algn="just"/>
            <a:endParaRPr lang="en-US" dirty="0"/>
          </a:p>
          <a:p>
            <a:pPr algn="just"/>
            <a:r>
              <a:rPr lang="en-US" dirty="0"/>
              <a:t>	(ii) the </a:t>
            </a:r>
            <a:r>
              <a:rPr lang="en-US" dirty="0">
                <a:highlight>
                  <a:srgbClr val="FFFF00"/>
                </a:highlight>
              </a:rPr>
              <a:t>total no. of registered persons and turnover of each registered person in the jurisdiction</a:t>
            </a:r>
            <a:r>
              <a:rPr lang="en-US" dirty="0"/>
              <a:t> of 	the Audit Commissionerate.</a:t>
            </a:r>
          </a:p>
          <a:p>
            <a:pPr algn="just"/>
            <a:endParaRPr lang="en-US" dirty="0"/>
          </a:p>
          <a:p>
            <a:pPr algn="just"/>
            <a:r>
              <a:rPr lang="en-US" dirty="0"/>
              <a:t> It may be noted that </a:t>
            </a:r>
            <a:r>
              <a:rPr lang="en-US" dirty="0">
                <a:highlight>
                  <a:srgbClr val="FFFF00"/>
                </a:highlight>
              </a:rPr>
              <a:t>threshold limits may vary from one Audit Commissionerate to another </a:t>
            </a:r>
            <a:r>
              <a:rPr lang="en-US" dirty="0"/>
              <a:t>Audit Commissionerate in view of varying number of registered 	persons and quantum of value of outward supply by each registered person. </a:t>
            </a:r>
            <a:r>
              <a:rPr lang="en-US" dirty="0">
                <a:highlight>
                  <a:srgbClr val="FFFF00"/>
                </a:highlight>
              </a:rPr>
              <a:t>The categorization of 	Registered Taxpayers would be done by the Directorate General of Audit</a:t>
            </a:r>
            <a:r>
              <a:rPr lang="en-US" dirty="0"/>
              <a:t>. The methodology for 	categorization </a:t>
            </a:r>
            <a:r>
              <a:rPr lang="en-US" dirty="0" err="1"/>
              <a:t>alongwith</a:t>
            </a:r>
            <a:r>
              <a:rPr lang="en-US" dirty="0"/>
              <a:t> threshold limits would be communicated to the Audit </a:t>
            </a:r>
            <a:r>
              <a:rPr lang="en-US" dirty="0" err="1"/>
              <a:t>Commissionerates</a:t>
            </a:r>
            <a:r>
              <a:rPr lang="en-US" dirty="0"/>
              <a:t> 	by Directorate General of Audit.</a:t>
            </a:r>
            <a:endParaRPr lang="en-IN" dirty="0"/>
          </a:p>
        </p:txBody>
      </p:sp>
    </p:spTree>
    <p:extLst>
      <p:ext uri="{BB962C8B-B14F-4D97-AF65-F5344CB8AC3E}">
        <p14:creationId xmlns:p14="http://schemas.microsoft.com/office/powerpoint/2010/main" val="341962804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669836"/>
            <a:ext cx="12192000" cy="518539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200000"/>
              </a:lnSpc>
            </a:pPr>
            <a:r>
              <a:rPr lang="en-IN" sz="2000" dirty="0"/>
              <a:t>A </a:t>
            </a:r>
            <a:r>
              <a:rPr lang="en-IN" sz="2000" b="1" u="sng" dirty="0"/>
              <a:t>statement made and signed </a:t>
            </a:r>
            <a:r>
              <a:rPr lang="en-IN" sz="2000" b="1" u="sng" dirty="0">
                <a:highlight>
                  <a:srgbClr val="00FF00"/>
                </a:highlight>
              </a:rPr>
              <a:t>by a person on appearance </a:t>
            </a:r>
            <a:r>
              <a:rPr lang="en-IN" sz="2000" b="1" u="sng" dirty="0"/>
              <a:t>in response to any </a:t>
            </a:r>
            <a:r>
              <a:rPr lang="en-IN" sz="2000" b="1" u="sng" dirty="0">
                <a:highlight>
                  <a:srgbClr val="00FF00"/>
                </a:highlight>
              </a:rPr>
              <a:t>summons</a:t>
            </a:r>
            <a:r>
              <a:rPr lang="en-IN" sz="2000" b="1" u="sng" dirty="0"/>
              <a:t> issued under section 70 </a:t>
            </a:r>
            <a:r>
              <a:rPr lang="en-IN" sz="2000" dirty="0"/>
              <a:t>during the course of any inquiry or proceedings under this Act shall be </a:t>
            </a:r>
            <a:r>
              <a:rPr lang="en-IN" sz="2000" b="1" u="sng" dirty="0"/>
              <a:t>relevant, for the purpose of proving, in any </a:t>
            </a:r>
            <a:r>
              <a:rPr lang="en-IN" sz="2000" b="1" u="sng" dirty="0">
                <a:highlight>
                  <a:srgbClr val="00FF00"/>
                </a:highlight>
              </a:rPr>
              <a:t>prosecution</a:t>
            </a:r>
            <a:r>
              <a:rPr lang="en-IN" sz="2000" b="1" u="sng" dirty="0"/>
              <a:t> </a:t>
            </a:r>
            <a:r>
              <a:rPr lang="en-IN" sz="2000" dirty="0"/>
              <a:t>for an offence under this Act, the truth of the facts which it contains,—</a:t>
            </a:r>
          </a:p>
          <a:p>
            <a:pPr marL="342900" indent="-342900" algn="just">
              <a:lnSpc>
                <a:spcPct val="200000"/>
              </a:lnSpc>
              <a:buFont typeface="+mj-lt"/>
              <a:buAutoNum type="alphaLcParenR"/>
            </a:pPr>
            <a:r>
              <a:rPr lang="en-IN" dirty="0"/>
              <a:t>when the person who made the statement is dead or cannot be found, or is incapable of giving evidence, or is kept out of the way by the adverse party, or whose presence cannot be obtained without an amount of delay or expense which, under the circumstances of the case, the court considers unreasonable; or</a:t>
            </a:r>
          </a:p>
          <a:p>
            <a:pPr marL="342900" indent="-342900" algn="just">
              <a:lnSpc>
                <a:spcPct val="200000"/>
              </a:lnSpc>
              <a:buFont typeface="+mj-lt"/>
              <a:buAutoNum type="alphaLcParenR"/>
            </a:pPr>
            <a:r>
              <a:rPr lang="en-IN" dirty="0"/>
              <a:t>when the person who made the statement is examined as a witness in the case before the court and the court is of the opinion that, having regard to the circumstances of the case, the statement should be admitted in evidence in the interest of justice.</a:t>
            </a:r>
            <a:endParaRPr lang="en-US"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136 :-</a:t>
            </a:r>
            <a:r>
              <a:rPr lang="en-IN" sz="2400" b="1" dirty="0"/>
              <a:t> Relevancy of statements under certain circumstances.</a:t>
            </a:r>
            <a:r>
              <a:rPr lang="en-IN" sz="2400" dirty="0"/>
              <a:t> </a:t>
            </a:r>
            <a:endParaRPr lang="en-US" sz="2400" dirty="0"/>
          </a:p>
        </p:txBody>
      </p:sp>
      <p:sp>
        <p:nvSpPr>
          <p:cNvPr id="2" name="Rectangle: Rounded Corners 1">
            <a:extLst>
              <a:ext uri="{FF2B5EF4-FFF2-40B4-BE49-F238E27FC236}">
                <a16:creationId xmlns:a16="http://schemas.microsoft.com/office/drawing/2014/main" id="{81042878-06E2-4E07-9344-675F03B8E0E5}"/>
              </a:ext>
            </a:extLst>
          </p:cNvPr>
          <p:cNvSpPr/>
          <p:nvPr/>
        </p:nvSpPr>
        <p:spPr>
          <a:xfrm>
            <a:off x="3105150" y="5905500"/>
            <a:ext cx="6219825" cy="7429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Statement given will be relied upon in above mentioned situations regarding the facts furnished in case of prosecution </a:t>
            </a:r>
          </a:p>
        </p:txBody>
      </p:sp>
    </p:spTree>
    <p:extLst>
      <p:ext uri="{BB962C8B-B14F-4D97-AF65-F5344CB8AC3E}">
        <p14:creationId xmlns:p14="http://schemas.microsoft.com/office/powerpoint/2010/main" val="24245423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669836"/>
            <a:ext cx="12192000" cy="55940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IN" sz="1600" dirty="0"/>
              <a:t> (1) Where an offence committed by a person under this Act is a company, every person who, at the time the offence was committed was in charge of, and was responsible to, the company for the conduct of business of the company, as well as the company, shall be deemed to be guilty of the offence and shall be liable to be proceeded against and punished accordingly.</a:t>
            </a:r>
            <a:endParaRPr lang="en-US" sz="1600" dirty="0"/>
          </a:p>
          <a:p>
            <a:pPr>
              <a:lnSpc>
                <a:spcPct val="150000"/>
              </a:lnSpc>
            </a:pPr>
            <a:r>
              <a:rPr lang="en-IN" sz="1600" dirty="0"/>
              <a:t>(2) Notwithstanding anything contained in sub-section (1), where an offence under this Act has been committed by a company and it is proved that the offence has been committed with the consent or connivance of, or is attributable to any negligence on the part of, any director, manager, secretary or other officer of the company, such director, manager, secretary or other officer shall also be deemed to be guilty of that offence and shall be liable to be proceeded against and punished accordingly.</a:t>
            </a:r>
            <a:endParaRPr lang="en-US" sz="1600" dirty="0"/>
          </a:p>
          <a:p>
            <a:pPr>
              <a:lnSpc>
                <a:spcPct val="150000"/>
              </a:lnSpc>
            </a:pPr>
            <a:r>
              <a:rPr lang="en-IN" sz="1600" dirty="0"/>
              <a:t>(3) Where an offence under this Act has been committed by a taxable person being a partnership firm or a Limited Liability Partnership or a Hindu undivided family or a trust, the partner or </a:t>
            </a:r>
            <a:r>
              <a:rPr lang="en-IN" sz="1600" i="1" dirty="0" err="1"/>
              <a:t>karta</a:t>
            </a:r>
            <a:r>
              <a:rPr lang="en-IN" sz="1600" i="1" dirty="0"/>
              <a:t> </a:t>
            </a:r>
            <a:r>
              <a:rPr lang="en-IN" sz="1600" dirty="0"/>
              <a:t>or managing trustee shall be deemed to be guilty of that offence and shall be liable to be proceeded against and punished accordingly and the provisions of sub-section (2) shall, </a:t>
            </a:r>
            <a:r>
              <a:rPr lang="en-IN" sz="1600" i="1" dirty="0"/>
              <a:t>mutatis mutandis, </a:t>
            </a:r>
            <a:r>
              <a:rPr lang="en-IN" sz="1600" dirty="0"/>
              <a:t>apply to such persons.</a:t>
            </a:r>
            <a:endParaRPr lang="en-US" sz="1600" dirty="0"/>
          </a:p>
          <a:p>
            <a:pPr>
              <a:lnSpc>
                <a:spcPct val="150000"/>
              </a:lnSpc>
            </a:pPr>
            <a:r>
              <a:rPr lang="en-IN" sz="1600" dirty="0"/>
              <a:t>(4) Nothing contained in this section shall render any such person liable to any punishment provided in this Act, if he proves that the offence was committed without his knowledge or that he had exercised all due diligence to prevent the commission of such offence.</a:t>
            </a:r>
            <a:endParaRPr lang="en-US" sz="1600" dirty="0"/>
          </a:p>
          <a:p>
            <a:pPr>
              <a:lnSpc>
                <a:spcPct val="150000"/>
              </a:lnSpc>
            </a:pPr>
            <a:r>
              <a:rPr lang="en-IN" sz="1600" i="1" dirty="0"/>
              <a:t>Explanation.</a:t>
            </a:r>
            <a:r>
              <a:rPr lang="en-IN" sz="1600" dirty="0"/>
              <a:t>—For the purposes of this section,—</a:t>
            </a:r>
          </a:p>
          <a:p>
            <a:pPr marL="514350" indent="-514350">
              <a:lnSpc>
                <a:spcPct val="150000"/>
              </a:lnSpc>
              <a:buFont typeface="+mj-lt"/>
              <a:buAutoNum type="romanLcPeriod"/>
            </a:pPr>
            <a:r>
              <a:rPr lang="en-IN" sz="1600" dirty="0"/>
              <a:t>"company" means a body corporate and includes a firm or other association of individuals; and</a:t>
            </a:r>
          </a:p>
          <a:p>
            <a:pPr marL="514350" indent="-514350">
              <a:lnSpc>
                <a:spcPct val="150000"/>
              </a:lnSpc>
              <a:buFont typeface="+mj-lt"/>
              <a:buAutoNum type="romanLcPeriod"/>
            </a:pPr>
            <a:r>
              <a:rPr lang="en-IN" sz="1600" dirty="0"/>
              <a:t>"director", in relation to a firm, means a partner in the firm.</a:t>
            </a: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137 :-</a:t>
            </a:r>
            <a:r>
              <a:rPr lang="en-IN" sz="2400" b="1" dirty="0"/>
              <a:t>Offences by companies.</a:t>
            </a:r>
            <a:r>
              <a:rPr lang="en-IN" sz="2400" dirty="0"/>
              <a:t> </a:t>
            </a:r>
            <a:endParaRPr lang="en-US" sz="2400" dirty="0"/>
          </a:p>
        </p:txBody>
      </p:sp>
    </p:spTree>
    <p:extLst>
      <p:ext uri="{BB962C8B-B14F-4D97-AF65-F5344CB8AC3E}">
        <p14:creationId xmlns:p14="http://schemas.microsoft.com/office/powerpoint/2010/main" val="210674585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504736"/>
            <a:ext cx="12192000" cy="63709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IN" sz="1600" dirty="0"/>
              <a:t> (1) Any offence under this Act may, either before or after the institution of prosecution, be compounded by the Commissioner on payment, by the person accused of the offence, to the Central Government or the State Government, as the case may be, of such compounding amount in such manner as may be prescribed</a:t>
            </a:r>
            <a:r>
              <a:rPr lang="en-IN" sz="1600" u="sng" baseline="30000" dirty="0"/>
              <a:t>83</a:t>
            </a:r>
            <a:r>
              <a:rPr lang="en-IN" sz="1600" dirty="0"/>
              <a:t>:</a:t>
            </a:r>
            <a:endParaRPr lang="en-US" sz="1600" dirty="0"/>
          </a:p>
          <a:p>
            <a:pPr>
              <a:lnSpc>
                <a:spcPct val="150000"/>
              </a:lnSpc>
            </a:pPr>
            <a:r>
              <a:rPr lang="en-IN" sz="1600" b="1" dirty="0"/>
              <a:t>Provided</a:t>
            </a:r>
            <a:r>
              <a:rPr lang="en-IN" sz="1600" dirty="0"/>
              <a:t> that nothing contained in this section shall apply to—</a:t>
            </a:r>
          </a:p>
          <a:p>
            <a:pPr marL="342900" indent="-342900">
              <a:lnSpc>
                <a:spcPct val="150000"/>
              </a:lnSpc>
              <a:buFont typeface="+mj-lt"/>
              <a:buAutoNum type="alphaLcParenR"/>
            </a:pPr>
            <a:r>
              <a:rPr lang="en-IN" sz="1600" dirty="0"/>
              <a:t>a person who has been allowed to compound once in respect of any of the offences specified in clauses (</a:t>
            </a:r>
            <a:r>
              <a:rPr lang="en-IN" sz="1600" i="1" dirty="0"/>
              <a:t>a</a:t>
            </a:r>
            <a:r>
              <a:rPr lang="en-IN" sz="1600" dirty="0"/>
              <a:t>) to (</a:t>
            </a:r>
            <a:r>
              <a:rPr lang="en-IN" sz="1600" i="1" dirty="0"/>
              <a:t>f</a:t>
            </a:r>
            <a:r>
              <a:rPr lang="en-IN" sz="1600" dirty="0"/>
              <a:t>) of sub-section (1) of section 132 and the offences specified in clause (</a:t>
            </a:r>
            <a:r>
              <a:rPr lang="en-IN" sz="1600" i="1" dirty="0"/>
              <a:t>l</a:t>
            </a:r>
            <a:r>
              <a:rPr lang="en-IN" sz="1600" dirty="0"/>
              <a:t>) which are relatable to offences specified in clauses (</a:t>
            </a:r>
            <a:r>
              <a:rPr lang="en-IN" sz="1600" i="1" dirty="0"/>
              <a:t>a</a:t>
            </a:r>
            <a:r>
              <a:rPr lang="en-IN" sz="1600" dirty="0"/>
              <a:t>) to (</a:t>
            </a:r>
            <a:r>
              <a:rPr lang="en-IN" sz="1600" i="1" dirty="0"/>
              <a:t>f</a:t>
            </a:r>
            <a:r>
              <a:rPr lang="en-IN" sz="1600" dirty="0"/>
              <a:t>) of the said sub-section;</a:t>
            </a:r>
          </a:p>
          <a:p>
            <a:pPr marL="342900" indent="-342900">
              <a:lnSpc>
                <a:spcPct val="150000"/>
              </a:lnSpc>
              <a:buFont typeface="+mj-lt"/>
              <a:buAutoNum type="alphaLcParenR"/>
            </a:pPr>
            <a:r>
              <a:rPr lang="en-IN" sz="1600" dirty="0"/>
              <a:t>a person who has been allowed to compound once in respect of any offence, other than those in clause (</a:t>
            </a:r>
            <a:r>
              <a:rPr lang="en-IN" sz="1600" i="1" dirty="0"/>
              <a:t>a</a:t>
            </a:r>
            <a:r>
              <a:rPr lang="en-IN" sz="1600" dirty="0"/>
              <a:t>), under this Act or under the provisions of any State Goods and Services Tax Act or the Union Territory Goods and Services Tax Act or the Integrated Goods and Services Tax Act in respect of supplies of value exceeding one </a:t>
            </a:r>
            <a:r>
              <a:rPr lang="en-IN" sz="1600" dirty="0" err="1"/>
              <a:t>crore</a:t>
            </a:r>
            <a:r>
              <a:rPr lang="en-IN" sz="1600" dirty="0"/>
              <a:t> rupees;</a:t>
            </a:r>
          </a:p>
          <a:p>
            <a:pPr marL="342900" indent="-342900">
              <a:lnSpc>
                <a:spcPct val="150000"/>
              </a:lnSpc>
              <a:buFont typeface="+mj-lt"/>
              <a:buAutoNum type="alphaLcParenR"/>
            </a:pPr>
            <a:r>
              <a:rPr lang="en-IN" sz="1600" dirty="0"/>
              <a:t>a person who has been accused of committing an offence under this Act which is also an offence under any other law for the time being in force;</a:t>
            </a:r>
          </a:p>
          <a:p>
            <a:pPr marL="342900" indent="-342900">
              <a:lnSpc>
                <a:spcPct val="150000"/>
              </a:lnSpc>
              <a:buFont typeface="+mj-lt"/>
              <a:buAutoNum type="alphaLcParenR"/>
            </a:pPr>
            <a:r>
              <a:rPr lang="en-IN" sz="1600" dirty="0"/>
              <a:t>a person who has been convicted for an offence under this Act by a court;</a:t>
            </a:r>
          </a:p>
          <a:p>
            <a:pPr marL="342900" indent="-342900">
              <a:lnSpc>
                <a:spcPct val="150000"/>
              </a:lnSpc>
              <a:buFont typeface="+mj-lt"/>
              <a:buAutoNum type="alphaLcParenR"/>
            </a:pPr>
            <a:r>
              <a:rPr lang="en-IN" sz="1600" dirty="0"/>
              <a:t>a person who has been accused of committing an offence specified in clause (</a:t>
            </a:r>
            <a:r>
              <a:rPr lang="en-IN" sz="1600" i="1" dirty="0"/>
              <a:t>g</a:t>
            </a:r>
            <a:r>
              <a:rPr lang="en-IN" sz="1600" dirty="0"/>
              <a:t>) or clause (</a:t>
            </a:r>
            <a:r>
              <a:rPr lang="en-IN" sz="1600" i="1" dirty="0"/>
              <a:t>j</a:t>
            </a:r>
            <a:r>
              <a:rPr lang="en-IN" sz="1600" dirty="0"/>
              <a:t>) or clause (</a:t>
            </a:r>
            <a:r>
              <a:rPr lang="en-IN" sz="1600" i="1" dirty="0"/>
              <a:t>k</a:t>
            </a:r>
            <a:r>
              <a:rPr lang="en-IN" sz="1600" dirty="0"/>
              <a:t>) of sub-section (1) of section 132; and</a:t>
            </a:r>
          </a:p>
          <a:p>
            <a:pPr marL="342900" indent="-342900">
              <a:lnSpc>
                <a:spcPct val="150000"/>
              </a:lnSpc>
              <a:buFont typeface="+mj-lt"/>
              <a:buAutoNum type="alphaLcParenR"/>
            </a:pPr>
            <a:r>
              <a:rPr lang="en-IN" sz="1600" dirty="0"/>
              <a:t>any other class of persons or offences as may be prescribed:</a:t>
            </a:r>
          </a:p>
          <a:p>
            <a:pPr>
              <a:lnSpc>
                <a:spcPct val="150000"/>
              </a:lnSpc>
            </a:pPr>
            <a:r>
              <a:rPr lang="en-IN" sz="1600" b="1" dirty="0"/>
              <a:t>Provided further</a:t>
            </a:r>
            <a:r>
              <a:rPr lang="en-IN" sz="1600" dirty="0"/>
              <a:t> that any compounding allowed under the provisions of this section shall not affect the proceedings, if any, instituted under any other law:</a:t>
            </a: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138 :-</a:t>
            </a:r>
            <a:r>
              <a:rPr lang="en-IN" sz="2400" b="1" dirty="0"/>
              <a:t>Compounding of offences.</a:t>
            </a:r>
            <a:r>
              <a:rPr lang="en-IN" sz="2400" dirty="0"/>
              <a:t> </a:t>
            </a:r>
            <a:endParaRPr lang="en-US" sz="2400" dirty="0"/>
          </a:p>
        </p:txBody>
      </p:sp>
    </p:spTree>
    <p:extLst>
      <p:ext uri="{BB962C8B-B14F-4D97-AF65-F5344CB8AC3E}">
        <p14:creationId xmlns:p14="http://schemas.microsoft.com/office/powerpoint/2010/main" val="316016867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504736"/>
            <a:ext cx="12192000" cy="374743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IN" sz="1600" b="1" dirty="0"/>
              <a:t>Provided also</a:t>
            </a:r>
            <a:r>
              <a:rPr lang="en-IN" sz="1600" dirty="0"/>
              <a:t> that compounding shall be allowed only after making payment of tax, interest and penalty involved in such offences.</a:t>
            </a:r>
            <a:endParaRPr lang="en-US" sz="1600" dirty="0"/>
          </a:p>
          <a:p>
            <a:pPr>
              <a:lnSpc>
                <a:spcPct val="150000"/>
              </a:lnSpc>
            </a:pPr>
            <a:r>
              <a:rPr lang="en-IN" sz="1600" dirty="0"/>
              <a:t>(2) The amount for compounding of offences under this section shall be such as may be prescribed, subject to the minimum amount not being less than ten thousand rupees or fifty per cent of the tax involved, whichever is higher, and the maximum amount not being less than thirty thousand rupees or one hundred and fifty per cent of the tax, whichever is higher.</a:t>
            </a:r>
            <a:endParaRPr lang="en-US" sz="1600" dirty="0"/>
          </a:p>
          <a:p>
            <a:pPr>
              <a:lnSpc>
                <a:spcPct val="150000"/>
              </a:lnSpc>
            </a:pPr>
            <a:r>
              <a:rPr lang="en-IN" sz="1600" dirty="0"/>
              <a:t>(3) On payment of such compounding amount as may be determined by the Commissioner, no further proceedings shall be initiated under this Act against the accused person in respect of the same offence and any criminal proceedings, if already initiated in respect of the said offence, shall stand abated.</a:t>
            </a:r>
          </a:p>
          <a:p>
            <a:pPr>
              <a:lnSpc>
                <a:spcPct val="150000"/>
              </a:lnSpc>
            </a:pPr>
            <a:r>
              <a:rPr lang="en-IN" sz="1600" u="sng" dirty="0">
                <a:hlinkClick r:id="rId2" action="ppaction://hlinkfile"/>
              </a:rPr>
              <a:t>82.</a:t>
            </a:r>
            <a:r>
              <a:rPr lang="en-IN" sz="1600" dirty="0"/>
              <a:t> Enforced with effect from 1-7-2017.</a:t>
            </a:r>
            <a:endParaRPr lang="en-US" sz="1600" dirty="0"/>
          </a:p>
          <a:p>
            <a:pPr>
              <a:lnSpc>
                <a:spcPct val="150000"/>
              </a:lnSpc>
            </a:pPr>
            <a:r>
              <a:rPr lang="en-IN" sz="1600" u="sng" dirty="0">
                <a:hlinkClick r:id="rId3" action="ppaction://hlinkfile"/>
              </a:rPr>
              <a:t>83.</a:t>
            </a:r>
            <a:r>
              <a:rPr lang="en-IN" sz="1600" dirty="0"/>
              <a:t> </a:t>
            </a:r>
            <a:r>
              <a:rPr lang="en-IN" sz="1600" i="1" dirty="0"/>
              <a:t> See </a:t>
            </a:r>
            <a:r>
              <a:rPr lang="en-IN" sz="1600" u="sng" dirty="0">
                <a:hlinkClick r:id="rId4"/>
              </a:rPr>
              <a:t>rule 162</a:t>
            </a:r>
            <a:r>
              <a:rPr lang="en-IN" sz="1600" dirty="0"/>
              <a:t> of the CGST Rules, 2017.</a:t>
            </a:r>
            <a:endParaRPr lang="en-US" sz="1600" dirty="0"/>
          </a:p>
          <a:p>
            <a:pPr>
              <a:lnSpc>
                <a:spcPct val="150000"/>
              </a:lnSpc>
            </a:pP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138 :-</a:t>
            </a:r>
            <a:r>
              <a:rPr lang="en-IN" sz="2400" b="1" dirty="0"/>
              <a:t>Compounding of offences.</a:t>
            </a:r>
            <a:r>
              <a:rPr lang="en-IN" sz="2400" dirty="0"/>
              <a:t> </a:t>
            </a:r>
            <a:endParaRPr lang="en-US" sz="2400" dirty="0"/>
          </a:p>
        </p:txBody>
      </p:sp>
    </p:spTree>
    <p:extLst>
      <p:ext uri="{BB962C8B-B14F-4D97-AF65-F5344CB8AC3E}">
        <p14:creationId xmlns:p14="http://schemas.microsoft.com/office/powerpoint/2010/main" val="132055048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873036"/>
            <a:ext cx="12192000" cy="581697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150000"/>
              </a:lnSpc>
              <a:buFont typeface="Wingdings" panose="05000000000000000000" pitchFamily="2" charset="2"/>
              <a:buChar char="ü"/>
            </a:pPr>
            <a:r>
              <a:rPr lang="en-US" sz="1600" b="1" dirty="0"/>
              <a:t>Procedure for compounding of offences, application u/s 138(1)  to commissioner</a:t>
            </a:r>
          </a:p>
          <a:p>
            <a:pPr marL="285750" indent="-285750">
              <a:lnSpc>
                <a:spcPct val="150000"/>
              </a:lnSpc>
              <a:buFont typeface="Wingdings" panose="05000000000000000000" pitchFamily="2" charset="2"/>
              <a:buChar char="ü"/>
            </a:pPr>
            <a:r>
              <a:rPr lang="en-US" sz="1600" b="1" dirty="0"/>
              <a:t>Order within 90 days of receipt of application</a:t>
            </a:r>
          </a:p>
          <a:p>
            <a:pPr marL="285750" indent="-285750">
              <a:lnSpc>
                <a:spcPct val="150000"/>
              </a:lnSpc>
              <a:buFont typeface="Wingdings" panose="05000000000000000000" pitchFamily="2" charset="2"/>
              <a:buChar char="ü"/>
            </a:pPr>
            <a:r>
              <a:rPr lang="en-US" sz="1600" b="1" dirty="0"/>
              <a:t>Payment of Compounding amount within 30 days</a:t>
            </a:r>
          </a:p>
          <a:p>
            <a:pPr marL="285750" indent="-285750">
              <a:lnSpc>
                <a:spcPct val="150000"/>
              </a:lnSpc>
              <a:buFont typeface="Wingdings" panose="05000000000000000000" pitchFamily="2" charset="2"/>
              <a:buChar char="ü"/>
            </a:pPr>
            <a:endParaRPr lang="en-US" sz="1600" b="1" dirty="0"/>
          </a:p>
          <a:p>
            <a:pPr marL="285750" indent="-285750">
              <a:lnSpc>
                <a:spcPct val="150000"/>
              </a:lnSpc>
              <a:buFont typeface="Wingdings" panose="05000000000000000000" pitchFamily="2" charset="2"/>
              <a:buChar char="ü"/>
            </a:pPr>
            <a:endParaRPr lang="en-US" sz="1600" b="1" dirty="0"/>
          </a:p>
          <a:p>
            <a:pPr>
              <a:lnSpc>
                <a:spcPct val="150000"/>
              </a:lnSpc>
            </a:pPr>
            <a:r>
              <a:rPr lang="en-US" sz="1600" b="1" dirty="0"/>
              <a:t>Procedure for adjudicating imposition of penalty is u/s 73 &amp; 74</a:t>
            </a:r>
          </a:p>
          <a:p>
            <a:pPr>
              <a:lnSpc>
                <a:spcPct val="150000"/>
              </a:lnSpc>
            </a:pPr>
            <a:endParaRPr lang="en-US" sz="1600" b="1" dirty="0"/>
          </a:p>
          <a:p>
            <a:pPr>
              <a:lnSpc>
                <a:spcPct val="150000"/>
              </a:lnSpc>
            </a:pPr>
            <a:r>
              <a:rPr lang="en-US" sz="1600" b="1" dirty="0" err="1"/>
              <a:t>Bonafide</a:t>
            </a:r>
            <a:r>
              <a:rPr lang="en-US" sz="1600" b="1" dirty="0"/>
              <a:t> cases </a:t>
            </a:r>
            <a:r>
              <a:rPr lang="en-US" sz="1600" b="1" dirty="0" err="1"/>
              <a:t>eg</a:t>
            </a:r>
            <a:r>
              <a:rPr lang="en-US" sz="1600" b="1" dirty="0"/>
              <a:t>.</a:t>
            </a:r>
          </a:p>
          <a:p>
            <a:pPr marL="285750" indent="-285750">
              <a:lnSpc>
                <a:spcPct val="150000"/>
              </a:lnSpc>
              <a:buFont typeface="Wingdings" panose="05000000000000000000" pitchFamily="2" charset="2"/>
              <a:buChar char="ü"/>
            </a:pPr>
            <a:r>
              <a:rPr lang="en-US" sz="1600" b="1" dirty="0"/>
              <a:t>Price not finalized</a:t>
            </a:r>
          </a:p>
          <a:p>
            <a:pPr marL="285750" indent="-285750">
              <a:lnSpc>
                <a:spcPct val="150000"/>
              </a:lnSpc>
              <a:buFont typeface="Wingdings" panose="05000000000000000000" pitchFamily="2" charset="2"/>
              <a:buChar char="ü"/>
            </a:pPr>
            <a:r>
              <a:rPr lang="en-US" sz="1600" b="1" dirty="0"/>
              <a:t>Misclassification of goods </a:t>
            </a:r>
            <a:r>
              <a:rPr lang="en-US" sz="1600" b="1" dirty="0" err="1"/>
              <a:t>eg</a:t>
            </a:r>
            <a:r>
              <a:rPr lang="en-US" sz="1600" b="1" dirty="0"/>
              <a:t>. Auto spares or machinery spares.</a:t>
            </a:r>
          </a:p>
          <a:p>
            <a:pPr marL="285750" indent="-285750">
              <a:lnSpc>
                <a:spcPct val="150000"/>
              </a:lnSpc>
              <a:buFont typeface="Wingdings" panose="05000000000000000000" pitchFamily="2" charset="2"/>
              <a:buChar char="ü"/>
            </a:pPr>
            <a:endParaRPr lang="en-US" sz="1600" b="1" dirty="0"/>
          </a:p>
          <a:p>
            <a:pPr marL="285750" indent="-285750">
              <a:lnSpc>
                <a:spcPct val="150000"/>
              </a:lnSpc>
              <a:buFont typeface="Wingdings" panose="05000000000000000000" pitchFamily="2" charset="2"/>
              <a:buChar char="ü"/>
            </a:pPr>
            <a:endParaRPr lang="en-US" sz="1600" b="1" dirty="0"/>
          </a:p>
          <a:p>
            <a:pPr>
              <a:lnSpc>
                <a:spcPct val="150000"/>
              </a:lnSpc>
            </a:pPr>
            <a:r>
              <a:rPr lang="en-US" sz="2400" b="1" dirty="0"/>
              <a:t>Provisions of penalty are strictly construed (as it stands)</a:t>
            </a:r>
            <a:r>
              <a:rPr lang="en-US" sz="1600" b="1" dirty="0"/>
              <a:t> </a:t>
            </a:r>
          </a:p>
          <a:p>
            <a:pPr>
              <a:lnSpc>
                <a:spcPct val="150000"/>
              </a:lnSpc>
            </a:pPr>
            <a:endParaRPr lang="en-US" sz="1600" dirty="0"/>
          </a:p>
          <a:p>
            <a:pPr>
              <a:lnSpc>
                <a:spcPct val="150000"/>
              </a:lnSpc>
            </a:pPr>
            <a:endParaRPr lang="en-US" sz="1600" dirty="0"/>
          </a:p>
        </p:txBody>
      </p:sp>
      <p:sp>
        <p:nvSpPr>
          <p:cNvPr id="7" name="Rectangle 6"/>
          <p:cNvSpPr/>
          <p:nvPr/>
        </p:nvSpPr>
        <p:spPr>
          <a:xfrm>
            <a:off x="990600" y="25400"/>
            <a:ext cx="10617200" cy="495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Section 138 :-</a:t>
            </a:r>
            <a:r>
              <a:rPr lang="en-IN" sz="2400" b="1" dirty="0"/>
              <a:t>Compounding of offences.</a:t>
            </a:r>
            <a:r>
              <a:rPr lang="en-IN" sz="2400" dirty="0"/>
              <a:t> </a:t>
            </a:r>
            <a:endParaRPr lang="en-US" sz="2400" dirty="0"/>
          </a:p>
        </p:txBody>
      </p:sp>
      <p:sp>
        <p:nvSpPr>
          <p:cNvPr id="2" name="Cloud Callout 1"/>
          <p:cNvSpPr/>
          <p:nvPr/>
        </p:nvSpPr>
        <p:spPr>
          <a:xfrm>
            <a:off x="7531100" y="889000"/>
            <a:ext cx="3327400" cy="406400"/>
          </a:xfrm>
          <a:prstGeom prst="cloudCallout">
            <a:avLst>
              <a:gd name="adj1" fmla="val -57474"/>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Form CPD-01</a:t>
            </a:r>
          </a:p>
        </p:txBody>
      </p:sp>
    </p:spTree>
    <p:extLst>
      <p:ext uri="{BB962C8B-B14F-4D97-AF65-F5344CB8AC3E}">
        <p14:creationId xmlns:p14="http://schemas.microsoft.com/office/powerpoint/2010/main" val="46958077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endParaRPr lang="en-US" dirty="0"/>
          </a:p>
        </p:txBody>
      </p:sp>
      <p:sp>
        <p:nvSpPr>
          <p:cNvPr id="5" name="Rounded Rectangle 4"/>
          <p:cNvSpPr/>
          <p:nvPr/>
        </p:nvSpPr>
        <p:spPr>
          <a:xfrm>
            <a:off x="3607558" y="982639"/>
            <a:ext cx="3616657" cy="409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Application to the Commissioner in </a:t>
            </a:r>
          </a:p>
          <a:p>
            <a:pPr algn="ctr"/>
            <a:r>
              <a:rPr lang="en-US" sz="1600" dirty="0"/>
              <a:t>FORM GST CPD-01</a:t>
            </a:r>
          </a:p>
        </p:txBody>
      </p:sp>
      <p:sp>
        <p:nvSpPr>
          <p:cNvPr id="6" name="Rectangle 5"/>
          <p:cNvSpPr/>
          <p:nvPr/>
        </p:nvSpPr>
        <p:spPr>
          <a:xfrm>
            <a:off x="2913796" y="0"/>
            <a:ext cx="6346209" cy="8188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00" b="1" dirty="0"/>
              <a:t>Procedure for compounding of offences</a:t>
            </a:r>
          </a:p>
        </p:txBody>
      </p:sp>
      <p:sp>
        <p:nvSpPr>
          <p:cNvPr id="8" name="Rounded Rectangle 7"/>
          <p:cNvSpPr/>
          <p:nvPr/>
        </p:nvSpPr>
        <p:spPr>
          <a:xfrm>
            <a:off x="3607558" y="1599063"/>
            <a:ext cx="3616657" cy="448102"/>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The Commissioner would obtain relevant documents from PO</a:t>
            </a:r>
          </a:p>
        </p:txBody>
      </p:sp>
      <p:sp>
        <p:nvSpPr>
          <p:cNvPr id="9" name="Rounded Rectangle 8"/>
          <p:cNvSpPr/>
          <p:nvPr/>
        </p:nvSpPr>
        <p:spPr>
          <a:xfrm>
            <a:off x="3596185" y="2233686"/>
            <a:ext cx="3616657" cy="445826"/>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Commissioner to pass order in FORM GST CPD-02</a:t>
            </a:r>
          </a:p>
        </p:txBody>
      </p:sp>
      <p:sp>
        <p:nvSpPr>
          <p:cNvPr id="10" name="Rounded Rectangle 9"/>
          <p:cNvSpPr/>
          <p:nvPr/>
        </p:nvSpPr>
        <p:spPr>
          <a:xfrm>
            <a:off x="409432" y="3061647"/>
            <a:ext cx="3889609" cy="691487"/>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Allow compounding and grant him immunity from prosecution</a:t>
            </a:r>
          </a:p>
        </p:txBody>
      </p:sp>
      <p:sp>
        <p:nvSpPr>
          <p:cNvPr id="11" name="Rounded Rectangle 10"/>
          <p:cNvSpPr/>
          <p:nvPr/>
        </p:nvSpPr>
        <p:spPr>
          <a:xfrm>
            <a:off x="6591869" y="3061648"/>
            <a:ext cx="5336273" cy="691486"/>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Else he may reject it within 90, days of receipt and after affording opportunity of being heard</a:t>
            </a:r>
          </a:p>
        </p:txBody>
      </p:sp>
      <p:sp>
        <p:nvSpPr>
          <p:cNvPr id="25" name="Down Arrow 24"/>
          <p:cNvSpPr/>
          <p:nvPr/>
        </p:nvSpPr>
        <p:spPr>
          <a:xfrm>
            <a:off x="5281684" y="2715905"/>
            <a:ext cx="45719" cy="1228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9" name="Straight Connector 28"/>
          <p:cNvCxnSpPr/>
          <p:nvPr/>
        </p:nvCxnSpPr>
        <p:spPr>
          <a:xfrm>
            <a:off x="2374711" y="2852382"/>
            <a:ext cx="6305266" cy="1588"/>
          </a:xfrm>
          <a:prstGeom prst="line">
            <a:avLst/>
          </a:prstGeom>
        </p:spPr>
        <p:style>
          <a:lnRef idx="3">
            <a:schemeClr val="dk1"/>
          </a:lnRef>
          <a:fillRef idx="0">
            <a:schemeClr val="dk1"/>
          </a:fillRef>
          <a:effectRef idx="2">
            <a:schemeClr val="dk1"/>
          </a:effectRef>
          <a:fontRef idx="minor">
            <a:schemeClr val="tx1"/>
          </a:fontRef>
        </p:style>
      </p:cxnSp>
      <p:sp>
        <p:nvSpPr>
          <p:cNvPr id="31" name="Down Arrow 30"/>
          <p:cNvSpPr/>
          <p:nvPr/>
        </p:nvSpPr>
        <p:spPr>
          <a:xfrm>
            <a:off x="8588987" y="2884229"/>
            <a:ext cx="118285" cy="1455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600500" y="3848670"/>
            <a:ext cx="10686197" cy="518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b="1" dirty="0">
                <a:solidFill>
                  <a:schemeClr val="tx1"/>
                </a:solidFill>
              </a:rPr>
              <a:t>Compounding allowed </a:t>
            </a:r>
            <a:r>
              <a:rPr lang="en-US" sz="2200" b="1" dirty="0" err="1">
                <a:solidFill>
                  <a:schemeClr val="tx1"/>
                </a:solidFill>
              </a:rPr>
              <a:t>sunject</a:t>
            </a:r>
            <a:r>
              <a:rPr lang="en-US" sz="2200" b="1" dirty="0">
                <a:solidFill>
                  <a:schemeClr val="tx1"/>
                </a:solidFill>
              </a:rPr>
              <a:t> to payment of taxes, interest</a:t>
            </a:r>
          </a:p>
        </p:txBody>
      </p:sp>
      <p:sp>
        <p:nvSpPr>
          <p:cNvPr id="36" name="Down Arrow 35"/>
          <p:cNvSpPr/>
          <p:nvPr/>
        </p:nvSpPr>
        <p:spPr>
          <a:xfrm>
            <a:off x="2367875" y="2900149"/>
            <a:ext cx="118285" cy="1455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ounded Rectangle 36"/>
          <p:cNvSpPr/>
          <p:nvPr/>
        </p:nvSpPr>
        <p:spPr>
          <a:xfrm>
            <a:off x="602772" y="4451454"/>
            <a:ext cx="10686197" cy="518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b="1" dirty="0">
                <a:solidFill>
                  <a:schemeClr val="tx1"/>
                </a:solidFill>
              </a:rPr>
              <a:t>In case taxes etc. not paid the compounding shall be void</a:t>
            </a:r>
          </a:p>
        </p:txBody>
      </p:sp>
      <p:sp>
        <p:nvSpPr>
          <p:cNvPr id="38" name="Rounded Rectangle 37"/>
          <p:cNvSpPr/>
          <p:nvPr/>
        </p:nvSpPr>
        <p:spPr>
          <a:xfrm>
            <a:off x="602772" y="5051966"/>
            <a:ext cx="10686197" cy="518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b="1" dirty="0">
                <a:solidFill>
                  <a:schemeClr val="tx1"/>
                </a:solidFill>
              </a:rPr>
              <a:t>Compounding amount to be paid within 30 days </a:t>
            </a:r>
          </a:p>
        </p:txBody>
      </p:sp>
      <p:sp>
        <p:nvSpPr>
          <p:cNvPr id="39" name="Rounded Rectangle 38"/>
          <p:cNvSpPr/>
          <p:nvPr/>
        </p:nvSpPr>
        <p:spPr>
          <a:xfrm>
            <a:off x="602772" y="5652478"/>
            <a:ext cx="10686197" cy="518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b="1" dirty="0">
                <a:solidFill>
                  <a:schemeClr val="tx1"/>
                </a:solidFill>
              </a:rPr>
              <a:t>Immunity may be </a:t>
            </a:r>
            <a:r>
              <a:rPr lang="en-US" sz="2200" b="1" dirty="0" err="1">
                <a:solidFill>
                  <a:schemeClr val="tx1"/>
                </a:solidFill>
              </a:rPr>
              <a:t>withdrwan</a:t>
            </a:r>
            <a:r>
              <a:rPr lang="en-US" sz="2200" b="1" dirty="0">
                <a:solidFill>
                  <a:schemeClr val="tx1"/>
                </a:solidFill>
              </a:rPr>
              <a:t> in case any material facts was concealed</a:t>
            </a:r>
          </a:p>
        </p:txBody>
      </p:sp>
      <p:cxnSp>
        <p:nvCxnSpPr>
          <p:cNvPr id="4" name="Straight Arrow Connector 3"/>
          <p:cNvCxnSpPr>
            <a:stCxn id="5" idx="2"/>
            <a:endCxn id="8" idx="0"/>
          </p:cNvCxnSpPr>
          <p:nvPr/>
        </p:nvCxnSpPr>
        <p:spPr>
          <a:xfrm>
            <a:off x="5415887" y="1392072"/>
            <a:ext cx="0" cy="2069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15887" y="2047165"/>
            <a:ext cx="0" cy="2069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78638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croll: Horizontal 6">
            <a:extLst>
              <a:ext uri="{FF2B5EF4-FFF2-40B4-BE49-F238E27FC236}">
                <a16:creationId xmlns:a16="http://schemas.microsoft.com/office/drawing/2014/main" id="{F29D530F-7149-48AF-B1CB-1EBD892B5F52}"/>
              </a:ext>
            </a:extLst>
          </p:cNvPr>
          <p:cNvSpPr/>
          <p:nvPr/>
        </p:nvSpPr>
        <p:spPr>
          <a:xfrm>
            <a:off x="3479800" y="1762760"/>
            <a:ext cx="6019800" cy="2275840"/>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t>132  vis-à-vis 69</a:t>
            </a:r>
          </a:p>
        </p:txBody>
      </p:sp>
    </p:spTree>
    <p:extLst>
      <p:ext uri="{BB962C8B-B14F-4D97-AF65-F5344CB8AC3E}">
        <p14:creationId xmlns:p14="http://schemas.microsoft.com/office/powerpoint/2010/main" val="351357560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656F32-BDAF-4906-8C4C-B586B719423A}"/>
              </a:ext>
            </a:extLst>
          </p:cNvPr>
          <p:cNvSpPr txBox="1"/>
          <p:nvPr/>
        </p:nvSpPr>
        <p:spPr>
          <a:xfrm>
            <a:off x="1702676" y="777766"/>
            <a:ext cx="6789683" cy="4267200"/>
          </a:xfrm>
          <a:prstGeom prst="rect">
            <a:avLst/>
          </a:prstGeom>
          <a:noFill/>
        </p:spPr>
        <p:txBody>
          <a:bodyPr wrap="square" rtlCol="0">
            <a:spAutoFit/>
          </a:bodyPr>
          <a:lstStyle/>
          <a:p>
            <a:endParaRPr lang="en-IN" dirty="0"/>
          </a:p>
        </p:txBody>
      </p:sp>
      <p:sp>
        <p:nvSpPr>
          <p:cNvPr id="15" name="Rectangle 14">
            <a:extLst>
              <a:ext uri="{FF2B5EF4-FFF2-40B4-BE49-F238E27FC236}">
                <a16:creationId xmlns:a16="http://schemas.microsoft.com/office/drawing/2014/main" id="{FB3F1EB6-1107-413A-94B7-DC4E8E157D9A}"/>
              </a:ext>
            </a:extLst>
          </p:cNvPr>
          <p:cNvSpPr/>
          <p:nvPr/>
        </p:nvSpPr>
        <p:spPr>
          <a:xfrm>
            <a:off x="441434" y="213360"/>
            <a:ext cx="11540359" cy="48316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b="1" i="1" u="sng" dirty="0">
                <a:solidFill>
                  <a:srgbClr val="292B2C"/>
                </a:solidFill>
                <a:effectLst/>
                <a:highlight>
                  <a:srgbClr val="00FFFF"/>
                </a:highlight>
              </a:rPr>
              <a:t>Section 69 – Power to arrest</a:t>
            </a:r>
          </a:p>
          <a:p>
            <a:pPr marL="342900" indent="-342900" algn="just">
              <a:buAutoNum type="arabicParenBoth"/>
            </a:pPr>
            <a:r>
              <a:rPr lang="en-US" b="0" i="1" dirty="0">
                <a:solidFill>
                  <a:srgbClr val="292B2C"/>
                </a:solidFill>
                <a:effectLst/>
              </a:rPr>
              <a:t>Where the </a:t>
            </a:r>
            <a:r>
              <a:rPr lang="en-US" b="1" i="1" u="sng" dirty="0">
                <a:solidFill>
                  <a:srgbClr val="292B2C"/>
                </a:solidFill>
                <a:effectLst/>
              </a:rPr>
              <a:t>Commissioner has reasons</a:t>
            </a:r>
            <a:r>
              <a:rPr lang="en-US" b="0" i="1" dirty="0">
                <a:solidFill>
                  <a:srgbClr val="292B2C"/>
                </a:solidFill>
                <a:effectLst/>
              </a:rPr>
              <a:t> to believe that a person has committed any offence specified in clause (a) or clause (b) or clause (c) or clause (d) of sub-section (1) of </a:t>
            </a:r>
            <a:r>
              <a:rPr lang="en-US" b="0" i="1" u="none" strike="noStrike" dirty="0">
                <a:solidFill>
                  <a:srgbClr val="0275D8"/>
                </a:solidFill>
                <a:effectLst/>
                <a:hlinkClick r:id="rId2" tooltip="Punishment for certain offences - Section 132 of the CGST Act, 2017 (Central Goods and Services Tax Act, 2017)"/>
              </a:rPr>
              <a:t>section 132</a:t>
            </a:r>
            <a:r>
              <a:rPr lang="en-US" b="0" i="1" dirty="0">
                <a:solidFill>
                  <a:srgbClr val="292B2C"/>
                </a:solidFill>
                <a:effectLst/>
              </a:rPr>
              <a:t> which is punishable under clause (</a:t>
            </a:r>
            <a:r>
              <a:rPr lang="en-US" b="0" i="1" dirty="0" err="1">
                <a:solidFill>
                  <a:srgbClr val="292B2C"/>
                </a:solidFill>
                <a:effectLst/>
              </a:rPr>
              <a:t>i</a:t>
            </a:r>
            <a:r>
              <a:rPr lang="en-US" b="0" i="1" dirty="0">
                <a:solidFill>
                  <a:srgbClr val="292B2C"/>
                </a:solidFill>
                <a:effectLst/>
              </a:rPr>
              <a:t>) or (ii) </a:t>
            </a:r>
            <a:r>
              <a:rPr lang="en-US" b="0" i="1" dirty="0" err="1">
                <a:solidFill>
                  <a:srgbClr val="292B2C"/>
                </a:solidFill>
                <a:effectLst/>
              </a:rPr>
              <a:t>ofsub</a:t>
            </a:r>
            <a:r>
              <a:rPr lang="en-US" b="0" i="1" dirty="0">
                <a:solidFill>
                  <a:srgbClr val="292B2C"/>
                </a:solidFill>
                <a:effectLst/>
              </a:rPr>
              <a:t>-section (1), or sub-section (2) of the said section, he may, by order, </a:t>
            </a:r>
            <a:r>
              <a:rPr lang="en-US" b="0" i="1" dirty="0" err="1">
                <a:solidFill>
                  <a:srgbClr val="292B2C"/>
                </a:solidFill>
                <a:effectLst/>
              </a:rPr>
              <a:t>authorise</a:t>
            </a:r>
            <a:r>
              <a:rPr lang="en-US" b="0" i="1" dirty="0">
                <a:solidFill>
                  <a:srgbClr val="292B2C"/>
                </a:solidFill>
                <a:effectLst/>
              </a:rPr>
              <a:t> any officer of central tax to arrest such person.</a:t>
            </a:r>
          </a:p>
          <a:p>
            <a:pPr marL="342900" indent="-342900" algn="just">
              <a:buAutoNum type="arabicParenBoth"/>
            </a:pPr>
            <a:r>
              <a:rPr lang="en-US" i="1" dirty="0">
                <a:solidFill>
                  <a:srgbClr val="292B2C"/>
                </a:solidFill>
              </a:rPr>
              <a:t> </a:t>
            </a:r>
            <a:r>
              <a:rPr lang="en-US" b="0" i="1" dirty="0">
                <a:solidFill>
                  <a:srgbClr val="292B2C"/>
                </a:solidFill>
                <a:effectLst/>
              </a:rPr>
              <a:t>Where a person is arrested under sub-section (1) for an offence specified under subsection (5) of section 132, the officer </a:t>
            </a:r>
            <a:r>
              <a:rPr lang="en-US" b="0" i="1" dirty="0" err="1">
                <a:solidFill>
                  <a:srgbClr val="292B2C"/>
                </a:solidFill>
                <a:effectLst/>
              </a:rPr>
              <a:t>authorised</a:t>
            </a:r>
            <a:r>
              <a:rPr lang="en-US" b="0" i="1" dirty="0">
                <a:solidFill>
                  <a:srgbClr val="292B2C"/>
                </a:solidFill>
                <a:effectLst/>
              </a:rPr>
              <a:t> to arrest the person </a:t>
            </a:r>
            <a:r>
              <a:rPr lang="en-US" b="1" i="1" u="sng" dirty="0">
                <a:solidFill>
                  <a:srgbClr val="292B2C"/>
                </a:solidFill>
                <a:effectLst/>
              </a:rPr>
              <a:t>shall inform such person of the grounds of arrest and produce him before a Magistrate within twenty-four hours.</a:t>
            </a:r>
          </a:p>
          <a:p>
            <a:pPr algn="just"/>
            <a:endParaRPr lang="en-US" b="1" i="1" u="sng" dirty="0">
              <a:solidFill>
                <a:srgbClr val="292B2C"/>
              </a:solidFill>
            </a:endParaRPr>
          </a:p>
          <a:p>
            <a:pPr marL="342900" indent="-342900" algn="just">
              <a:buAutoNum type="arabicParenBoth"/>
            </a:pPr>
            <a:r>
              <a:rPr lang="en-US" i="1" dirty="0">
                <a:solidFill>
                  <a:srgbClr val="292B2C"/>
                </a:solidFill>
              </a:rPr>
              <a:t> </a:t>
            </a:r>
            <a:r>
              <a:rPr lang="en-US" b="0" i="1" dirty="0">
                <a:solidFill>
                  <a:srgbClr val="292B2C"/>
                </a:solidFill>
                <a:effectLst/>
              </a:rPr>
              <a:t>Subject to the provisions of the Code of Criminal Procedure, 1973,––</a:t>
            </a:r>
          </a:p>
          <a:p>
            <a:pPr algn="just"/>
            <a:r>
              <a:rPr lang="en-US" i="1" dirty="0">
                <a:solidFill>
                  <a:srgbClr val="292B2C"/>
                </a:solidFill>
              </a:rPr>
              <a:t> </a:t>
            </a:r>
            <a:r>
              <a:rPr lang="en-US" b="0" i="1" dirty="0">
                <a:solidFill>
                  <a:srgbClr val="292B2C"/>
                </a:solidFill>
                <a:effectLst/>
              </a:rPr>
              <a:t>(a) where a person is arrested under sub-section (1) for any offence specified under sub-section (4) of </a:t>
            </a:r>
            <a:r>
              <a:rPr lang="en-US" b="0" i="1" u="none" strike="noStrike" dirty="0">
                <a:solidFill>
                  <a:srgbClr val="0275D8"/>
                </a:solidFill>
                <a:effectLst/>
                <a:hlinkClick r:id="rId2" tooltip="Punishment for certain offences - Section 132 of the CGST Act, 2017 (Central Goods and Services Tax Act, 2017)"/>
              </a:rPr>
              <a:t>section 132</a:t>
            </a:r>
            <a:r>
              <a:rPr lang="en-US" b="0" i="1" dirty="0">
                <a:solidFill>
                  <a:srgbClr val="292B2C"/>
                </a:solidFill>
                <a:effectLst/>
              </a:rPr>
              <a:t>,   he shall be admitted to bail or in default of bail, forwarded to the custody of the Magistrate;</a:t>
            </a:r>
          </a:p>
          <a:p>
            <a:pPr algn="just"/>
            <a:endParaRPr lang="en-US" b="0" i="1" dirty="0">
              <a:solidFill>
                <a:srgbClr val="292B2C"/>
              </a:solidFill>
              <a:effectLst/>
            </a:endParaRPr>
          </a:p>
          <a:p>
            <a:pPr algn="just"/>
            <a:r>
              <a:rPr lang="en-US" b="0" i="1" dirty="0">
                <a:solidFill>
                  <a:srgbClr val="292B2C"/>
                </a:solidFill>
                <a:effectLst/>
              </a:rPr>
              <a:t>(b) in the case of a non-cognizable and bailable offence, the Deputy Commissioner or the Assistant Commissioner shall, for the purpose of releasing an arrested person on bail or otherwise, have the same powers and be subject to the same provisions as an officer-in-charge of a police station.</a:t>
            </a:r>
          </a:p>
          <a:p>
            <a:pPr algn="l"/>
            <a:endParaRPr lang="en-US" dirty="0">
              <a:solidFill>
                <a:srgbClr val="292B2C"/>
              </a:solidFill>
              <a:latin typeface="-apple-system"/>
            </a:endParaRPr>
          </a:p>
        </p:txBody>
      </p:sp>
      <p:graphicFrame>
        <p:nvGraphicFramePr>
          <p:cNvPr id="2" name="Table 1">
            <a:extLst>
              <a:ext uri="{FF2B5EF4-FFF2-40B4-BE49-F238E27FC236}">
                <a16:creationId xmlns:a16="http://schemas.microsoft.com/office/drawing/2014/main" id="{2A45487F-59F0-4090-BD28-F595A5D8F59F}"/>
              </a:ext>
            </a:extLst>
          </p:cNvPr>
          <p:cNvGraphicFramePr>
            <a:graphicFrameLocks noGrp="1"/>
          </p:cNvGraphicFramePr>
          <p:nvPr/>
        </p:nvGraphicFramePr>
        <p:xfrm>
          <a:off x="441435" y="5303520"/>
          <a:ext cx="11540358" cy="1292860"/>
        </p:xfrm>
        <a:graphic>
          <a:graphicData uri="http://schemas.openxmlformats.org/drawingml/2006/table">
            <a:tbl>
              <a:tblPr>
                <a:tableStyleId>{5C22544A-7EE6-4342-B048-85BDC9FD1C3A}</a:tableStyleId>
              </a:tblPr>
              <a:tblGrid>
                <a:gridCol w="2516067">
                  <a:extLst>
                    <a:ext uri="{9D8B030D-6E8A-4147-A177-3AD203B41FA5}">
                      <a16:colId xmlns:a16="http://schemas.microsoft.com/office/drawing/2014/main" val="4064036841"/>
                    </a:ext>
                  </a:extLst>
                </a:gridCol>
                <a:gridCol w="679780">
                  <a:extLst>
                    <a:ext uri="{9D8B030D-6E8A-4147-A177-3AD203B41FA5}">
                      <a16:colId xmlns:a16="http://schemas.microsoft.com/office/drawing/2014/main" val="1893215313"/>
                    </a:ext>
                  </a:extLst>
                </a:gridCol>
                <a:gridCol w="1087120">
                  <a:extLst>
                    <a:ext uri="{9D8B030D-6E8A-4147-A177-3AD203B41FA5}">
                      <a16:colId xmlns:a16="http://schemas.microsoft.com/office/drawing/2014/main" val="3397494820"/>
                    </a:ext>
                  </a:extLst>
                </a:gridCol>
                <a:gridCol w="7257391">
                  <a:extLst>
                    <a:ext uri="{9D8B030D-6E8A-4147-A177-3AD203B41FA5}">
                      <a16:colId xmlns:a16="http://schemas.microsoft.com/office/drawing/2014/main" val="4244113479"/>
                    </a:ext>
                  </a:extLst>
                </a:gridCol>
              </a:tblGrid>
              <a:tr h="414940">
                <a:tc>
                  <a:txBody>
                    <a:bodyPr/>
                    <a:lstStyle/>
                    <a:p>
                      <a:pPr algn="l" fontAlgn="b"/>
                      <a:r>
                        <a:rPr lang="en-IN" sz="1200" u="none" strike="noStrike" dirty="0" err="1">
                          <a:solidFill>
                            <a:schemeClr val="tx1"/>
                          </a:solidFill>
                          <a:effectLst/>
                        </a:rPr>
                        <a:t>Nathalal</a:t>
                      </a:r>
                      <a:r>
                        <a:rPr lang="en-IN" sz="1200" u="none" strike="noStrike" dirty="0">
                          <a:solidFill>
                            <a:schemeClr val="tx1"/>
                          </a:solidFill>
                          <a:effectLst/>
                        </a:rPr>
                        <a:t> </a:t>
                      </a:r>
                      <a:r>
                        <a:rPr lang="en-IN" sz="1200" u="none" strike="noStrike" dirty="0" err="1">
                          <a:solidFill>
                            <a:schemeClr val="tx1"/>
                          </a:solidFill>
                          <a:effectLst/>
                        </a:rPr>
                        <a:t>Maganlal</a:t>
                      </a:r>
                      <a:r>
                        <a:rPr lang="en-IN" sz="1200" u="none" strike="noStrike" dirty="0">
                          <a:solidFill>
                            <a:schemeClr val="tx1"/>
                          </a:solidFill>
                          <a:effectLst/>
                        </a:rPr>
                        <a:t> Chauhan vs. State of Gujarat</a:t>
                      </a:r>
                      <a:endParaRPr lang="en-IN" sz="1200" b="0" i="0" u="none" strike="noStrike" dirty="0">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solidFill>
                            <a:schemeClr val="tx1"/>
                          </a:solidFill>
                          <a:effectLst/>
                        </a:rPr>
                        <a:t>Arrest</a:t>
                      </a:r>
                      <a:endParaRPr lang="en-IN" sz="1200" b="0" i="0" u="none" strike="noStrike">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solidFill>
                            <a:schemeClr val="tx1"/>
                          </a:solidFill>
                          <a:effectLst/>
                        </a:rPr>
                        <a:t>Gujarat HC</a:t>
                      </a:r>
                      <a:endParaRPr lang="en-IN" sz="1200" b="0" i="0" u="none" strike="noStrike" dirty="0">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n-US" sz="1200" u="none" strike="noStrike" dirty="0">
                          <a:solidFill>
                            <a:schemeClr val="tx1"/>
                          </a:solidFill>
                          <a:effectLst/>
                        </a:rPr>
                        <a:t>Power under section 69 can be exercised by authority upon whom power is delegated provided </a:t>
                      </a:r>
                      <a:r>
                        <a:rPr lang="en-US" sz="1200" u="none" strike="noStrike" dirty="0" err="1">
                          <a:solidFill>
                            <a:schemeClr val="tx1"/>
                          </a:solidFill>
                          <a:effectLst/>
                        </a:rPr>
                        <a:t>delegatee</a:t>
                      </a:r>
                      <a:r>
                        <a:rPr lang="en-US" sz="1200" u="none" strike="noStrike" dirty="0">
                          <a:solidFill>
                            <a:schemeClr val="tx1"/>
                          </a:solidFill>
                          <a:effectLst/>
                        </a:rPr>
                        <a:t> authority has reasons to believe that assessee has committed offence under section 132 and in such cases, condition precedent, i.e., reasonable belief, for purpose of exercise of power under section 69 remains same</a:t>
                      </a:r>
                      <a:endParaRPr lang="en-US" sz="1200" b="0" i="0" u="none" strike="noStrike" dirty="0">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6964619"/>
                  </a:ext>
                </a:extLst>
              </a:tr>
              <a:tr h="281020">
                <a:tc>
                  <a:txBody>
                    <a:bodyPr/>
                    <a:lstStyle/>
                    <a:p>
                      <a:pPr algn="l" fontAlgn="b"/>
                      <a:r>
                        <a:rPr lang="en-IN" sz="1200" u="none" strike="noStrike">
                          <a:solidFill>
                            <a:schemeClr val="tx1"/>
                          </a:solidFill>
                          <a:effectLst/>
                        </a:rPr>
                        <a:t>Vimal Yashwantgiri Goswami vs. State Of Gujarat</a:t>
                      </a:r>
                      <a:endParaRPr lang="en-IN" sz="1200" b="0" i="0" u="none" strike="noStrike">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solidFill>
                            <a:schemeClr val="tx1"/>
                          </a:solidFill>
                          <a:effectLst/>
                        </a:rPr>
                        <a:t>Arrest</a:t>
                      </a:r>
                      <a:endParaRPr lang="en-IN" sz="1200" b="0" i="0" u="none" strike="noStrike">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solidFill>
                            <a:schemeClr val="tx1"/>
                          </a:solidFill>
                          <a:effectLst/>
                        </a:rPr>
                        <a:t>Gujarat HC</a:t>
                      </a:r>
                      <a:endParaRPr lang="en-IN" sz="1200" b="0" i="0" u="none" strike="noStrike" dirty="0">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r>
                        <a:rPr lang="en-US" sz="1200" u="none" strike="noStrike" dirty="0">
                          <a:solidFill>
                            <a:schemeClr val="tx1"/>
                          </a:solidFill>
                          <a:effectLst/>
                        </a:rPr>
                        <a:t>The powers of arrest under section 69 are to be exercised with lot of care and circumspection. Prosecution should normally be launched only after the adjudication is completed. To put it in other words, there must be in the first place a determination that a person is liable to a penalty. Till that point of time, the entire case proceeds on the basis that there must be an apprehended evasion of tax by the assessee</a:t>
                      </a:r>
                      <a:endParaRPr lang="en-US" sz="1200" b="0" i="0" u="none" strike="noStrike" dirty="0">
                        <a:solidFill>
                          <a:schemeClr val="tx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069930"/>
                  </a:ext>
                </a:extLst>
              </a:tr>
            </a:tbl>
          </a:graphicData>
        </a:graphic>
      </p:graphicFrame>
    </p:spTree>
    <p:extLst>
      <p:ext uri="{BB962C8B-B14F-4D97-AF65-F5344CB8AC3E}">
        <p14:creationId xmlns:p14="http://schemas.microsoft.com/office/powerpoint/2010/main" val="269226039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863450" y="1491277"/>
            <a:ext cx="10412678" cy="4373748"/>
          </a:xfrm>
          <a:prstGeom prst="rect">
            <a:avLst/>
          </a:prstGeom>
        </p:spPr>
        <p:txBody>
          <a:bodyPr vert="horz" wrap="square" lIns="0" tIns="12687" rIns="0" bIns="0" rtlCol="0">
            <a:spAutoFit/>
          </a:bodyPr>
          <a:lstStyle/>
          <a:p>
            <a:pPr marL="12687" marR="8881" algn="just">
              <a:lnSpc>
                <a:spcPct val="119900"/>
              </a:lnSpc>
              <a:spcBef>
                <a:spcPts val="100"/>
              </a:spcBef>
            </a:pPr>
            <a:r>
              <a:rPr sz="1598" b="1" spc="170" dirty="0">
                <a:highlight>
                  <a:srgbClr val="00FF00"/>
                </a:highlight>
                <a:latin typeface="Trebuchet MS"/>
                <a:cs typeface="Trebuchet MS"/>
              </a:rPr>
              <a:t>Vimal </a:t>
            </a:r>
            <a:r>
              <a:rPr sz="1598" b="1" spc="165" dirty="0">
                <a:highlight>
                  <a:srgbClr val="00FF00"/>
                </a:highlight>
                <a:latin typeface="Trebuchet MS"/>
                <a:cs typeface="Trebuchet MS"/>
              </a:rPr>
              <a:t>Yashwantgiri </a:t>
            </a:r>
            <a:r>
              <a:rPr sz="1598" b="1" spc="204" dirty="0">
                <a:highlight>
                  <a:srgbClr val="00FF00"/>
                </a:highlight>
                <a:latin typeface="Trebuchet MS"/>
                <a:cs typeface="Trebuchet MS"/>
              </a:rPr>
              <a:t>Goswami </a:t>
            </a:r>
            <a:r>
              <a:rPr sz="1598" b="1" spc="40" dirty="0">
                <a:highlight>
                  <a:srgbClr val="00FF00"/>
                </a:highlight>
                <a:latin typeface="Trebuchet MS"/>
                <a:cs typeface="Trebuchet MS"/>
              </a:rPr>
              <a:t>v. </a:t>
            </a:r>
            <a:r>
              <a:rPr sz="1598" b="1" spc="190" dirty="0">
                <a:highlight>
                  <a:srgbClr val="00FF00"/>
                </a:highlight>
                <a:latin typeface="Trebuchet MS"/>
                <a:cs typeface="Trebuchet MS"/>
              </a:rPr>
              <a:t>State </a:t>
            </a:r>
            <a:r>
              <a:rPr sz="1598" b="1" spc="140" dirty="0">
                <a:highlight>
                  <a:srgbClr val="00FF00"/>
                </a:highlight>
                <a:latin typeface="Trebuchet MS"/>
                <a:cs typeface="Trebuchet MS"/>
              </a:rPr>
              <a:t>of </a:t>
            </a:r>
            <a:r>
              <a:rPr sz="1598" b="1" spc="150" dirty="0">
                <a:highlight>
                  <a:srgbClr val="00FF00"/>
                </a:highlight>
                <a:latin typeface="Trebuchet MS"/>
                <a:cs typeface="Trebuchet MS"/>
              </a:rPr>
              <a:t>Gujarat </a:t>
            </a:r>
            <a:r>
              <a:rPr sz="1598" b="1" spc="-470" dirty="0">
                <a:highlight>
                  <a:srgbClr val="00FF00"/>
                </a:highlight>
                <a:latin typeface="Trebuchet MS"/>
                <a:cs typeface="Trebuchet MS"/>
              </a:rPr>
              <a:t> </a:t>
            </a:r>
            <a:r>
              <a:rPr sz="1598" b="1" spc="145" dirty="0">
                <a:highlight>
                  <a:srgbClr val="00FF00"/>
                </a:highlight>
                <a:latin typeface="Trebuchet MS"/>
                <a:cs typeface="Trebuchet MS"/>
              </a:rPr>
              <a:t>[2019]</a:t>
            </a:r>
            <a:r>
              <a:rPr sz="1598" b="1" spc="60" dirty="0">
                <a:highlight>
                  <a:srgbClr val="00FF00"/>
                </a:highlight>
                <a:latin typeface="Trebuchet MS"/>
                <a:cs typeface="Trebuchet MS"/>
              </a:rPr>
              <a:t> </a:t>
            </a:r>
            <a:r>
              <a:rPr sz="1598" b="1" spc="170" dirty="0">
                <a:highlight>
                  <a:srgbClr val="00FF00"/>
                </a:highlight>
                <a:latin typeface="Trebuchet MS"/>
                <a:cs typeface="Trebuchet MS"/>
              </a:rPr>
              <a:t>109</a:t>
            </a:r>
            <a:r>
              <a:rPr sz="1598" b="1" spc="70" dirty="0">
                <a:highlight>
                  <a:srgbClr val="00FF00"/>
                </a:highlight>
                <a:latin typeface="Trebuchet MS"/>
                <a:cs typeface="Trebuchet MS"/>
              </a:rPr>
              <a:t> </a:t>
            </a:r>
            <a:r>
              <a:rPr sz="1598" b="1" spc="180" dirty="0">
                <a:highlight>
                  <a:srgbClr val="00FF00"/>
                </a:highlight>
                <a:latin typeface="Trebuchet MS"/>
                <a:cs typeface="Trebuchet MS"/>
              </a:rPr>
              <a:t>taxmann.com</a:t>
            </a:r>
            <a:r>
              <a:rPr sz="1598" b="1" spc="65" dirty="0">
                <a:highlight>
                  <a:srgbClr val="00FF00"/>
                </a:highlight>
                <a:latin typeface="Trebuchet MS"/>
                <a:cs typeface="Trebuchet MS"/>
              </a:rPr>
              <a:t> </a:t>
            </a:r>
            <a:r>
              <a:rPr sz="1598" b="1" spc="170" dirty="0">
                <a:highlight>
                  <a:srgbClr val="00FF00"/>
                </a:highlight>
                <a:latin typeface="Trebuchet MS"/>
                <a:cs typeface="Trebuchet MS"/>
              </a:rPr>
              <a:t>340</a:t>
            </a:r>
            <a:r>
              <a:rPr lang="en-IN" sz="1598" b="1" spc="170" dirty="0">
                <a:highlight>
                  <a:srgbClr val="00FF00"/>
                </a:highlight>
                <a:latin typeface="Trebuchet MS"/>
                <a:cs typeface="Trebuchet MS"/>
              </a:rPr>
              <a:t> (Gujrat HC)</a:t>
            </a:r>
          </a:p>
          <a:p>
            <a:pPr marL="12687" marR="8881" algn="just">
              <a:lnSpc>
                <a:spcPct val="119900"/>
              </a:lnSpc>
              <a:spcBef>
                <a:spcPts val="100"/>
              </a:spcBef>
            </a:pPr>
            <a:endParaRPr lang="en-IN" sz="1598" b="1" spc="170" dirty="0">
              <a:highlight>
                <a:srgbClr val="00FF00"/>
              </a:highlight>
              <a:latin typeface="Trebuchet MS"/>
              <a:cs typeface="Trebuchet MS"/>
            </a:endParaRPr>
          </a:p>
          <a:p>
            <a:pPr marL="12687" marR="8881" algn="just">
              <a:lnSpc>
                <a:spcPct val="119900"/>
              </a:lnSpc>
              <a:spcBef>
                <a:spcPts val="100"/>
              </a:spcBef>
            </a:pPr>
            <a:r>
              <a:rPr lang="en-IN" sz="1598" b="1" spc="170" dirty="0">
                <a:highlight>
                  <a:srgbClr val="00FF00"/>
                </a:highlight>
                <a:latin typeface="Trebuchet MS"/>
                <a:cs typeface="Trebuchet MS"/>
              </a:rPr>
              <a:t>H</a:t>
            </a:r>
            <a:r>
              <a:rPr sz="1598" b="1" spc="155" dirty="0">
                <a:highlight>
                  <a:srgbClr val="00FF00"/>
                </a:highlight>
                <a:latin typeface="Trebuchet MS"/>
                <a:cs typeface="Trebuchet MS"/>
              </a:rPr>
              <a:t>eld</a:t>
            </a:r>
            <a:r>
              <a:rPr lang="en-IN" sz="1598" b="1" spc="65" dirty="0">
                <a:highlight>
                  <a:srgbClr val="00FF00"/>
                </a:highlight>
                <a:latin typeface="Trebuchet MS"/>
                <a:cs typeface="Trebuchet MS"/>
              </a:rPr>
              <a:t>:</a:t>
            </a:r>
            <a:r>
              <a:rPr sz="1598" spc="90" dirty="0">
                <a:highlight>
                  <a:srgbClr val="00FF00"/>
                </a:highlight>
                <a:latin typeface="Trebuchet MS"/>
                <a:cs typeface="Trebuchet MS"/>
              </a:rPr>
              <a:t>The </a:t>
            </a:r>
            <a:r>
              <a:rPr sz="1598" spc="95" dirty="0">
                <a:highlight>
                  <a:srgbClr val="00FF00"/>
                </a:highlight>
                <a:latin typeface="Trebuchet MS"/>
                <a:cs typeface="Trebuchet MS"/>
              </a:rPr>
              <a:t>power </a:t>
            </a:r>
            <a:r>
              <a:rPr sz="1598" spc="50" dirty="0">
                <a:highlight>
                  <a:srgbClr val="00FF00"/>
                </a:highlight>
                <a:latin typeface="Trebuchet MS"/>
                <a:cs typeface="Trebuchet MS"/>
              </a:rPr>
              <a:t>to </a:t>
            </a:r>
            <a:r>
              <a:rPr sz="1598" spc="65" dirty="0">
                <a:highlight>
                  <a:srgbClr val="00FF00"/>
                </a:highlight>
                <a:latin typeface="Trebuchet MS"/>
                <a:cs typeface="Trebuchet MS"/>
              </a:rPr>
              <a:t>arrest </a:t>
            </a:r>
            <a:r>
              <a:rPr sz="1598" spc="100" dirty="0">
                <a:highlight>
                  <a:srgbClr val="00FF00"/>
                </a:highlight>
                <a:latin typeface="Trebuchet MS"/>
                <a:cs typeface="Trebuchet MS"/>
              </a:rPr>
              <a:t>under </a:t>
            </a:r>
            <a:r>
              <a:rPr sz="1598" spc="90" dirty="0">
                <a:highlight>
                  <a:srgbClr val="00FF00"/>
                </a:highlight>
                <a:latin typeface="Trebuchet MS"/>
                <a:cs typeface="Trebuchet MS"/>
              </a:rPr>
              <a:t>Section </a:t>
            </a:r>
            <a:r>
              <a:rPr sz="1598" spc="175" dirty="0">
                <a:highlight>
                  <a:srgbClr val="00FF00"/>
                </a:highlight>
                <a:latin typeface="Trebuchet MS"/>
                <a:cs typeface="Trebuchet MS"/>
              </a:rPr>
              <a:t>69 </a:t>
            </a:r>
            <a:r>
              <a:rPr sz="1598" spc="40" dirty="0">
                <a:highlight>
                  <a:srgbClr val="00FF00"/>
                </a:highlight>
                <a:latin typeface="Trebuchet MS"/>
                <a:cs typeface="Trebuchet MS"/>
              </a:rPr>
              <a:t>of </a:t>
            </a:r>
            <a:r>
              <a:rPr sz="1598" spc="75" dirty="0">
                <a:highlight>
                  <a:srgbClr val="00FF00"/>
                </a:highlight>
                <a:latin typeface="Trebuchet MS"/>
                <a:cs typeface="Trebuchet MS"/>
              </a:rPr>
              <a:t>the </a:t>
            </a:r>
            <a:r>
              <a:rPr sz="1598" spc="145" dirty="0">
                <a:highlight>
                  <a:srgbClr val="00FF00"/>
                </a:highlight>
                <a:latin typeface="Trebuchet MS"/>
                <a:cs typeface="Trebuchet MS"/>
              </a:rPr>
              <a:t>CGST </a:t>
            </a:r>
            <a:r>
              <a:rPr sz="1598" spc="60" dirty="0">
                <a:highlight>
                  <a:srgbClr val="00FF00"/>
                </a:highlight>
                <a:latin typeface="Trebuchet MS"/>
                <a:cs typeface="Trebuchet MS"/>
              </a:rPr>
              <a:t>Act </a:t>
            </a:r>
            <a:r>
              <a:rPr sz="1598" spc="114" dirty="0">
                <a:highlight>
                  <a:srgbClr val="00FF00"/>
                </a:highlight>
                <a:latin typeface="Trebuchet MS"/>
                <a:cs typeface="Trebuchet MS"/>
              </a:rPr>
              <a:t>can </a:t>
            </a:r>
            <a:r>
              <a:rPr sz="1598" spc="110" dirty="0">
                <a:highlight>
                  <a:srgbClr val="00FF00"/>
                </a:highlight>
                <a:latin typeface="Trebuchet MS"/>
                <a:cs typeface="Trebuchet MS"/>
              </a:rPr>
              <a:t>be </a:t>
            </a:r>
            <a:r>
              <a:rPr sz="1598" spc="70" dirty="0">
                <a:highlight>
                  <a:srgbClr val="00FF00"/>
                </a:highlight>
                <a:latin typeface="Trebuchet MS"/>
                <a:cs typeface="Trebuchet MS"/>
              </a:rPr>
              <a:t>invoked, </a:t>
            </a:r>
            <a:r>
              <a:rPr sz="1598" spc="-25" dirty="0">
                <a:highlight>
                  <a:srgbClr val="00FF00"/>
                </a:highlight>
                <a:latin typeface="Trebuchet MS"/>
                <a:cs typeface="Trebuchet MS"/>
              </a:rPr>
              <a:t>if </a:t>
            </a:r>
            <a:r>
              <a:rPr sz="1598" spc="75" dirty="0">
                <a:highlight>
                  <a:srgbClr val="00FF00"/>
                </a:highlight>
                <a:latin typeface="Trebuchet MS"/>
                <a:cs typeface="Trebuchet MS"/>
              </a:rPr>
              <a:t>the </a:t>
            </a:r>
            <a:r>
              <a:rPr sz="1598" spc="114" dirty="0">
                <a:highlight>
                  <a:srgbClr val="00FF00"/>
                </a:highlight>
                <a:latin typeface="Trebuchet MS"/>
                <a:cs typeface="Trebuchet MS"/>
              </a:rPr>
              <a:t>Commissioner </a:t>
            </a:r>
            <a:r>
              <a:rPr sz="1598" spc="150" dirty="0">
                <a:highlight>
                  <a:srgbClr val="00FF00"/>
                </a:highlight>
                <a:latin typeface="Trebuchet MS"/>
                <a:cs typeface="Trebuchet MS"/>
              </a:rPr>
              <a:t>has </a:t>
            </a:r>
            <a:r>
              <a:rPr sz="1598" spc="155" dirty="0">
                <a:highlight>
                  <a:srgbClr val="00FF00"/>
                </a:highlight>
                <a:latin typeface="Trebuchet MS"/>
                <a:cs typeface="Trebuchet MS"/>
              </a:rPr>
              <a:t> </a:t>
            </a:r>
            <a:r>
              <a:rPr sz="1598" spc="125" dirty="0">
                <a:highlight>
                  <a:srgbClr val="00FF00"/>
                </a:highlight>
                <a:latin typeface="Trebuchet MS"/>
                <a:cs typeface="Trebuchet MS"/>
              </a:rPr>
              <a:t>"reason </a:t>
            </a:r>
            <a:r>
              <a:rPr sz="1598" spc="55" dirty="0">
                <a:highlight>
                  <a:srgbClr val="00FF00"/>
                </a:highlight>
                <a:latin typeface="Trebuchet MS"/>
                <a:cs typeface="Trebuchet MS"/>
              </a:rPr>
              <a:t>to </a:t>
            </a:r>
            <a:r>
              <a:rPr sz="1598" spc="95" dirty="0">
                <a:highlight>
                  <a:srgbClr val="00FF00"/>
                </a:highlight>
                <a:latin typeface="Trebuchet MS"/>
                <a:cs typeface="Trebuchet MS"/>
              </a:rPr>
              <a:t>believe" </a:t>
            </a:r>
            <a:r>
              <a:rPr sz="1598" spc="60" dirty="0">
                <a:highlight>
                  <a:srgbClr val="00FF00"/>
                </a:highlight>
                <a:latin typeface="Trebuchet MS"/>
                <a:cs typeface="Trebuchet MS"/>
              </a:rPr>
              <a:t>that </a:t>
            </a:r>
            <a:r>
              <a:rPr sz="1598" spc="75" dirty="0">
                <a:highlight>
                  <a:srgbClr val="00FF00"/>
                </a:highlight>
                <a:latin typeface="Trebuchet MS"/>
                <a:cs typeface="Trebuchet MS"/>
              </a:rPr>
              <a:t>the </a:t>
            </a:r>
            <a:r>
              <a:rPr sz="1598" spc="110" dirty="0">
                <a:highlight>
                  <a:srgbClr val="00FF00"/>
                </a:highlight>
                <a:latin typeface="Trebuchet MS"/>
                <a:cs typeface="Trebuchet MS"/>
              </a:rPr>
              <a:t>person </a:t>
            </a:r>
            <a:r>
              <a:rPr sz="1598" spc="150" dirty="0">
                <a:highlight>
                  <a:srgbClr val="00FF00"/>
                </a:highlight>
                <a:latin typeface="Trebuchet MS"/>
                <a:cs typeface="Trebuchet MS"/>
              </a:rPr>
              <a:t>has </a:t>
            </a:r>
            <a:r>
              <a:rPr sz="1598" spc="90" dirty="0">
                <a:highlight>
                  <a:srgbClr val="00FF00"/>
                </a:highlight>
                <a:latin typeface="Trebuchet MS"/>
                <a:cs typeface="Trebuchet MS"/>
              </a:rPr>
              <a:t>committed </a:t>
            </a:r>
            <a:r>
              <a:rPr sz="1598" spc="75" dirty="0">
                <a:highlight>
                  <a:srgbClr val="00FF00"/>
                </a:highlight>
                <a:latin typeface="Trebuchet MS"/>
                <a:cs typeface="Trebuchet MS"/>
              </a:rPr>
              <a:t>the </a:t>
            </a:r>
            <a:r>
              <a:rPr sz="1598" spc="70" dirty="0">
                <a:highlight>
                  <a:srgbClr val="00FF00"/>
                </a:highlight>
                <a:latin typeface="Trebuchet MS"/>
                <a:cs typeface="Trebuchet MS"/>
              </a:rPr>
              <a:t>specified </a:t>
            </a:r>
            <a:r>
              <a:rPr sz="1598" spc="75" dirty="0">
                <a:highlight>
                  <a:srgbClr val="00FF00"/>
                </a:highlight>
                <a:latin typeface="Trebuchet MS"/>
                <a:cs typeface="Trebuchet MS"/>
              </a:rPr>
              <a:t>offences </a:t>
            </a:r>
            <a:r>
              <a:rPr sz="1598" spc="100" dirty="0">
                <a:highlight>
                  <a:srgbClr val="00FF00"/>
                </a:highlight>
                <a:latin typeface="Trebuchet MS"/>
                <a:cs typeface="Trebuchet MS"/>
              </a:rPr>
              <a:t>under </a:t>
            </a:r>
            <a:r>
              <a:rPr sz="1598" spc="90" dirty="0">
                <a:highlight>
                  <a:srgbClr val="00FF00"/>
                </a:highlight>
                <a:latin typeface="Trebuchet MS"/>
                <a:cs typeface="Trebuchet MS"/>
              </a:rPr>
              <a:t>Section </a:t>
            </a:r>
            <a:r>
              <a:rPr sz="1598" spc="175" dirty="0">
                <a:highlight>
                  <a:srgbClr val="00FF00"/>
                </a:highlight>
                <a:latin typeface="Trebuchet MS"/>
                <a:cs typeface="Trebuchet MS"/>
              </a:rPr>
              <a:t>132 </a:t>
            </a:r>
            <a:r>
              <a:rPr sz="1598" spc="40" dirty="0">
                <a:highlight>
                  <a:srgbClr val="00FF00"/>
                </a:highlight>
                <a:latin typeface="Trebuchet MS"/>
                <a:cs typeface="Trebuchet MS"/>
              </a:rPr>
              <a:t>of </a:t>
            </a:r>
            <a:r>
              <a:rPr sz="1598" spc="75" dirty="0">
                <a:highlight>
                  <a:srgbClr val="00FF00"/>
                </a:highlight>
                <a:latin typeface="Trebuchet MS"/>
                <a:cs typeface="Trebuchet MS"/>
              </a:rPr>
              <a:t>the </a:t>
            </a:r>
            <a:r>
              <a:rPr sz="1598" spc="80" dirty="0">
                <a:highlight>
                  <a:srgbClr val="00FF00"/>
                </a:highlight>
                <a:latin typeface="Trebuchet MS"/>
                <a:cs typeface="Trebuchet MS"/>
              </a:rPr>
              <a:t> </a:t>
            </a:r>
            <a:r>
              <a:rPr sz="1598" spc="145" dirty="0">
                <a:highlight>
                  <a:srgbClr val="00FF00"/>
                </a:highlight>
                <a:latin typeface="Trebuchet MS"/>
                <a:cs typeface="Trebuchet MS"/>
              </a:rPr>
              <a:t>CGST </a:t>
            </a:r>
            <a:r>
              <a:rPr sz="1598" spc="25" dirty="0">
                <a:highlight>
                  <a:srgbClr val="00FF00"/>
                </a:highlight>
                <a:latin typeface="Trebuchet MS"/>
                <a:cs typeface="Trebuchet MS"/>
              </a:rPr>
              <a:t>Act, </a:t>
            </a:r>
            <a:r>
              <a:rPr sz="1598" spc="65" dirty="0">
                <a:highlight>
                  <a:srgbClr val="00FF00"/>
                </a:highlight>
                <a:latin typeface="Trebuchet MS"/>
                <a:cs typeface="Trebuchet MS"/>
              </a:rPr>
              <a:t>without there </a:t>
            </a:r>
            <a:r>
              <a:rPr sz="1598" spc="105" dirty="0">
                <a:highlight>
                  <a:srgbClr val="00FF00"/>
                </a:highlight>
                <a:latin typeface="Trebuchet MS"/>
                <a:cs typeface="Trebuchet MS"/>
              </a:rPr>
              <a:t>being </a:t>
            </a:r>
            <a:r>
              <a:rPr sz="1598" spc="145" dirty="0">
                <a:highlight>
                  <a:srgbClr val="00FF00"/>
                </a:highlight>
                <a:latin typeface="Trebuchet MS"/>
                <a:cs typeface="Trebuchet MS"/>
              </a:rPr>
              <a:t>any </a:t>
            </a:r>
            <a:r>
              <a:rPr sz="1598" spc="55" dirty="0">
                <a:highlight>
                  <a:srgbClr val="00FF00"/>
                </a:highlight>
                <a:latin typeface="Trebuchet MS"/>
                <a:cs typeface="Trebuchet MS"/>
              </a:rPr>
              <a:t>prior </a:t>
            </a:r>
            <a:r>
              <a:rPr sz="1598" spc="60" dirty="0">
                <a:highlight>
                  <a:srgbClr val="00FF00"/>
                </a:highlight>
                <a:latin typeface="Trebuchet MS"/>
                <a:cs typeface="Trebuchet MS"/>
              </a:rPr>
              <a:t>adjudication </a:t>
            </a:r>
            <a:r>
              <a:rPr sz="1598" spc="45" dirty="0">
                <a:highlight>
                  <a:srgbClr val="00FF00"/>
                </a:highlight>
                <a:latin typeface="Trebuchet MS"/>
                <a:cs typeface="Trebuchet MS"/>
              </a:rPr>
              <a:t>of </a:t>
            </a:r>
            <a:r>
              <a:rPr sz="1598" spc="90" dirty="0">
                <a:highlight>
                  <a:srgbClr val="00FF00"/>
                </a:highlight>
                <a:latin typeface="Trebuchet MS"/>
                <a:cs typeface="Trebuchet MS"/>
              </a:rPr>
              <a:t>tax </a:t>
            </a:r>
            <a:r>
              <a:rPr sz="1598" spc="140" dirty="0">
                <a:highlight>
                  <a:srgbClr val="00FF00"/>
                </a:highlight>
                <a:latin typeface="Trebuchet MS"/>
                <a:cs typeface="Trebuchet MS"/>
              </a:rPr>
              <a:t>assessment </a:t>
            </a:r>
            <a:r>
              <a:rPr sz="1598" spc="100" dirty="0">
                <a:highlight>
                  <a:srgbClr val="00FF00"/>
                </a:highlight>
                <a:latin typeface="Trebuchet MS"/>
                <a:cs typeface="Trebuchet MS"/>
              </a:rPr>
              <a:t>under </a:t>
            </a:r>
            <a:r>
              <a:rPr sz="1598" spc="75" dirty="0">
                <a:highlight>
                  <a:srgbClr val="00FF00"/>
                </a:highlight>
                <a:latin typeface="Trebuchet MS"/>
                <a:cs typeface="Trebuchet MS"/>
              </a:rPr>
              <a:t>the </a:t>
            </a:r>
            <a:r>
              <a:rPr sz="1598" spc="95" dirty="0">
                <a:highlight>
                  <a:srgbClr val="00FF00"/>
                </a:highlight>
                <a:latin typeface="Trebuchet MS"/>
                <a:cs typeface="Trebuchet MS"/>
              </a:rPr>
              <a:t>provisions </a:t>
            </a:r>
            <a:r>
              <a:rPr sz="1598" spc="40" dirty="0">
                <a:highlight>
                  <a:srgbClr val="00FF00"/>
                </a:highlight>
                <a:latin typeface="Trebuchet MS"/>
                <a:cs typeface="Trebuchet MS"/>
              </a:rPr>
              <a:t>of </a:t>
            </a:r>
            <a:r>
              <a:rPr sz="1598" spc="75" dirty="0">
                <a:highlight>
                  <a:srgbClr val="00FF00"/>
                </a:highlight>
                <a:latin typeface="Trebuchet MS"/>
                <a:cs typeface="Trebuchet MS"/>
              </a:rPr>
              <a:t>the </a:t>
            </a:r>
            <a:r>
              <a:rPr sz="1598" spc="80" dirty="0">
                <a:highlight>
                  <a:srgbClr val="00FF00"/>
                </a:highlight>
                <a:latin typeface="Trebuchet MS"/>
                <a:cs typeface="Trebuchet MS"/>
              </a:rPr>
              <a:t> </a:t>
            </a:r>
            <a:r>
              <a:rPr sz="1598" spc="145" dirty="0">
                <a:highlight>
                  <a:srgbClr val="00FF00"/>
                </a:highlight>
                <a:latin typeface="Trebuchet MS"/>
                <a:cs typeface="Trebuchet MS"/>
              </a:rPr>
              <a:t>CGST</a:t>
            </a:r>
            <a:r>
              <a:rPr sz="1598" spc="10" dirty="0">
                <a:highlight>
                  <a:srgbClr val="00FF00"/>
                </a:highlight>
                <a:latin typeface="Trebuchet MS"/>
                <a:cs typeface="Trebuchet MS"/>
              </a:rPr>
              <a:t> </a:t>
            </a:r>
            <a:r>
              <a:rPr sz="1598" spc="25" dirty="0">
                <a:highlight>
                  <a:srgbClr val="00FF00"/>
                </a:highlight>
                <a:latin typeface="Trebuchet MS"/>
                <a:cs typeface="Trebuchet MS"/>
              </a:rPr>
              <a:t>Act.</a:t>
            </a:r>
            <a:endParaRPr sz="1598" dirty="0">
              <a:highlight>
                <a:srgbClr val="00FF00"/>
              </a:highlight>
              <a:latin typeface="Trebuchet MS"/>
              <a:cs typeface="Trebuchet MS"/>
            </a:endParaRPr>
          </a:p>
          <a:p>
            <a:pPr marL="12687" marR="7612" algn="just">
              <a:lnSpc>
                <a:spcPct val="119800"/>
              </a:lnSpc>
              <a:spcBef>
                <a:spcPts val="599"/>
              </a:spcBef>
            </a:pPr>
            <a:r>
              <a:rPr sz="1598" spc="5" dirty="0">
                <a:latin typeface="Trebuchet MS"/>
                <a:cs typeface="Trebuchet MS"/>
              </a:rPr>
              <a:t>It </a:t>
            </a:r>
            <a:r>
              <a:rPr sz="1598" spc="145" dirty="0">
                <a:latin typeface="Trebuchet MS"/>
                <a:cs typeface="Trebuchet MS"/>
              </a:rPr>
              <a:t>was </a:t>
            </a:r>
            <a:r>
              <a:rPr sz="1598" spc="100" dirty="0">
                <a:latin typeface="Trebuchet MS"/>
                <a:cs typeface="Trebuchet MS"/>
              </a:rPr>
              <a:t>also </a:t>
            </a:r>
            <a:r>
              <a:rPr sz="1598" spc="80" dirty="0">
                <a:latin typeface="Trebuchet MS"/>
                <a:cs typeface="Trebuchet MS"/>
              </a:rPr>
              <a:t>held </a:t>
            </a:r>
            <a:r>
              <a:rPr sz="1598" spc="135" dirty="0">
                <a:latin typeface="Trebuchet MS"/>
                <a:cs typeface="Trebuchet MS"/>
              </a:rPr>
              <a:t>by </a:t>
            </a:r>
            <a:r>
              <a:rPr sz="1598" spc="75" dirty="0">
                <a:latin typeface="Trebuchet MS"/>
                <a:cs typeface="Trebuchet MS"/>
              </a:rPr>
              <a:t>the </a:t>
            </a:r>
            <a:r>
              <a:rPr sz="1598" spc="114" dirty="0">
                <a:latin typeface="Trebuchet MS"/>
                <a:cs typeface="Trebuchet MS"/>
              </a:rPr>
              <a:t>High </a:t>
            </a:r>
            <a:r>
              <a:rPr sz="1598" spc="85" dirty="0">
                <a:latin typeface="Trebuchet MS"/>
                <a:cs typeface="Trebuchet MS"/>
              </a:rPr>
              <a:t>Court </a:t>
            </a:r>
            <a:r>
              <a:rPr sz="1598" spc="60" dirty="0">
                <a:latin typeface="Trebuchet MS"/>
                <a:cs typeface="Trebuchet MS"/>
              </a:rPr>
              <a:t>that </a:t>
            </a:r>
            <a:r>
              <a:rPr sz="1598" spc="65" dirty="0">
                <a:latin typeface="Trebuchet MS"/>
                <a:cs typeface="Trebuchet MS"/>
              </a:rPr>
              <a:t>reference </a:t>
            </a:r>
            <a:r>
              <a:rPr sz="1598" spc="50" dirty="0">
                <a:latin typeface="Trebuchet MS"/>
                <a:cs typeface="Trebuchet MS"/>
              </a:rPr>
              <a:t>to </a:t>
            </a:r>
            <a:r>
              <a:rPr sz="1598" b="1" u="sng" spc="90" dirty="0">
                <a:latin typeface="Trebuchet MS"/>
                <a:cs typeface="Trebuchet MS"/>
              </a:rPr>
              <a:t>Section </a:t>
            </a:r>
            <a:r>
              <a:rPr sz="1598" b="1" u="sng" spc="180" dirty="0">
                <a:latin typeface="Trebuchet MS"/>
                <a:cs typeface="Trebuchet MS"/>
              </a:rPr>
              <a:t>132 </a:t>
            </a:r>
            <a:r>
              <a:rPr sz="1598" b="1" u="sng" spc="100" dirty="0">
                <a:latin typeface="Trebuchet MS"/>
                <a:cs typeface="Trebuchet MS"/>
              </a:rPr>
              <a:t>under </a:t>
            </a:r>
            <a:r>
              <a:rPr sz="1598" b="1" u="sng" spc="90" dirty="0">
                <a:latin typeface="Trebuchet MS"/>
                <a:cs typeface="Trebuchet MS"/>
              </a:rPr>
              <a:t>Section </a:t>
            </a:r>
            <a:r>
              <a:rPr sz="1598" b="1" u="sng" spc="175" dirty="0">
                <a:latin typeface="Trebuchet MS"/>
                <a:cs typeface="Trebuchet MS"/>
              </a:rPr>
              <a:t>69 </a:t>
            </a:r>
            <a:r>
              <a:rPr sz="1598" b="1" u="sng" spc="40" dirty="0">
                <a:latin typeface="Trebuchet MS"/>
                <a:cs typeface="Trebuchet MS"/>
              </a:rPr>
              <a:t>of </a:t>
            </a:r>
            <a:r>
              <a:rPr sz="1598" b="1" u="sng" spc="75" dirty="0">
                <a:latin typeface="Trebuchet MS"/>
                <a:cs typeface="Trebuchet MS"/>
              </a:rPr>
              <a:t>the </a:t>
            </a:r>
            <a:r>
              <a:rPr sz="1598" b="1" u="sng" spc="145" dirty="0">
                <a:latin typeface="Trebuchet MS"/>
                <a:cs typeface="Trebuchet MS"/>
              </a:rPr>
              <a:t>CGST </a:t>
            </a:r>
            <a:r>
              <a:rPr sz="1598" b="1" u="sng" spc="60" dirty="0">
                <a:latin typeface="Trebuchet MS"/>
                <a:cs typeface="Trebuchet MS"/>
              </a:rPr>
              <a:t>Act </a:t>
            </a:r>
            <a:r>
              <a:rPr sz="1598" b="1" u="sng" spc="85" dirty="0">
                <a:latin typeface="Trebuchet MS"/>
                <a:cs typeface="Trebuchet MS"/>
              </a:rPr>
              <a:t>is </a:t>
            </a:r>
            <a:r>
              <a:rPr sz="1598" b="1" u="sng" spc="90" dirty="0">
                <a:latin typeface="Trebuchet MS"/>
                <a:cs typeface="Trebuchet MS"/>
              </a:rPr>
              <a:t> only </a:t>
            </a:r>
            <a:r>
              <a:rPr sz="1598" b="1" u="sng" spc="35" dirty="0">
                <a:latin typeface="Trebuchet MS"/>
                <a:cs typeface="Trebuchet MS"/>
              </a:rPr>
              <a:t>for </a:t>
            </a:r>
            <a:r>
              <a:rPr sz="1598" b="1" u="sng" spc="75" dirty="0">
                <a:latin typeface="Trebuchet MS"/>
                <a:cs typeface="Trebuchet MS"/>
              </a:rPr>
              <a:t>the </a:t>
            </a:r>
            <a:r>
              <a:rPr sz="1598" b="1" u="sng" spc="110" dirty="0">
                <a:latin typeface="Trebuchet MS"/>
                <a:cs typeface="Trebuchet MS"/>
              </a:rPr>
              <a:t>purpose </a:t>
            </a:r>
            <a:r>
              <a:rPr sz="1598" b="1" u="sng" spc="45" dirty="0">
                <a:latin typeface="Trebuchet MS"/>
                <a:cs typeface="Trebuchet MS"/>
              </a:rPr>
              <a:t>of </a:t>
            </a:r>
            <a:r>
              <a:rPr sz="1598" b="1" u="sng" spc="85" dirty="0">
                <a:latin typeface="Trebuchet MS"/>
                <a:cs typeface="Trebuchet MS"/>
              </a:rPr>
              <a:t>highlighting </a:t>
            </a:r>
            <a:r>
              <a:rPr sz="1598" b="1" u="sng" spc="75" dirty="0">
                <a:latin typeface="Trebuchet MS"/>
                <a:cs typeface="Trebuchet MS"/>
              </a:rPr>
              <a:t>the </a:t>
            </a:r>
            <a:r>
              <a:rPr sz="1598" b="1" u="sng" spc="80" dirty="0">
                <a:latin typeface="Trebuchet MS"/>
                <a:cs typeface="Trebuchet MS"/>
              </a:rPr>
              <a:t>nature </a:t>
            </a:r>
            <a:r>
              <a:rPr sz="1598" b="1" u="sng" spc="40" dirty="0">
                <a:latin typeface="Trebuchet MS"/>
                <a:cs typeface="Trebuchet MS"/>
              </a:rPr>
              <a:t>of </a:t>
            </a:r>
            <a:r>
              <a:rPr sz="1598" b="1" u="sng" spc="75" dirty="0">
                <a:latin typeface="Trebuchet MS"/>
                <a:cs typeface="Trebuchet MS"/>
              </a:rPr>
              <a:t>the offences </a:t>
            </a:r>
            <a:r>
              <a:rPr sz="1598" b="1" u="sng" spc="130" dirty="0">
                <a:latin typeface="Trebuchet MS"/>
                <a:cs typeface="Trebuchet MS"/>
              </a:rPr>
              <a:t>and </a:t>
            </a:r>
            <a:r>
              <a:rPr sz="1598" b="1" u="sng" spc="120" dirty="0">
                <a:latin typeface="Trebuchet MS"/>
                <a:cs typeface="Trebuchet MS"/>
              </a:rPr>
              <a:t>basis </a:t>
            </a:r>
            <a:r>
              <a:rPr sz="1598" b="1" u="sng" spc="75" dirty="0">
                <a:latin typeface="Trebuchet MS"/>
                <a:cs typeface="Trebuchet MS"/>
              </a:rPr>
              <a:t>the </a:t>
            </a:r>
            <a:r>
              <a:rPr sz="1598" b="1" u="sng" spc="114" dirty="0">
                <a:latin typeface="Trebuchet MS"/>
                <a:cs typeface="Trebuchet MS"/>
              </a:rPr>
              <a:t>same, </a:t>
            </a:r>
            <a:r>
              <a:rPr sz="1598" b="1" u="sng" spc="75" dirty="0">
                <a:latin typeface="Trebuchet MS"/>
                <a:cs typeface="Trebuchet MS"/>
              </a:rPr>
              <a:t>the </a:t>
            </a:r>
            <a:r>
              <a:rPr sz="1598" b="1" u="sng" spc="100" dirty="0">
                <a:latin typeface="Trebuchet MS"/>
                <a:cs typeface="Trebuchet MS"/>
              </a:rPr>
              <a:t>reasonable </a:t>
            </a:r>
            <a:r>
              <a:rPr sz="1598" b="1" u="sng" spc="105" dirty="0">
                <a:latin typeface="Trebuchet MS"/>
                <a:cs typeface="Trebuchet MS"/>
              </a:rPr>
              <a:t> </a:t>
            </a:r>
            <a:r>
              <a:rPr sz="1598" b="1" u="sng" spc="40" dirty="0">
                <a:latin typeface="Trebuchet MS"/>
                <a:cs typeface="Trebuchet MS"/>
              </a:rPr>
              <a:t>belief</a:t>
            </a:r>
            <a:r>
              <a:rPr sz="1598" b="1" u="sng" spc="10" dirty="0">
                <a:latin typeface="Trebuchet MS"/>
                <a:cs typeface="Trebuchet MS"/>
              </a:rPr>
              <a:t> </a:t>
            </a:r>
            <a:r>
              <a:rPr sz="1598" b="1" u="sng" spc="85" dirty="0">
                <a:latin typeface="Trebuchet MS"/>
                <a:cs typeface="Trebuchet MS"/>
              </a:rPr>
              <a:t>is</a:t>
            </a:r>
            <a:r>
              <a:rPr sz="1598" b="1" u="sng" spc="10" dirty="0">
                <a:latin typeface="Trebuchet MS"/>
                <a:cs typeface="Trebuchet MS"/>
              </a:rPr>
              <a:t> </a:t>
            </a:r>
            <a:r>
              <a:rPr sz="1598" b="1" u="sng" spc="70" dirty="0">
                <a:latin typeface="Trebuchet MS"/>
                <a:cs typeface="Trebuchet MS"/>
              </a:rPr>
              <a:t>required</a:t>
            </a:r>
            <a:r>
              <a:rPr sz="1598" b="1" u="sng" spc="15" dirty="0">
                <a:latin typeface="Trebuchet MS"/>
                <a:cs typeface="Trebuchet MS"/>
              </a:rPr>
              <a:t> </a:t>
            </a:r>
            <a:r>
              <a:rPr sz="1598" b="1" u="sng" spc="50" dirty="0">
                <a:latin typeface="Trebuchet MS"/>
                <a:cs typeface="Trebuchet MS"/>
              </a:rPr>
              <a:t>to</a:t>
            </a:r>
            <a:r>
              <a:rPr sz="1598" b="1" u="sng" spc="15" dirty="0">
                <a:latin typeface="Trebuchet MS"/>
                <a:cs typeface="Trebuchet MS"/>
              </a:rPr>
              <a:t> </a:t>
            </a:r>
            <a:r>
              <a:rPr sz="1598" b="1" u="sng" spc="110" dirty="0">
                <a:latin typeface="Trebuchet MS"/>
                <a:cs typeface="Trebuchet MS"/>
              </a:rPr>
              <a:t>be</a:t>
            </a:r>
            <a:r>
              <a:rPr sz="1598" b="1" u="sng" spc="20" dirty="0">
                <a:latin typeface="Trebuchet MS"/>
                <a:cs typeface="Trebuchet MS"/>
              </a:rPr>
              <a:t> </a:t>
            </a:r>
            <a:r>
              <a:rPr sz="1598" b="1" u="sng" spc="85" dirty="0">
                <a:latin typeface="Trebuchet MS"/>
                <a:cs typeface="Trebuchet MS"/>
              </a:rPr>
              <a:t>formed</a:t>
            </a:r>
            <a:r>
              <a:rPr sz="1598" b="1" u="sng" spc="15" dirty="0">
                <a:latin typeface="Trebuchet MS"/>
                <a:cs typeface="Trebuchet MS"/>
              </a:rPr>
              <a:t> </a:t>
            </a:r>
            <a:r>
              <a:rPr sz="1598" b="1" u="sng" spc="130" dirty="0">
                <a:latin typeface="Trebuchet MS"/>
                <a:cs typeface="Trebuchet MS"/>
              </a:rPr>
              <a:t>and</a:t>
            </a:r>
            <a:r>
              <a:rPr sz="1598" b="1" u="sng" spc="20" dirty="0">
                <a:latin typeface="Trebuchet MS"/>
                <a:cs typeface="Trebuchet MS"/>
              </a:rPr>
              <a:t> </a:t>
            </a:r>
            <a:r>
              <a:rPr sz="1598" b="1" u="sng" spc="75" dirty="0">
                <a:latin typeface="Trebuchet MS"/>
                <a:cs typeface="Trebuchet MS"/>
              </a:rPr>
              <a:t>recorded</a:t>
            </a:r>
            <a:r>
              <a:rPr sz="1598" b="1" u="sng" spc="10" dirty="0">
                <a:latin typeface="Trebuchet MS"/>
                <a:cs typeface="Trebuchet MS"/>
              </a:rPr>
              <a:t> </a:t>
            </a:r>
            <a:r>
              <a:rPr sz="1598" b="1" u="sng" spc="35" dirty="0">
                <a:latin typeface="Trebuchet MS"/>
                <a:cs typeface="Trebuchet MS"/>
              </a:rPr>
              <a:t>for</a:t>
            </a:r>
            <a:r>
              <a:rPr sz="1598" b="1" u="sng" spc="30" dirty="0">
                <a:latin typeface="Trebuchet MS"/>
                <a:cs typeface="Trebuchet MS"/>
              </a:rPr>
              <a:t> </a:t>
            </a:r>
            <a:r>
              <a:rPr sz="1598" b="1" u="sng" spc="75" dirty="0">
                <a:latin typeface="Trebuchet MS"/>
                <a:cs typeface="Trebuchet MS"/>
              </a:rPr>
              <a:t>the</a:t>
            </a:r>
            <a:r>
              <a:rPr sz="1598" b="1" u="sng" spc="20" dirty="0">
                <a:latin typeface="Trebuchet MS"/>
                <a:cs typeface="Trebuchet MS"/>
              </a:rPr>
              <a:t> </a:t>
            </a:r>
            <a:r>
              <a:rPr sz="1598" b="1" u="sng" spc="110" dirty="0">
                <a:latin typeface="Trebuchet MS"/>
                <a:cs typeface="Trebuchet MS"/>
              </a:rPr>
              <a:t>purpose</a:t>
            </a:r>
            <a:r>
              <a:rPr sz="1598" b="1" u="sng" spc="20" dirty="0">
                <a:latin typeface="Trebuchet MS"/>
                <a:cs typeface="Trebuchet MS"/>
              </a:rPr>
              <a:t> </a:t>
            </a:r>
            <a:r>
              <a:rPr sz="1598" b="1" u="sng" spc="40" dirty="0">
                <a:latin typeface="Trebuchet MS"/>
                <a:cs typeface="Trebuchet MS"/>
              </a:rPr>
              <a:t>of</a:t>
            </a:r>
            <a:r>
              <a:rPr sz="1598" b="1" u="sng" spc="25" dirty="0">
                <a:latin typeface="Trebuchet MS"/>
                <a:cs typeface="Trebuchet MS"/>
              </a:rPr>
              <a:t> </a:t>
            </a:r>
            <a:r>
              <a:rPr sz="1598" b="1" u="sng" spc="130" dirty="0">
                <a:latin typeface="Trebuchet MS"/>
                <a:cs typeface="Trebuchet MS"/>
              </a:rPr>
              <a:t>passing</a:t>
            </a:r>
            <a:r>
              <a:rPr sz="1598" b="1" u="sng" spc="10" dirty="0">
                <a:latin typeface="Trebuchet MS"/>
                <a:cs typeface="Trebuchet MS"/>
              </a:rPr>
              <a:t> </a:t>
            </a:r>
            <a:r>
              <a:rPr sz="1598" b="1" u="sng" spc="140" dirty="0">
                <a:latin typeface="Trebuchet MS"/>
                <a:cs typeface="Trebuchet MS"/>
              </a:rPr>
              <a:t>an</a:t>
            </a:r>
            <a:r>
              <a:rPr sz="1598" b="1" u="sng" spc="10" dirty="0">
                <a:latin typeface="Trebuchet MS"/>
                <a:cs typeface="Trebuchet MS"/>
              </a:rPr>
              <a:t> </a:t>
            </a:r>
            <a:r>
              <a:rPr sz="1598" b="1" u="sng" spc="70" dirty="0">
                <a:latin typeface="Trebuchet MS"/>
                <a:cs typeface="Trebuchet MS"/>
              </a:rPr>
              <a:t>order</a:t>
            </a:r>
            <a:r>
              <a:rPr sz="1598" b="1" u="sng" spc="20" dirty="0">
                <a:latin typeface="Trebuchet MS"/>
                <a:cs typeface="Trebuchet MS"/>
              </a:rPr>
              <a:t> </a:t>
            </a:r>
            <a:r>
              <a:rPr sz="1598" b="1" u="sng" spc="40" dirty="0">
                <a:latin typeface="Trebuchet MS"/>
                <a:cs typeface="Trebuchet MS"/>
              </a:rPr>
              <a:t>of</a:t>
            </a:r>
            <a:r>
              <a:rPr sz="1598" b="1" u="sng" spc="20" dirty="0">
                <a:latin typeface="Trebuchet MS"/>
                <a:cs typeface="Trebuchet MS"/>
              </a:rPr>
              <a:t> </a:t>
            </a:r>
            <a:r>
              <a:rPr sz="1598" b="1" u="sng" spc="45" dirty="0">
                <a:latin typeface="Trebuchet MS"/>
                <a:cs typeface="Trebuchet MS"/>
              </a:rPr>
              <a:t>arrest</a:t>
            </a:r>
            <a:r>
              <a:rPr sz="1598" spc="45" dirty="0">
                <a:latin typeface="Trebuchet MS"/>
                <a:cs typeface="Trebuchet MS"/>
              </a:rPr>
              <a:t>.</a:t>
            </a:r>
            <a:endParaRPr sz="1598" dirty="0">
              <a:latin typeface="Trebuchet MS"/>
              <a:cs typeface="Trebuchet MS"/>
            </a:endParaRPr>
          </a:p>
          <a:p>
            <a:pPr marL="12687" marR="7612" algn="just">
              <a:lnSpc>
                <a:spcPct val="119700"/>
              </a:lnSpc>
              <a:spcBef>
                <a:spcPts val="599"/>
              </a:spcBef>
            </a:pPr>
            <a:r>
              <a:rPr sz="1598" spc="75" dirty="0">
                <a:latin typeface="Trebuchet MS"/>
                <a:cs typeface="Trebuchet MS"/>
              </a:rPr>
              <a:t>That</a:t>
            </a:r>
            <a:r>
              <a:rPr sz="1598" spc="40" dirty="0">
                <a:latin typeface="Trebuchet MS"/>
                <a:cs typeface="Trebuchet MS"/>
              </a:rPr>
              <a:t> </a:t>
            </a:r>
            <a:r>
              <a:rPr sz="1598" spc="75" dirty="0">
                <a:latin typeface="Trebuchet MS"/>
                <a:cs typeface="Trebuchet MS"/>
              </a:rPr>
              <a:t>the</a:t>
            </a:r>
            <a:r>
              <a:rPr sz="1598" spc="45" dirty="0">
                <a:latin typeface="Trebuchet MS"/>
                <a:cs typeface="Trebuchet MS"/>
              </a:rPr>
              <a:t> </a:t>
            </a:r>
            <a:r>
              <a:rPr sz="1598" spc="114" dirty="0">
                <a:latin typeface="Trebuchet MS"/>
                <a:cs typeface="Trebuchet MS"/>
              </a:rPr>
              <a:t>Commissioner</a:t>
            </a:r>
            <a:r>
              <a:rPr sz="1598" spc="50" dirty="0">
                <a:latin typeface="Trebuchet MS"/>
                <a:cs typeface="Trebuchet MS"/>
              </a:rPr>
              <a:t> </a:t>
            </a:r>
            <a:r>
              <a:rPr sz="1598" spc="80" dirty="0">
                <a:latin typeface="Trebuchet MS"/>
                <a:cs typeface="Trebuchet MS"/>
              </a:rPr>
              <a:t>is</a:t>
            </a:r>
            <a:r>
              <a:rPr sz="1598" spc="45" dirty="0">
                <a:latin typeface="Trebuchet MS"/>
                <a:cs typeface="Trebuchet MS"/>
              </a:rPr>
              <a:t> </a:t>
            </a:r>
            <a:r>
              <a:rPr sz="1598" spc="70" dirty="0">
                <a:latin typeface="Trebuchet MS"/>
                <a:cs typeface="Trebuchet MS"/>
              </a:rPr>
              <a:t>required</a:t>
            </a:r>
            <a:r>
              <a:rPr sz="1598" spc="45" dirty="0">
                <a:latin typeface="Trebuchet MS"/>
                <a:cs typeface="Trebuchet MS"/>
              </a:rPr>
              <a:t> </a:t>
            </a:r>
            <a:r>
              <a:rPr sz="1598" spc="50" dirty="0">
                <a:latin typeface="Trebuchet MS"/>
                <a:cs typeface="Trebuchet MS"/>
              </a:rPr>
              <a:t>to</a:t>
            </a:r>
            <a:r>
              <a:rPr sz="1598" spc="40" dirty="0">
                <a:latin typeface="Trebuchet MS"/>
                <a:cs typeface="Trebuchet MS"/>
              </a:rPr>
              <a:t> </a:t>
            </a:r>
            <a:r>
              <a:rPr sz="1598" b="1" u="sng" spc="65" dirty="0">
                <a:latin typeface="Trebuchet MS"/>
                <a:cs typeface="Trebuchet MS"/>
              </a:rPr>
              <a:t>record</a:t>
            </a:r>
            <a:r>
              <a:rPr sz="1598" b="1" u="sng" spc="40" dirty="0">
                <a:latin typeface="Trebuchet MS"/>
                <a:cs typeface="Trebuchet MS"/>
              </a:rPr>
              <a:t> </a:t>
            </a:r>
            <a:r>
              <a:rPr sz="1598" b="1" u="sng" spc="120" dirty="0">
                <a:latin typeface="Trebuchet MS"/>
                <a:cs typeface="Trebuchet MS"/>
              </a:rPr>
              <a:t>reasons</a:t>
            </a:r>
            <a:r>
              <a:rPr sz="1598" b="1" u="sng" spc="45" dirty="0">
                <a:latin typeface="Trebuchet MS"/>
                <a:cs typeface="Trebuchet MS"/>
              </a:rPr>
              <a:t> </a:t>
            </a:r>
            <a:r>
              <a:rPr sz="1598" b="1" u="sng" spc="40" dirty="0">
                <a:latin typeface="Trebuchet MS"/>
                <a:cs typeface="Trebuchet MS"/>
              </a:rPr>
              <a:t>of</a:t>
            </a:r>
            <a:r>
              <a:rPr sz="1598" b="1" u="sng" spc="45" dirty="0">
                <a:latin typeface="Trebuchet MS"/>
                <a:cs typeface="Trebuchet MS"/>
              </a:rPr>
              <a:t> </a:t>
            </a:r>
            <a:r>
              <a:rPr sz="1598" b="1" u="sng" spc="40" dirty="0">
                <a:latin typeface="Trebuchet MS"/>
                <a:cs typeface="Trebuchet MS"/>
              </a:rPr>
              <a:t>belief</a:t>
            </a:r>
            <a:r>
              <a:rPr sz="1598" b="1" u="sng" spc="50" dirty="0">
                <a:latin typeface="Trebuchet MS"/>
                <a:cs typeface="Trebuchet MS"/>
              </a:rPr>
              <a:t> to</a:t>
            </a:r>
            <a:r>
              <a:rPr sz="1598" b="1" u="sng" spc="40" dirty="0">
                <a:latin typeface="Trebuchet MS"/>
                <a:cs typeface="Trebuchet MS"/>
              </a:rPr>
              <a:t> </a:t>
            </a:r>
            <a:r>
              <a:rPr sz="1598" b="1" u="sng" spc="65" dirty="0">
                <a:latin typeface="Trebuchet MS"/>
                <a:cs typeface="Trebuchet MS"/>
              </a:rPr>
              <a:t>arrest</a:t>
            </a:r>
            <a:r>
              <a:rPr sz="1598" b="1" u="sng" spc="40" dirty="0">
                <a:latin typeface="Trebuchet MS"/>
                <a:cs typeface="Trebuchet MS"/>
              </a:rPr>
              <a:t> </a:t>
            </a:r>
            <a:r>
              <a:rPr sz="1598" b="1" u="sng" spc="135" dirty="0">
                <a:latin typeface="Trebuchet MS"/>
                <a:cs typeface="Trebuchet MS"/>
              </a:rPr>
              <a:t>a</a:t>
            </a:r>
            <a:r>
              <a:rPr sz="1598" b="1" u="sng" spc="45" dirty="0">
                <a:latin typeface="Trebuchet MS"/>
                <a:cs typeface="Trebuchet MS"/>
              </a:rPr>
              <a:t> </a:t>
            </a:r>
            <a:r>
              <a:rPr sz="1598" b="1" u="sng" spc="110" dirty="0">
                <a:latin typeface="Trebuchet MS"/>
                <a:cs typeface="Trebuchet MS"/>
              </a:rPr>
              <a:t>person</a:t>
            </a:r>
            <a:r>
              <a:rPr sz="1598" b="1" u="sng" spc="50" dirty="0">
                <a:latin typeface="Trebuchet MS"/>
                <a:cs typeface="Trebuchet MS"/>
              </a:rPr>
              <a:t> </a:t>
            </a:r>
            <a:r>
              <a:rPr sz="1598" spc="155" dirty="0">
                <a:latin typeface="Trebuchet MS"/>
                <a:cs typeface="Trebuchet MS"/>
              </a:rPr>
              <a:t>as</a:t>
            </a:r>
            <a:r>
              <a:rPr sz="1598" spc="45" dirty="0">
                <a:latin typeface="Trebuchet MS"/>
                <a:cs typeface="Trebuchet MS"/>
              </a:rPr>
              <a:t> </a:t>
            </a:r>
            <a:r>
              <a:rPr sz="1598" spc="80" dirty="0">
                <a:latin typeface="Trebuchet MS"/>
                <a:cs typeface="Trebuchet MS"/>
              </a:rPr>
              <a:t>per</a:t>
            </a:r>
            <a:r>
              <a:rPr sz="1598" spc="40" dirty="0">
                <a:latin typeface="Trebuchet MS"/>
                <a:cs typeface="Trebuchet MS"/>
              </a:rPr>
              <a:t> </a:t>
            </a:r>
            <a:r>
              <a:rPr sz="1598" spc="90" dirty="0">
                <a:latin typeface="Trebuchet MS"/>
                <a:cs typeface="Trebuchet MS"/>
              </a:rPr>
              <a:t>sub-section</a:t>
            </a:r>
            <a:r>
              <a:rPr sz="1598" spc="45" dirty="0">
                <a:latin typeface="Trebuchet MS"/>
                <a:cs typeface="Trebuchet MS"/>
              </a:rPr>
              <a:t> </a:t>
            </a:r>
            <a:r>
              <a:rPr sz="1598" spc="80" dirty="0">
                <a:latin typeface="Trebuchet MS"/>
                <a:cs typeface="Trebuchet MS"/>
              </a:rPr>
              <a:t>(1) </a:t>
            </a:r>
            <a:r>
              <a:rPr sz="1598" spc="-470" dirty="0">
                <a:latin typeface="Trebuchet MS"/>
                <a:cs typeface="Trebuchet MS"/>
              </a:rPr>
              <a:t> </a:t>
            </a:r>
            <a:r>
              <a:rPr sz="1598" spc="40" dirty="0">
                <a:latin typeface="Trebuchet MS"/>
                <a:cs typeface="Trebuchet MS"/>
              </a:rPr>
              <a:t>of</a:t>
            </a:r>
            <a:r>
              <a:rPr sz="1598" spc="15" dirty="0">
                <a:latin typeface="Trebuchet MS"/>
                <a:cs typeface="Trebuchet MS"/>
              </a:rPr>
              <a:t> </a:t>
            </a:r>
            <a:r>
              <a:rPr sz="1598" spc="90" dirty="0">
                <a:latin typeface="Trebuchet MS"/>
                <a:cs typeface="Trebuchet MS"/>
              </a:rPr>
              <a:t>Section</a:t>
            </a:r>
            <a:r>
              <a:rPr sz="1598" spc="10" dirty="0">
                <a:latin typeface="Trebuchet MS"/>
                <a:cs typeface="Trebuchet MS"/>
              </a:rPr>
              <a:t> </a:t>
            </a:r>
            <a:r>
              <a:rPr sz="1598" spc="175" dirty="0">
                <a:latin typeface="Trebuchet MS"/>
                <a:cs typeface="Trebuchet MS"/>
              </a:rPr>
              <a:t>69</a:t>
            </a:r>
            <a:r>
              <a:rPr sz="1598" spc="25" dirty="0">
                <a:latin typeface="Trebuchet MS"/>
                <a:cs typeface="Trebuchet MS"/>
              </a:rPr>
              <a:t> </a:t>
            </a:r>
            <a:r>
              <a:rPr sz="1598" spc="40" dirty="0">
                <a:latin typeface="Trebuchet MS"/>
                <a:cs typeface="Trebuchet MS"/>
              </a:rPr>
              <a:t>of</a:t>
            </a:r>
            <a:r>
              <a:rPr sz="1598" spc="20" dirty="0">
                <a:latin typeface="Trebuchet MS"/>
                <a:cs typeface="Trebuchet MS"/>
              </a:rPr>
              <a:t> </a:t>
            </a:r>
            <a:r>
              <a:rPr sz="1598" spc="75" dirty="0">
                <a:latin typeface="Trebuchet MS"/>
                <a:cs typeface="Trebuchet MS"/>
              </a:rPr>
              <a:t>the</a:t>
            </a:r>
            <a:r>
              <a:rPr sz="1598" spc="20" dirty="0">
                <a:latin typeface="Trebuchet MS"/>
                <a:cs typeface="Trebuchet MS"/>
              </a:rPr>
              <a:t> </a:t>
            </a:r>
            <a:r>
              <a:rPr sz="1598" spc="145" dirty="0">
                <a:latin typeface="Trebuchet MS"/>
                <a:cs typeface="Trebuchet MS"/>
              </a:rPr>
              <a:t>CGST</a:t>
            </a:r>
            <a:r>
              <a:rPr sz="1598" spc="5" dirty="0">
                <a:latin typeface="Trebuchet MS"/>
                <a:cs typeface="Trebuchet MS"/>
              </a:rPr>
              <a:t> </a:t>
            </a:r>
            <a:r>
              <a:rPr sz="1598" spc="25" dirty="0">
                <a:latin typeface="Trebuchet MS"/>
                <a:cs typeface="Trebuchet MS"/>
              </a:rPr>
              <a:t>Act.</a:t>
            </a:r>
            <a:endParaRPr sz="1598" dirty="0">
              <a:latin typeface="Trebuchet MS"/>
              <a:cs typeface="Trebuchet MS"/>
            </a:endParaRPr>
          </a:p>
          <a:p>
            <a:pPr marL="12687" marR="5709" algn="just">
              <a:lnSpc>
                <a:spcPct val="119700"/>
              </a:lnSpc>
              <a:spcBef>
                <a:spcPts val="599"/>
              </a:spcBef>
            </a:pPr>
            <a:r>
              <a:rPr sz="1598" spc="90" dirty="0">
                <a:latin typeface="Trebuchet MS"/>
                <a:cs typeface="Trebuchet MS"/>
              </a:rPr>
              <a:t>The </a:t>
            </a:r>
            <a:r>
              <a:rPr sz="1598" spc="100" dirty="0">
                <a:latin typeface="Trebuchet MS"/>
                <a:cs typeface="Trebuchet MS"/>
              </a:rPr>
              <a:t>expression </a:t>
            </a:r>
            <a:r>
              <a:rPr sz="1598" spc="125" dirty="0">
                <a:latin typeface="Trebuchet MS"/>
                <a:cs typeface="Trebuchet MS"/>
              </a:rPr>
              <a:t>"</a:t>
            </a:r>
            <a:r>
              <a:rPr sz="1598" b="1" u="sng" spc="125" dirty="0">
                <a:latin typeface="Trebuchet MS"/>
                <a:cs typeface="Trebuchet MS"/>
              </a:rPr>
              <a:t>reason </a:t>
            </a:r>
            <a:r>
              <a:rPr sz="1598" b="1" u="sng" spc="55" dirty="0">
                <a:latin typeface="Trebuchet MS"/>
                <a:cs typeface="Trebuchet MS"/>
              </a:rPr>
              <a:t>to </a:t>
            </a:r>
            <a:r>
              <a:rPr sz="1598" b="1" u="sng" spc="95" dirty="0">
                <a:latin typeface="Trebuchet MS"/>
                <a:cs typeface="Trebuchet MS"/>
              </a:rPr>
              <a:t>believe" </a:t>
            </a:r>
            <a:r>
              <a:rPr sz="1598" b="1" u="sng" spc="30" dirty="0">
                <a:latin typeface="Trebuchet MS"/>
                <a:cs typeface="Trebuchet MS"/>
              </a:rPr>
              <a:t>inter-alia</a:t>
            </a:r>
            <a:r>
              <a:rPr sz="1598" b="1" u="sng" spc="35" dirty="0">
                <a:latin typeface="Trebuchet MS"/>
                <a:cs typeface="Trebuchet MS"/>
              </a:rPr>
              <a:t> </a:t>
            </a:r>
            <a:r>
              <a:rPr sz="1598" b="1" u="sng" spc="90" dirty="0">
                <a:latin typeface="Trebuchet MS"/>
                <a:cs typeface="Trebuchet MS"/>
              </a:rPr>
              <a:t>contemplates </a:t>
            </a:r>
            <a:r>
              <a:rPr sz="1598" b="1" u="sng" spc="140" dirty="0">
                <a:latin typeface="Trebuchet MS"/>
                <a:cs typeface="Trebuchet MS"/>
              </a:rPr>
              <a:t>an </a:t>
            </a:r>
            <a:r>
              <a:rPr sz="1598" b="1" u="sng" spc="55" dirty="0">
                <a:latin typeface="Trebuchet MS"/>
                <a:cs typeface="Trebuchet MS"/>
              </a:rPr>
              <a:t>objective </a:t>
            </a:r>
            <a:r>
              <a:rPr sz="1598" b="1" u="sng" spc="75" dirty="0">
                <a:latin typeface="Trebuchet MS"/>
                <a:cs typeface="Trebuchet MS"/>
              </a:rPr>
              <a:t>determination </a:t>
            </a:r>
            <a:r>
              <a:rPr sz="1598" spc="130" dirty="0">
                <a:latin typeface="Trebuchet MS"/>
                <a:cs typeface="Trebuchet MS"/>
              </a:rPr>
              <a:t>based </a:t>
            </a:r>
            <a:r>
              <a:rPr sz="1598" spc="114" dirty="0">
                <a:latin typeface="Trebuchet MS"/>
                <a:cs typeface="Trebuchet MS"/>
              </a:rPr>
              <a:t>on </a:t>
            </a:r>
            <a:r>
              <a:rPr sz="1598" spc="120" dirty="0">
                <a:latin typeface="Trebuchet MS"/>
                <a:cs typeface="Trebuchet MS"/>
              </a:rPr>
              <a:t> </a:t>
            </a:r>
            <a:r>
              <a:rPr sz="1598" spc="50" dirty="0">
                <a:latin typeface="Trebuchet MS"/>
                <a:cs typeface="Trebuchet MS"/>
              </a:rPr>
              <a:t>intelligence,</a:t>
            </a:r>
            <a:r>
              <a:rPr sz="1598" spc="165" dirty="0">
                <a:latin typeface="Trebuchet MS"/>
                <a:cs typeface="Trebuchet MS"/>
              </a:rPr>
              <a:t> </a:t>
            </a:r>
            <a:r>
              <a:rPr sz="1598" spc="80" dirty="0">
                <a:latin typeface="Trebuchet MS"/>
                <a:cs typeface="Trebuchet MS"/>
              </a:rPr>
              <a:t>care</a:t>
            </a:r>
            <a:r>
              <a:rPr sz="1598" spc="160" dirty="0">
                <a:latin typeface="Trebuchet MS"/>
                <a:cs typeface="Trebuchet MS"/>
              </a:rPr>
              <a:t> </a:t>
            </a:r>
            <a:r>
              <a:rPr sz="1598" spc="130" dirty="0">
                <a:latin typeface="Trebuchet MS"/>
                <a:cs typeface="Trebuchet MS"/>
              </a:rPr>
              <a:t>and</a:t>
            </a:r>
            <a:r>
              <a:rPr sz="1598" spc="160" dirty="0">
                <a:latin typeface="Trebuchet MS"/>
                <a:cs typeface="Trebuchet MS"/>
              </a:rPr>
              <a:t> </a:t>
            </a:r>
            <a:r>
              <a:rPr sz="1598" spc="65" dirty="0">
                <a:latin typeface="Trebuchet MS"/>
                <a:cs typeface="Trebuchet MS"/>
              </a:rPr>
              <a:t>deliberation</a:t>
            </a:r>
            <a:r>
              <a:rPr sz="1598" spc="160" dirty="0">
                <a:latin typeface="Trebuchet MS"/>
                <a:cs typeface="Trebuchet MS"/>
              </a:rPr>
              <a:t> </a:t>
            </a:r>
            <a:r>
              <a:rPr sz="1598" spc="90" dirty="0">
                <a:latin typeface="Trebuchet MS"/>
                <a:cs typeface="Trebuchet MS"/>
              </a:rPr>
              <a:t>involving</a:t>
            </a:r>
            <a:r>
              <a:rPr sz="1598" spc="160" dirty="0">
                <a:latin typeface="Trebuchet MS"/>
                <a:cs typeface="Trebuchet MS"/>
              </a:rPr>
              <a:t> </a:t>
            </a:r>
            <a:r>
              <a:rPr sz="1598" spc="30" dirty="0">
                <a:latin typeface="Trebuchet MS"/>
                <a:cs typeface="Trebuchet MS"/>
              </a:rPr>
              <a:t>judicial</a:t>
            </a:r>
            <a:r>
              <a:rPr sz="1598" spc="160" dirty="0">
                <a:latin typeface="Trebuchet MS"/>
                <a:cs typeface="Trebuchet MS"/>
              </a:rPr>
              <a:t> </a:t>
            </a:r>
            <a:r>
              <a:rPr sz="1598" spc="75" dirty="0">
                <a:latin typeface="Trebuchet MS"/>
                <a:cs typeface="Trebuchet MS"/>
              </a:rPr>
              <a:t>review</a:t>
            </a:r>
            <a:r>
              <a:rPr sz="1598" spc="170" dirty="0">
                <a:latin typeface="Trebuchet MS"/>
                <a:cs typeface="Trebuchet MS"/>
              </a:rPr>
              <a:t> </a:t>
            </a:r>
            <a:r>
              <a:rPr sz="1598" spc="155" dirty="0">
                <a:latin typeface="Trebuchet MS"/>
                <a:cs typeface="Trebuchet MS"/>
              </a:rPr>
              <a:t>as</a:t>
            </a:r>
            <a:r>
              <a:rPr sz="1598" spc="160" dirty="0">
                <a:latin typeface="Trebuchet MS"/>
                <a:cs typeface="Trebuchet MS"/>
              </a:rPr>
              <a:t> </a:t>
            </a:r>
            <a:r>
              <a:rPr sz="1598" spc="90" dirty="0">
                <a:latin typeface="Trebuchet MS"/>
                <a:cs typeface="Trebuchet MS"/>
              </a:rPr>
              <a:t>distinguished</a:t>
            </a:r>
            <a:r>
              <a:rPr sz="1598" spc="155" dirty="0">
                <a:latin typeface="Trebuchet MS"/>
                <a:cs typeface="Trebuchet MS"/>
              </a:rPr>
              <a:t> </a:t>
            </a:r>
            <a:r>
              <a:rPr sz="1598" spc="75" dirty="0">
                <a:latin typeface="Trebuchet MS"/>
                <a:cs typeface="Trebuchet MS"/>
              </a:rPr>
              <a:t>from</a:t>
            </a:r>
            <a:r>
              <a:rPr sz="1598" spc="170" dirty="0">
                <a:latin typeface="Trebuchet MS"/>
                <a:cs typeface="Trebuchet MS"/>
              </a:rPr>
              <a:t> </a:t>
            </a:r>
            <a:r>
              <a:rPr sz="1598" spc="135" dirty="0">
                <a:latin typeface="Trebuchet MS"/>
                <a:cs typeface="Trebuchet MS"/>
              </a:rPr>
              <a:t>a</a:t>
            </a:r>
            <a:r>
              <a:rPr sz="1598" spc="170" dirty="0">
                <a:latin typeface="Trebuchet MS"/>
                <a:cs typeface="Trebuchet MS"/>
              </a:rPr>
              <a:t> </a:t>
            </a:r>
            <a:r>
              <a:rPr sz="1598" spc="75" dirty="0">
                <a:latin typeface="Trebuchet MS"/>
                <a:cs typeface="Trebuchet MS"/>
              </a:rPr>
              <a:t>purely</a:t>
            </a:r>
            <a:r>
              <a:rPr sz="1598" spc="170" dirty="0">
                <a:latin typeface="Trebuchet MS"/>
                <a:cs typeface="Trebuchet MS"/>
              </a:rPr>
              <a:t> </a:t>
            </a:r>
            <a:r>
              <a:rPr sz="1598" spc="70" dirty="0">
                <a:latin typeface="Trebuchet MS"/>
                <a:cs typeface="Trebuchet MS"/>
              </a:rPr>
              <a:t>subjective</a:t>
            </a:r>
            <a:r>
              <a:rPr lang="en-IN" sz="1598" spc="70" dirty="0">
                <a:latin typeface="Trebuchet MS"/>
                <a:cs typeface="Trebuchet MS"/>
              </a:rPr>
              <a:t> </a:t>
            </a:r>
            <a:endParaRPr sz="1598" dirty="0">
              <a:latin typeface="Trebuchet MS"/>
              <a:cs typeface="Trebuchet MS"/>
            </a:endParaRPr>
          </a:p>
        </p:txBody>
      </p:sp>
      <p:sp>
        <p:nvSpPr>
          <p:cNvPr id="9" name="object 9"/>
          <p:cNvSpPr txBox="1"/>
          <p:nvPr/>
        </p:nvSpPr>
        <p:spPr>
          <a:xfrm>
            <a:off x="863450" y="5837689"/>
            <a:ext cx="1534310" cy="258071"/>
          </a:xfrm>
          <a:prstGeom prst="rect">
            <a:avLst/>
          </a:prstGeom>
        </p:spPr>
        <p:txBody>
          <a:bodyPr vert="horz" wrap="square" lIns="0" tIns="12052" rIns="0" bIns="0" rtlCol="0">
            <a:spAutoFit/>
          </a:bodyPr>
          <a:lstStyle/>
          <a:p>
            <a:pPr marL="12687">
              <a:spcBef>
                <a:spcPts val="95"/>
              </a:spcBef>
            </a:pPr>
            <a:r>
              <a:rPr sz="1598" spc="70" dirty="0">
                <a:latin typeface="Trebuchet MS"/>
                <a:cs typeface="Trebuchet MS"/>
              </a:rPr>
              <a:t>consideration.</a:t>
            </a:r>
            <a:endParaRPr sz="1598" dirty="0">
              <a:latin typeface="Trebuchet MS"/>
              <a:cs typeface="Trebuchet MS"/>
            </a:endParaRPr>
          </a:p>
        </p:txBody>
      </p:sp>
      <p:sp>
        <p:nvSpPr>
          <p:cNvPr id="10" name="object 10"/>
          <p:cNvSpPr txBox="1"/>
          <p:nvPr/>
        </p:nvSpPr>
        <p:spPr>
          <a:xfrm>
            <a:off x="289398" y="6433204"/>
            <a:ext cx="220116" cy="197157"/>
          </a:xfrm>
          <a:prstGeom prst="rect">
            <a:avLst/>
          </a:prstGeom>
        </p:spPr>
        <p:txBody>
          <a:bodyPr vert="horz" wrap="square" lIns="0" tIns="12687" rIns="0" bIns="0" rtlCol="0">
            <a:spAutoFit/>
          </a:bodyPr>
          <a:lstStyle/>
          <a:p>
            <a:pPr marL="12687">
              <a:spcBef>
                <a:spcPts val="100"/>
              </a:spcBef>
            </a:pPr>
            <a:r>
              <a:rPr sz="1199" spc="135" dirty="0">
                <a:latin typeface="Trebuchet MS"/>
                <a:cs typeface="Trebuchet MS"/>
              </a:rPr>
              <a:t>2</a:t>
            </a:r>
            <a:r>
              <a:rPr sz="1199" spc="130" dirty="0">
                <a:latin typeface="Trebuchet MS"/>
                <a:cs typeface="Trebuchet MS"/>
              </a:rPr>
              <a:t>6</a:t>
            </a:r>
            <a:endParaRPr sz="1199">
              <a:latin typeface="Trebuchet MS"/>
              <a:cs typeface="Trebuchet MS"/>
            </a:endParaRPr>
          </a:p>
        </p:txBody>
      </p:sp>
      <p:sp>
        <p:nvSpPr>
          <p:cNvPr id="17" name="Slide Number Placeholder 16">
            <a:extLst>
              <a:ext uri="{FF2B5EF4-FFF2-40B4-BE49-F238E27FC236}">
                <a16:creationId xmlns:a16="http://schemas.microsoft.com/office/drawing/2014/main" id="{577FF738-EDA6-4782-860C-7154AE4AAEC3}"/>
              </a:ext>
            </a:extLst>
          </p:cNvPr>
          <p:cNvSpPr>
            <a:spLocks noGrp="1"/>
          </p:cNvSpPr>
          <p:nvPr>
            <p:ph type="sldNum" sz="quarter" idx="12"/>
          </p:nvPr>
        </p:nvSpPr>
        <p:spPr/>
        <p:txBody>
          <a:bodyPr/>
          <a:lstStyle/>
          <a:p>
            <a:fld id="{2AC1C4F3-0758-4693-96D4-8901426768B0}" type="slidenum">
              <a:rPr lang="en-IN" altLang="en-US" smtClean="0">
                <a:solidFill>
                  <a:schemeClr val="tx1"/>
                </a:solidFill>
              </a:rPr>
              <a:pPr/>
              <a:t>228</a:t>
            </a:fld>
            <a:endParaRPr lang="en-IN" altLang="en-US">
              <a:solidFill>
                <a:schemeClr val="tx1"/>
              </a:solidFill>
            </a:endParaRPr>
          </a:p>
        </p:txBody>
      </p:sp>
      <p:sp>
        <p:nvSpPr>
          <p:cNvPr id="7" name="object 3">
            <a:extLst>
              <a:ext uri="{FF2B5EF4-FFF2-40B4-BE49-F238E27FC236}">
                <a16:creationId xmlns:a16="http://schemas.microsoft.com/office/drawing/2014/main" id="{1074F945-5B5D-4AD8-9570-2753929C625D}"/>
              </a:ext>
            </a:extLst>
          </p:cNvPr>
          <p:cNvSpPr txBox="1">
            <a:spLocks/>
          </p:cNvSpPr>
          <p:nvPr/>
        </p:nvSpPr>
        <p:spPr>
          <a:xfrm>
            <a:off x="965350" y="41235"/>
            <a:ext cx="10363200" cy="1243917"/>
          </a:xfrm>
          <a:prstGeom prst="rect">
            <a:avLst/>
          </a:prstGeom>
          <a:solidFill>
            <a:schemeClr val="accent1">
              <a:lumMod val="20000"/>
              <a:lumOff val="80000"/>
            </a:schemeClr>
          </a:solidFill>
          <a:ln>
            <a:solidFill>
              <a:schemeClr val="accent1"/>
            </a:solidFill>
          </a:ln>
        </p:spPr>
        <p:txBody>
          <a:bodyPr vert="horz" wrap="square" lIns="0" tIns="1268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87" algn="ctr">
              <a:lnSpc>
                <a:spcPct val="100000"/>
              </a:lnSpc>
              <a:spcBef>
                <a:spcPts val="100"/>
              </a:spcBef>
            </a:pPr>
            <a:r>
              <a:rPr lang="en-US" sz="3200" b="1" u="sng" spc="360" dirty="0"/>
              <a:t>WHETHER</a:t>
            </a:r>
            <a:r>
              <a:rPr lang="en-US" sz="3200" b="1" u="sng" spc="114" dirty="0"/>
              <a:t> </a:t>
            </a:r>
            <a:r>
              <a:rPr lang="en-US" sz="3200" b="1" u="sng" spc="415" dirty="0"/>
              <a:t>ASSESSMENT </a:t>
            </a:r>
            <a:r>
              <a:rPr lang="en-US" sz="3200" b="1" u="sng" spc="355" dirty="0"/>
              <a:t>MANDATORY</a:t>
            </a:r>
            <a:r>
              <a:rPr lang="en-US" b="1" u="sng" spc="355" dirty="0"/>
              <a:t>?</a:t>
            </a:r>
            <a:br>
              <a:rPr lang="en-US" b="1" u="sng" spc="355" dirty="0"/>
            </a:br>
            <a:r>
              <a:rPr lang="en-US" sz="3600" b="1" u="sng" spc="355" dirty="0"/>
              <a:t>Sec 132 vis a vis Sec 69</a:t>
            </a:r>
            <a:endParaRPr lang="en-US" b="1" u="sng" spc="355" dirty="0"/>
          </a:p>
        </p:txBody>
      </p:sp>
    </p:spTree>
    <p:extLst>
      <p:ext uri="{BB962C8B-B14F-4D97-AF65-F5344CB8AC3E}">
        <p14:creationId xmlns:p14="http://schemas.microsoft.com/office/powerpoint/2010/main" val="18877505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99799" y="615655"/>
            <a:ext cx="4667468" cy="0"/>
          </a:xfrm>
          <a:custGeom>
            <a:avLst/>
            <a:gdLst/>
            <a:ahLst/>
            <a:cxnLst/>
            <a:rect l="l" t="t" r="r" b="b"/>
            <a:pathLst>
              <a:path w="4672330">
                <a:moveTo>
                  <a:pt x="4671720" y="0"/>
                </a:moveTo>
                <a:lnTo>
                  <a:pt x="0" y="0"/>
                </a:lnTo>
              </a:path>
            </a:pathLst>
          </a:custGeom>
          <a:ln w="6479">
            <a:solidFill>
              <a:srgbClr val="E7354F"/>
            </a:solidFill>
          </a:ln>
        </p:spPr>
        <p:txBody>
          <a:bodyPr wrap="square" lIns="0" tIns="0" rIns="0" bIns="0" rtlCol="0"/>
          <a:lstStyle/>
          <a:p>
            <a:endParaRPr sz="1798"/>
          </a:p>
        </p:txBody>
      </p:sp>
      <p:sp>
        <p:nvSpPr>
          <p:cNvPr id="13" name="object 13"/>
          <p:cNvSpPr txBox="1">
            <a:spLocks noGrp="1"/>
          </p:cNvSpPr>
          <p:nvPr>
            <p:ph type="sldNum" sz="quarter" idx="7"/>
          </p:nvPr>
        </p:nvSpPr>
        <p:spPr>
          <a:xfrm>
            <a:off x="264024" y="6447266"/>
            <a:ext cx="270863" cy="369075"/>
          </a:xfrm>
          <a:prstGeom prst="rect">
            <a:avLst/>
          </a:prstGeom>
        </p:spPr>
        <p:txBody>
          <a:bodyPr vert="horz" wrap="square" lIns="0" tIns="0" rIns="0" bIns="0" rtlCol="0">
            <a:spAutoFit/>
          </a:bodyPr>
          <a:lstStyle>
            <a:defPPr>
              <a:defRPr lang="en-US"/>
            </a:defPPr>
            <a:lvl1pPr marL="0" algn="l" defTabSz="914400" rtl="0" eaLnBrk="1" latinLnBrk="0" hangingPunct="1">
              <a:defRPr sz="1199"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62">
              <a:spcBef>
                <a:spcPts val="10"/>
              </a:spcBef>
            </a:pPr>
            <a:fld id="{DEFAC21F-F6D5-4429-89A2-34921B10210D}" type="slidenum">
              <a:rPr lang="en-US" smtClean="0"/>
              <a:pPr marL="38062">
                <a:spcBef>
                  <a:spcPts val="10"/>
                </a:spcBef>
              </a:pPr>
              <a:t>229</a:t>
            </a:fld>
            <a:endParaRPr spc="130" dirty="0"/>
          </a:p>
        </p:txBody>
      </p:sp>
      <p:sp>
        <p:nvSpPr>
          <p:cNvPr id="12" name="object 12"/>
          <p:cNvSpPr txBox="1"/>
          <p:nvPr/>
        </p:nvSpPr>
        <p:spPr>
          <a:xfrm>
            <a:off x="915871" y="1222887"/>
            <a:ext cx="10413313" cy="4628139"/>
          </a:xfrm>
          <a:prstGeom prst="rect">
            <a:avLst/>
          </a:prstGeom>
        </p:spPr>
        <p:txBody>
          <a:bodyPr vert="horz" wrap="square" lIns="0" tIns="60897" rIns="0" bIns="0" rtlCol="0">
            <a:spAutoFit/>
          </a:bodyPr>
          <a:lstStyle/>
          <a:p>
            <a:pPr marL="12687" algn="just">
              <a:spcBef>
                <a:spcPts val="480"/>
              </a:spcBef>
            </a:pPr>
            <a:r>
              <a:rPr sz="1598" b="1" spc="165" dirty="0">
                <a:latin typeface="Trebuchet MS"/>
                <a:cs typeface="Trebuchet MS"/>
              </a:rPr>
              <a:t>Hon'ble</a:t>
            </a:r>
            <a:r>
              <a:rPr sz="1598" b="1" spc="300" dirty="0">
                <a:latin typeface="Trebuchet MS"/>
                <a:cs typeface="Trebuchet MS"/>
              </a:rPr>
              <a:t> </a:t>
            </a:r>
            <a:r>
              <a:rPr sz="1598" b="1" spc="155" dirty="0">
                <a:latin typeface="Trebuchet MS"/>
                <a:cs typeface="Trebuchet MS"/>
              </a:rPr>
              <a:t>Telengana</a:t>
            </a:r>
            <a:r>
              <a:rPr sz="1598" b="1" spc="305" dirty="0">
                <a:latin typeface="Trebuchet MS"/>
                <a:cs typeface="Trebuchet MS"/>
              </a:rPr>
              <a:t> </a:t>
            </a:r>
            <a:r>
              <a:rPr sz="1598" b="1" spc="204" dirty="0">
                <a:latin typeface="Trebuchet MS"/>
                <a:cs typeface="Trebuchet MS"/>
              </a:rPr>
              <a:t>High</a:t>
            </a:r>
            <a:r>
              <a:rPr sz="1598" b="1" spc="300" dirty="0">
                <a:latin typeface="Trebuchet MS"/>
                <a:cs typeface="Trebuchet MS"/>
              </a:rPr>
              <a:t> </a:t>
            </a:r>
            <a:r>
              <a:rPr sz="1598" b="1" spc="160" dirty="0">
                <a:latin typeface="Trebuchet MS"/>
                <a:cs typeface="Trebuchet MS"/>
              </a:rPr>
              <a:t>Court</a:t>
            </a:r>
            <a:r>
              <a:rPr sz="1598" b="1" spc="300" dirty="0">
                <a:latin typeface="Trebuchet MS"/>
                <a:cs typeface="Trebuchet MS"/>
              </a:rPr>
              <a:t> </a:t>
            </a:r>
            <a:r>
              <a:rPr sz="1598" b="1" spc="130" dirty="0">
                <a:latin typeface="Trebuchet MS"/>
                <a:cs typeface="Trebuchet MS"/>
              </a:rPr>
              <a:t>in</a:t>
            </a:r>
            <a:r>
              <a:rPr sz="1598" b="1" spc="300" dirty="0">
                <a:latin typeface="Trebuchet MS"/>
                <a:cs typeface="Trebuchet MS"/>
              </a:rPr>
              <a:t> </a:t>
            </a:r>
            <a:r>
              <a:rPr sz="1598" b="1" spc="160" dirty="0">
                <a:latin typeface="Trebuchet MS"/>
                <a:cs typeface="Trebuchet MS"/>
              </a:rPr>
              <a:t>the</a:t>
            </a:r>
            <a:r>
              <a:rPr sz="1598" b="1" spc="290" dirty="0">
                <a:latin typeface="Trebuchet MS"/>
                <a:cs typeface="Trebuchet MS"/>
              </a:rPr>
              <a:t> </a:t>
            </a:r>
            <a:r>
              <a:rPr sz="1598" b="1" spc="190" dirty="0">
                <a:latin typeface="Trebuchet MS"/>
                <a:cs typeface="Trebuchet MS"/>
              </a:rPr>
              <a:t>case</a:t>
            </a:r>
            <a:r>
              <a:rPr sz="1598" b="1" spc="300" dirty="0">
                <a:latin typeface="Trebuchet MS"/>
                <a:cs typeface="Trebuchet MS"/>
              </a:rPr>
              <a:t> </a:t>
            </a:r>
            <a:r>
              <a:rPr sz="1598" b="1" spc="140" dirty="0">
                <a:latin typeface="Trebuchet MS"/>
                <a:cs typeface="Trebuchet MS"/>
              </a:rPr>
              <a:t>of</a:t>
            </a:r>
            <a:r>
              <a:rPr sz="1598" b="1" spc="295" dirty="0">
                <a:latin typeface="Trebuchet MS"/>
                <a:cs typeface="Trebuchet MS"/>
              </a:rPr>
              <a:t> </a:t>
            </a:r>
            <a:r>
              <a:rPr sz="1598" b="1" dirty="0">
                <a:highlight>
                  <a:srgbClr val="00FF00"/>
                </a:highlight>
                <a:latin typeface="Trebuchet MS"/>
                <a:cs typeface="Trebuchet MS"/>
              </a:rPr>
              <a:t>P.V.</a:t>
            </a:r>
            <a:r>
              <a:rPr sz="1598" b="1" spc="310" dirty="0">
                <a:highlight>
                  <a:srgbClr val="00FF00"/>
                </a:highlight>
                <a:latin typeface="Trebuchet MS"/>
                <a:cs typeface="Trebuchet MS"/>
              </a:rPr>
              <a:t> </a:t>
            </a:r>
            <a:r>
              <a:rPr sz="1598" b="1" spc="229" dirty="0">
                <a:highlight>
                  <a:srgbClr val="00FF00"/>
                </a:highlight>
                <a:latin typeface="Trebuchet MS"/>
                <a:cs typeface="Trebuchet MS"/>
              </a:rPr>
              <a:t>Ramana</a:t>
            </a:r>
            <a:r>
              <a:rPr sz="1598" b="1" spc="300" dirty="0">
                <a:highlight>
                  <a:srgbClr val="00FF00"/>
                </a:highlight>
                <a:latin typeface="Trebuchet MS"/>
                <a:cs typeface="Trebuchet MS"/>
              </a:rPr>
              <a:t> </a:t>
            </a:r>
            <a:r>
              <a:rPr sz="1598" b="1" spc="200" dirty="0">
                <a:highlight>
                  <a:srgbClr val="00FF00"/>
                </a:highlight>
                <a:latin typeface="Trebuchet MS"/>
                <a:cs typeface="Trebuchet MS"/>
              </a:rPr>
              <a:t>Reddy</a:t>
            </a:r>
            <a:r>
              <a:rPr sz="1598" b="1" spc="295" dirty="0">
                <a:highlight>
                  <a:srgbClr val="00FF00"/>
                </a:highlight>
                <a:latin typeface="Trebuchet MS"/>
                <a:cs typeface="Trebuchet MS"/>
              </a:rPr>
              <a:t> </a:t>
            </a:r>
            <a:r>
              <a:rPr sz="1598" b="1" spc="155" dirty="0">
                <a:highlight>
                  <a:srgbClr val="00FF00"/>
                </a:highlight>
                <a:latin typeface="Trebuchet MS"/>
                <a:cs typeface="Trebuchet MS"/>
              </a:rPr>
              <a:t>vs.</a:t>
            </a:r>
            <a:r>
              <a:rPr sz="1598" b="1" spc="315" dirty="0">
                <a:highlight>
                  <a:srgbClr val="00FF00"/>
                </a:highlight>
                <a:latin typeface="Trebuchet MS"/>
                <a:cs typeface="Trebuchet MS"/>
              </a:rPr>
              <a:t> </a:t>
            </a:r>
            <a:r>
              <a:rPr sz="1598" b="1" spc="170" dirty="0">
                <a:highlight>
                  <a:srgbClr val="00FF00"/>
                </a:highlight>
                <a:latin typeface="Trebuchet MS"/>
                <a:cs typeface="Trebuchet MS"/>
              </a:rPr>
              <a:t>Union</a:t>
            </a:r>
            <a:r>
              <a:rPr sz="1598" b="1" spc="295" dirty="0">
                <a:highlight>
                  <a:srgbClr val="00FF00"/>
                </a:highlight>
                <a:latin typeface="Trebuchet MS"/>
                <a:cs typeface="Trebuchet MS"/>
              </a:rPr>
              <a:t> </a:t>
            </a:r>
            <a:r>
              <a:rPr sz="1598" b="1" spc="140" dirty="0">
                <a:highlight>
                  <a:srgbClr val="00FF00"/>
                </a:highlight>
                <a:latin typeface="Trebuchet MS"/>
                <a:cs typeface="Trebuchet MS"/>
              </a:rPr>
              <a:t>of</a:t>
            </a:r>
            <a:r>
              <a:rPr sz="1598" b="1" spc="300" dirty="0">
                <a:highlight>
                  <a:srgbClr val="00FF00"/>
                </a:highlight>
                <a:latin typeface="Trebuchet MS"/>
                <a:cs typeface="Trebuchet MS"/>
              </a:rPr>
              <a:t> </a:t>
            </a:r>
            <a:r>
              <a:rPr sz="1598" b="1" spc="165" dirty="0">
                <a:highlight>
                  <a:srgbClr val="00FF00"/>
                </a:highlight>
                <a:latin typeface="Trebuchet MS"/>
                <a:cs typeface="Trebuchet MS"/>
              </a:rPr>
              <a:t>India</a:t>
            </a:r>
            <a:r>
              <a:rPr sz="1598" b="1" spc="300" dirty="0">
                <a:highlight>
                  <a:srgbClr val="00FF00"/>
                </a:highlight>
                <a:latin typeface="Trebuchet MS"/>
                <a:cs typeface="Trebuchet MS"/>
              </a:rPr>
              <a:t> </a:t>
            </a:r>
            <a:r>
              <a:rPr sz="1598" b="1" spc="175" dirty="0">
                <a:highlight>
                  <a:srgbClr val="00FF00"/>
                </a:highlight>
                <a:latin typeface="Trebuchet MS"/>
                <a:cs typeface="Trebuchet MS"/>
              </a:rPr>
              <a:t>2019</a:t>
            </a:r>
            <a:endParaRPr sz="1598" dirty="0">
              <a:highlight>
                <a:srgbClr val="00FF00"/>
              </a:highlight>
              <a:latin typeface="Trebuchet MS"/>
              <a:cs typeface="Trebuchet MS"/>
            </a:endParaRPr>
          </a:p>
          <a:p>
            <a:pPr marL="12687" algn="just">
              <a:spcBef>
                <a:spcPts val="375"/>
              </a:spcBef>
            </a:pPr>
            <a:r>
              <a:rPr sz="1598" b="1" spc="160" dirty="0">
                <a:highlight>
                  <a:srgbClr val="00FF00"/>
                </a:highlight>
                <a:latin typeface="Trebuchet MS"/>
                <a:cs typeface="Trebuchet MS"/>
              </a:rPr>
              <a:t>(25)</a:t>
            </a:r>
            <a:r>
              <a:rPr sz="1598" b="1" spc="60" dirty="0">
                <a:highlight>
                  <a:srgbClr val="00FF00"/>
                </a:highlight>
                <a:latin typeface="Trebuchet MS"/>
                <a:cs typeface="Trebuchet MS"/>
              </a:rPr>
              <a:t> </a:t>
            </a:r>
            <a:r>
              <a:rPr sz="1598" b="1" spc="200" dirty="0">
                <a:highlight>
                  <a:srgbClr val="00FF00"/>
                </a:highlight>
                <a:latin typeface="Trebuchet MS"/>
                <a:cs typeface="Trebuchet MS"/>
              </a:rPr>
              <a:t>GSTL</a:t>
            </a:r>
            <a:r>
              <a:rPr sz="1598" b="1" spc="60" dirty="0">
                <a:highlight>
                  <a:srgbClr val="00FF00"/>
                </a:highlight>
                <a:latin typeface="Trebuchet MS"/>
                <a:cs typeface="Trebuchet MS"/>
              </a:rPr>
              <a:t> </a:t>
            </a:r>
            <a:r>
              <a:rPr sz="1598" b="1" spc="175" dirty="0">
                <a:highlight>
                  <a:srgbClr val="00FF00"/>
                </a:highlight>
                <a:latin typeface="Trebuchet MS"/>
                <a:cs typeface="Trebuchet MS"/>
              </a:rPr>
              <a:t>185</a:t>
            </a:r>
            <a:r>
              <a:rPr sz="1598" b="1" spc="65" dirty="0">
                <a:highlight>
                  <a:srgbClr val="00FF00"/>
                </a:highlight>
                <a:latin typeface="Trebuchet MS"/>
                <a:cs typeface="Trebuchet MS"/>
              </a:rPr>
              <a:t> </a:t>
            </a:r>
            <a:r>
              <a:rPr sz="1598" b="1" spc="160" dirty="0">
                <a:highlight>
                  <a:srgbClr val="00FF00"/>
                </a:highlight>
                <a:latin typeface="Trebuchet MS"/>
                <a:cs typeface="Trebuchet MS"/>
              </a:rPr>
              <a:t>(Telangana)</a:t>
            </a:r>
            <a:r>
              <a:rPr sz="1598" b="1" spc="60" dirty="0">
                <a:highlight>
                  <a:srgbClr val="00FF00"/>
                </a:highlight>
                <a:latin typeface="Trebuchet MS"/>
                <a:cs typeface="Trebuchet MS"/>
              </a:rPr>
              <a:t> </a:t>
            </a:r>
            <a:r>
              <a:rPr sz="1598" b="1" spc="155" dirty="0">
                <a:highlight>
                  <a:srgbClr val="00FF00"/>
                </a:highlight>
                <a:latin typeface="Trebuchet MS"/>
                <a:cs typeface="Trebuchet MS"/>
              </a:rPr>
              <a:t>held</a:t>
            </a:r>
            <a:r>
              <a:rPr sz="1598" b="1" spc="60" dirty="0">
                <a:highlight>
                  <a:srgbClr val="00FF00"/>
                </a:highlight>
                <a:latin typeface="Trebuchet MS"/>
                <a:cs typeface="Trebuchet MS"/>
              </a:rPr>
              <a:t> </a:t>
            </a:r>
            <a:r>
              <a:rPr sz="1598" b="1" spc="240" dirty="0">
                <a:highlight>
                  <a:srgbClr val="00FF00"/>
                </a:highlight>
                <a:latin typeface="Trebuchet MS"/>
                <a:cs typeface="Trebuchet MS"/>
              </a:rPr>
              <a:t>as</a:t>
            </a:r>
            <a:r>
              <a:rPr sz="1598" b="1" spc="60" dirty="0">
                <a:highlight>
                  <a:srgbClr val="00FF00"/>
                </a:highlight>
                <a:latin typeface="Trebuchet MS"/>
                <a:cs typeface="Trebuchet MS"/>
              </a:rPr>
              <a:t> </a:t>
            </a:r>
            <a:r>
              <a:rPr sz="1598" b="1" spc="170" dirty="0">
                <a:highlight>
                  <a:srgbClr val="00FF00"/>
                </a:highlight>
                <a:latin typeface="Trebuchet MS"/>
                <a:cs typeface="Trebuchet MS"/>
              </a:rPr>
              <a:t>under</a:t>
            </a:r>
            <a:r>
              <a:rPr sz="1598" b="1" spc="75" dirty="0">
                <a:highlight>
                  <a:srgbClr val="00FF00"/>
                </a:highlight>
                <a:latin typeface="Trebuchet MS"/>
                <a:cs typeface="Trebuchet MS"/>
              </a:rPr>
              <a:t> </a:t>
            </a:r>
            <a:r>
              <a:rPr sz="1598" b="1" spc="55" dirty="0">
                <a:highlight>
                  <a:srgbClr val="00FF00"/>
                </a:highlight>
                <a:latin typeface="Trebuchet MS"/>
                <a:cs typeface="Trebuchet MS"/>
              </a:rPr>
              <a:t>:-</a:t>
            </a:r>
            <a:endParaRPr sz="1598" dirty="0">
              <a:highlight>
                <a:srgbClr val="00FF00"/>
              </a:highlight>
              <a:latin typeface="Trebuchet MS"/>
              <a:cs typeface="Trebuchet MS"/>
            </a:endParaRPr>
          </a:p>
          <a:p>
            <a:pPr marL="12687" marR="5709" algn="just">
              <a:lnSpc>
                <a:spcPct val="119700"/>
              </a:lnSpc>
              <a:spcBef>
                <a:spcPts val="604"/>
              </a:spcBef>
            </a:pPr>
            <a:r>
              <a:rPr sz="1598" spc="-15" dirty="0">
                <a:latin typeface="Trebuchet MS"/>
                <a:cs typeface="Trebuchet MS"/>
              </a:rPr>
              <a:t>“ </a:t>
            </a:r>
            <a:r>
              <a:rPr sz="1598" spc="55" dirty="0">
                <a:latin typeface="Trebuchet MS"/>
                <a:cs typeface="Trebuchet MS"/>
              </a:rPr>
              <a:t>But, to </a:t>
            </a:r>
            <a:r>
              <a:rPr sz="1598" spc="160" dirty="0">
                <a:latin typeface="Trebuchet MS"/>
                <a:cs typeface="Trebuchet MS"/>
              </a:rPr>
              <a:t>say </a:t>
            </a:r>
            <a:r>
              <a:rPr sz="1598" spc="60" dirty="0">
                <a:latin typeface="Trebuchet MS"/>
                <a:cs typeface="Trebuchet MS"/>
              </a:rPr>
              <a:t>that </a:t>
            </a:r>
            <a:r>
              <a:rPr sz="1598" spc="135" dirty="0">
                <a:latin typeface="Trebuchet MS"/>
                <a:cs typeface="Trebuchet MS"/>
              </a:rPr>
              <a:t>a </a:t>
            </a:r>
            <a:r>
              <a:rPr sz="1598" b="1" u="sng" spc="85" dirty="0">
                <a:highlight>
                  <a:srgbClr val="FFFF00"/>
                </a:highlight>
                <a:latin typeface="Trebuchet MS"/>
                <a:cs typeface="Trebuchet MS"/>
              </a:rPr>
              <a:t>prosecution </a:t>
            </a:r>
            <a:r>
              <a:rPr sz="1598" b="1" u="sng" spc="114" dirty="0">
                <a:highlight>
                  <a:srgbClr val="FFFF00"/>
                </a:highlight>
                <a:latin typeface="Trebuchet MS"/>
                <a:cs typeface="Trebuchet MS"/>
              </a:rPr>
              <a:t>can </a:t>
            </a:r>
            <a:r>
              <a:rPr sz="1598" b="1" u="sng" spc="105" dirty="0">
                <a:highlight>
                  <a:srgbClr val="FFFF00"/>
                </a:highlight>
                <a:latin typeface="Trebuchet MS"/>
                <a:cs typeface="Trebuchet MS"/>
              </a:rPr>
              <a:t>be </a:t>
            </a:r>
            <a:r>
              <a:rPr sz="1598" b="1" u="sng" spc="100" dirty="0">
                <a:highlight>
                  <a:srgbClr val="FFFF00"/>
                </a:highlight>
                <a:latin typeface="Trebuchet MS"/>
                <a:cs typeface="Trebuchet MS"/>
              </a:rPr>
              <a:t>launched </a:t>
            </a:r>
            <a:r>
              <a:rPr sz="1598" b="1" u="sng" spc="90" dirty="0">
                <a:highlight>
                  <a:srgbClr val="FFFF00"/>
                </a:highlight>
                <a:latin typeface="Trebuchet MS"/>
                <a:cs typeface="Trebuchet MS"/>
              </a:rPr>
              <a:t>only </a:t>
            </a:r>
            <a:r>
              <a:rPr sz="1598" b="1" u="sng" spc="35" dirty="0">
                <a:highlight>
                  <a:srgbClr val="FFFF00"/>
                </a:highlight>
                <a:latin typeface="Trebuchet MS"/>
                <a:cs typeface="Trebuchet MS"/>
              </a:rPr>
              <a:t>after </a:t>
            </a:r>
            <a:r>
              <a:rPr sz="1598" b="1" u="sng" spc="75" dirty="0">
                <a:highlight>
                  <a:srgbClr val="FFFF00"/>
                </a:highlight>
                <a:latin typeface="Trebuchet MS"/>
                <a:cs typeface="Trebuchet MS"/>
              </a:rPr>
              <a:t>the </a:t>
            </a:r>
            <a:r>
              <a:rPr sz="1598" b="1" u="sng" spc="80" dirty="0">
                <a:highlight>
                  <a:srgbClr val="FFFF00"/>
                </a:highlight>
                <a:latin typeface="Trebuchet MS"/>
                <a:cs typeface="Trebuchet MS"/>
              </a:rPr>
              <a:t>completion </a:t>
            </a:r>
            <a:r>
              <a:rPr sz="1598" b="1" u="sng" spc="45" dirty="0">
                <a:highlight>
                  <a:srgbClr val="FFFF00"/>
                </a:highlight>
                <a:latin typeface="Trebuchet MS"/>
                <a:cs typeface="Trebuchet MS"/>
              </a:rPr>
              <a:t>of </a:t>
            </a:r>
            <a:r>
              <a:rPr sz="1598" b="1" u="sng" spc="75" dirty="0">
                <a:highlight>
                  <a:srgbClr val="FFFF00"/>
                </a:highlight>
                <a:latin typeface="Trebuchet MS"/>
                <a:cs typeface="Trebuchet MS"/>
              </a:rPr>
              <a:t>the </a:t>
            </a:r>
            <a:r>
              <a:rPr sz="1598" b="1" u="sng" spc="120" dirty="0">
                <a:highlight>
                  <a:srgbClr val="FFFF00"/>
                </a:highlight>
                <a:latin typeface="Trebuchet MS"/>
                <a:cs typeface="Trebuchet MS"/>
              </a:rPr>
              <a:t>assessment</a:t>
            </a:r>
            <a:r>
              <a:rPr sz="1598" spc="120" dirty="0">
                <a:latin typeface="Trebuchet MS"/>
                <a:cs typeface="Trebuchet MS"/>
              </a:rPr>
              <a:t>, </a:t>
            </a:r>
            <a:r>
              <a:rPr sz="1598" spc="150" dirty="0">
                <a:latin typeface="Trebuchet MS"/>
                <a:cs typeface="Trebuchet MS"/>
              </a:rPr>
              <a:t>goes </a:t>
            </a:r>
            <a:r>
              <a:rPr sz="1598" spc="155" dirty="0">
                <a:latin typeface="Trebuchet MS"/>
                <a:cs typeface="Trebuchet MS"/>
              </a:rPr>
              <a:t> </a:t>
            </a:r>
            <a:r>
              <a:rPr sz="1598" spc="80" dirty="0">
                <a:latin typeface="Trebuchet MS"/>
                <a:cs typeface="Trebuchet MS"/>
              </a:rPr>
              <a:t>contrary </a:t>
            </a:r>
            <a:r>
              <a:rPr sz="1598" spc="55" dirty="0">
                <a:latin typeface="Trebuchet MS"/>
                <a:cs typeface="Trebuchet MS"/>
              </a:rPr>
              <a:t>to </a:t>
            </a:r>
            <a:r>
              <a:rPr sz="1598" spc="90" dirty="0">
                <a:latin typeface="Trebuchet MS"/>
                <a:cs typeface="Trebuchet MS"/>
              </a:rPr>
              <a:t>Section </a:t>
            </a:r>
            <a:r>
              <a:rPr sz="1598" spc="175" dirty="0">
                <a:latin typeface="Trebuchet MS"/>
                <a:cs typeface="Trebuchet MS"/>
              </a:rPr>
              <a:t>132 </a:t>
            </a:r>
            <a:r>
              <a:rPr sz="1598" spc="40" dirty="0">
                <a:latin typeface="Trebuchet MS"/>
                <a:cs typeface="Trebuchet MS"/>
              </a:rPr>
              <a:t>of </a:t>
            </a:r>
            <a:r>
              <a:rPr sz="1598" spc="75" dirty="0">
                <a:latin typeface="Trebuchet MS"/>
                <a:cs typeface="Trebuchet MS"/>
              </a:rPr>
              <a:t>the </a:t>
            </a:r>
            <a:r>
              <a:rPr sz="1598" spc="145" dirty="0">
                <a:latin typeface="Trebuchet MS"/>
                <a:cs typeface="Trebuchet MS"/>
              </a:rPr>
              <a:t>CGST </a:t>
            </a:r>
            <a:r>
              <a:rPr sz="1598" spc="25" dirty="0">
                <a:latin typeface="Trebuchet MS"/>
                <a:cs typeface="Trebuchet MS"/>
              </a:rPr>
              <a:t>Act, </a:t>
            </a:r>
            <a:r>
              <a:rPr sz="1598" spc="125" dirty="0">
                <a:latin typeface="Trebuchet MS"/>
                <a:cs typeface="Trebuchet MS"/>
              </a:rPr>
              <a:t>2017. </a:t>
            </a:r>
            <a:r>
              <a:rPr sz="1598" spc="90" dirty="0">
                <a:latin typeface="Trebuchet MS"/>
                <a:cs typeface="Trebuchet MS"/>
              </a:rPr>
              <a:t>The </a:t>
            </a:r>
            <a:r>
              <a:rPr sz="1598" spc="30" dirty="0">
                <a:latin typeface="Trebuchet MS"/>
                <a:cs typeface="Trebuchet MS"/>
              </a:rPr>
              <a:t>list </a:t>
            </a:r>
            <a:r>
              <a:rPr sz="1598" spc="40" dirty="0">
                <a:latin typeface="Trebuchet MS"/>
                <a:cs typeface="Trebuchet MS"/>
              </a:rPr>
              <a:t>of </a:t>
            </a:r>
            <a:r>
              <a:rPr sz="1598" spc="80" dirty="0">
                <a:latin typeface="Trebuchet MS"/>
                <a:cs typeface="Trebuchet MS"/>
              </a:rPr>
              <a:t>offences </a:t>
            </a:r>
            <a:r>
              <a:rPr sz="1598" spc="75" dirty="0">
                <a:latin typeface="Trebuchet MS"/>
                <a:cs typeface="Trebuchet MS"/>
              </a:rPr>
              <a:t>included </a:t>
            </a:r>
            <a:r>
              <a:rPr sz="1598" spc="60" dirty="0">
                <a:latin typeface="Trebuchet MS"/>
                <a:cs typeface="Trebuchet MS"/>
              </a:rPr>
              <a:t>in </a:t>
            </a:r>
            <a:r>
              <a:rPr sz="1598" spc="85" dirty="0">
                <a:latin typeface="Trebuchet MS"/>
                <a:cs typeface="Trebuchet MS"/>
              </a:rPr>
              <a:t>sub-section </a:t>
            </a:r>
            <a:r>
              <a:rPr sz="1598" spc="80" dirty="0">
                <a:latin typeface="Trebuchet MS"/>
                <a:cs typeface="Trebuchet MS"/>
              </a:rPr>
              <a:t>(1) </a:t>
            </a:r>
            <a:r>
              <a:rPr sz="1598" spc="40" dirty="0">
                <a:latin typeface="Trebuchet MS"/>
                <a:cs typeface="Trebuchet MS"/>
              </a:rPr>
              <a:t>of </a:t>
            </a:r>
            <a:r>
              <a:rPr sz="1598" spc="45" dirty="0">
                <a:latin typeface="Trebuchet MS"/>
                <a:cs typeface="Trebuchet MS"/>
              </a:rPr>
              <a:t> </a:t>
            </a:r>
            <a:r>
              <a:rPr sz="1598" spc="90" dirty="0">
                <a:latin typeface="Trebuchet MS"/>
                <a:cs typeface="Trebuchet MS"/>
              </a:rPr>
              <a:t>Section </a:t>
            </a:r>
            <a:r>
              <a:rPr sz="1598" spc="175" dirty="0">
                <a:latin typeface="Trebuchet MS"/>
                <a:cs typeface="Trebuchet MS"/>
              </a:rPr>
              <a:t>132 </a:t>
            </a:r>
            <a:r>
              <a:rPr sz="1598" spc="40" dirty="0">
                <a:latin typeface="Trebuchet MS"/>
                <a:cs typeface="Trebuchet MS"/>
              </a:rPr>
              <a:t>of </a:t>
            </a:r>
            <a:r>
              <a:rPr sz="1598" spc="145" dirty="0">
                <a:latin typeface="Trebuchet MS"/>
                <a:cs typeface="Trebuchet MS"/>
              </a:rPr>
              <a:t>CGST </a:t>
            </a:r>
            <a:r>
              <a:rPr sz="1598" spc="25" dirty="0">
                <a:latin typeface="Trebuchet MS"/>
                <a:cs typeface="Trebuchet MS"/>
              </a:rPr>
              <a:t>Act, </a:t>
            </a:r>
            <a:r>
              <a:rPr sz="1598" spc="175" dirty="0">
                <a:latin typeface="Trebuchet MS"/>
                <a:cs typeface="Trebuchet MS"/>
              </a:rPr>
              <a:t>2017 </a:t>
            </a:r>
            <a:r>
              <a:rPr sz="1598" spc="135" dirty="0">
                <a:latin typeface="Trebuchet MS"/>
                <a:cs typeface="Trebuchet MS"/>
              </a:rPr>
              <a:t>have </a:t>
            </a:r>
            <a:r>
              <a:rPr sz="1598" spc="125" dirty="0">
                <a:latin typeface="Trebuchet MS"/>
                <a:cs typeface="Trebuchet MS"/>
              </a:rPr>
              <a:t>no </a:t>
            </a:r>
            <a:r>
              <a:rPr sz="1598" spc="55" dirty="0">
                <a:latin typeface="Trebuchet MS"/>
                <a:cs typeface="Trebuchet MS"/>
              </a:rPr>
              <a:t>co-relation </a:t>
            </a:r>
            <a:r>
              <a:rPr sz="1598" spc="50" dirty="0">
                <a:latin typeface="Trebuchet MS"/>
                <a:cs typeface="Trebuchet MS"/>
              </a:rPr>
              <a:t>to </a:t>
            </a:r>
            <a:r>
              <a:rPr sz="1598" spc="120" dirty="0">
                <a:latin typeface="Trebuchet MS"/>
                <a:cs typeface="Trebuchet MS"/>
              </a:rPr>
              <a:t>assessment. </a:t>
            </a:r>
            <a:r>
              <a:rPr sz="1598" spc="125" dirty="0">
                <a:latin typeface="Trebuchet MS"/>
                <a:cs typeface="Trebuchet MS"/>
              </a:rPr>
              <a:t>Issue </a:t>
            </a:r>
            <a:r>
              <a:rPr sz="1598" spc="40" dirty="0">
                <a:latin typeface="Trebuchet MS"/>
                <a:cs typeface="Trebuchet MS"/>
              </a:rPr>
              <a:t>of </a:t>
            </a:r>
            <a:r>
              <a:rPr sz="1598" spc="90" dirty="0">
                <a:latin typeface="Trebuchet MS"/>
                <a:cs typeface="Trebuchet MS"/>
              </a:rPr>
              <a:t>invoices </a:t>
            </a:r>
            <a:r>
              <a:rPr sz="1598" spc="70" dirty="0">
                <a:latin typeface="Trebuchet MS"/>
                <a:cs typeface="Trebuchet MS"/>
              </a:rPr>
              <a:t>or </a:t>
            </a:r>
            <a:r>
              <a:rPr sz="1598" spc="40" dirty="0">
                <a:latin typeface="Trebuchet MS"/>
                <a:cs typeface="Trebuchet MS"/>
              </a:rPr>
              <a:t>bills </a:t>
            </a:r>
            <a:r>
              <a:rPr sz="1598" spc="60" dirty="0">
                <a:latin typeface="Trebuchet MS"/>
                <a:cs typeface="Trebuchet MS"/>
              </a:rPr>
              <a:t>without </a:t>
            </a:r>
            <a:r>
              <a:rPr sz="1598" spc="65" dirty="0">
                <a:latin typeface="Trebuchet MS"/>
                <a:cs typeface="Trebuchet MS"/>
              </a:rPr>
              <a:t> </a:t>
            </a:r>
            <a:r>
              <a:rPr sz="1598" spc="110" dirty="0">
                <a:latin typeface="Trebuchet MS"/>
                <a:cs typeface="Trebuchet MS"/>
              </a:rPr>
              <a:t>supply </a:t>
            </a:r>
            <a:r>
              <a:rPr sz="1598" spc="40" dirty="0">
                <a:latin typeface="Trebuchet MS"/>
                <a:cs typeface="Trebuchet MS"/>
              </a:rPr>
              <a:t>of </a:t>
            </a:r>
            <a:r>
              <a:rPr sz="1598" spc="140" dirty="0">
                <a:latin typeface="Trebuchet MS"/>
                <a:cs typeface="Trebuchet MS"/>
              </a:rPr>
              <a:t>goods </a:t>
            </a:r>
            <a:r>
              <a:rPr sz="1598" spc="130" dirty="0">
                <a:latin typeface="Trebuchet MS"/>
                <a:cs typeface="Trebuchet MS"/>
              </a:rPr>
              <a:t>and </a:t>
            </a:r>
            <a:r>
              <a:rPr sz="1598" spc="75" dirty="0">
                <a:latin typeface="Trebuchet MS"/>
                <a:cs typeface="Trebuchet MS"/>
              </a:rPr>
              <a:t>the </a:t>
            </a:r>
            <a:r>
              <a:rPr sz="1598" spc="85" dirty="0">
                <a:latin typeface="Trebuchet MS"/>
                <a:cs typeface="Trebuchet MS"/>
              </a:rPr>
              <a:t>availing </a:t>
            </a:r>
            <a:r>
              <a:rPr sz="1598" spc="40" dirty="0">
                <a:latin typeface="Trebuchet MS"/>
                <a:cs typeface="Trebuchet MS"/>
              </a:rPr>
              <a:t>of </a:t>
            </a:r>
            <a:r>
              <a:rPr sz="1598" spc="35" dirty="0">
                <a:latin typeface="Trebuchet MS"/>
                <a:cs typeface="Trebuchet MS"/>
              </a:rPr>
              <a:t>ITC </a:t>
            </a:r>
            <a:r>
              <a:rPr sz="1598" spc="135" dirty="0">
                <a:latin typeface="Trebuchet MS"/>
                <a:cs typeface="Trebuchet MS"/>
              </a:rPr>
              <a:t>by </a:t>
            </a:r>
            <a:r>
              <a:rPr sz="1598" spc="125" dirty="0">
                <a:latin typeface="Trebuchet MS"/>
                <a:cs typeface="Trebuchet MS"/>
              </a:rPr>
              <a:t>using </a:t>
            </a:r>
            <a:r>
              <a:rPr sz="1598" spc="130" dirty="0">
                <a:latin typeface="Trebuchet MS"/>
                <a:cs typeface="Trebuchet MS"/>
              </a:rPr>
              <a:t>such </a:t>
            </a:r>
            <a:r>
              <a:rPr sz="1598" spc="90" dirty="0">
                <a:latin typeface="Trebuchet MS"/>
                <a:cs typeface="Trebuchet MS"/>
              </a:rPr>
              <a:t>invoices </a:t>
            </a:r>
            <a:r>
              <a:rPr sz="1598" spc="70" dirty="0">
                <a:latin typeface="Trebuchet MS"/>
                <a:cs typeface="Trebuchet MS"/>
              </a:rPr>
              <a:t>or </a:t>
            </a:r>
            <a:r>
              <a:rPr sz="1598" spc="20" dirty="0">
                <a:latin typeface="Trebuchet MS"/>
                <a:cs typeface="Trebuchet MS"/>
              </a:rPr>
              <a:t>bills, </a:t>
            </a:r>
            <a:r>
              <a:rPr sz="1598" spc="80" dirty="0">
                <a:latin typeface="Trebuchet MS"/>
                <a:cs typeface="Trebuchet MS"/>
              </a:rPr>
              <a:t>are </a:t>
            </a:r>
            <a:r>
              <a:rPr sz="1598" spc="145" dirty="0">
                <a:latin typeface="Trebuchet MS"/>
                <a:cs typeface="Trebuchet MS"/>
              </a:rPr>
              <a:t>made </a:t>
            </a:r>
            <a:r>
              <a:rPr sz="1598" spc="75" dirty="0">
                <a:latin typeface="Trebuchet MS"/>
                <a:cs typeface="Trebuchet MS"/>
              </a:rPr>
              <a:t>offences </a:t>
            </a:r>
            <a:r>
              <a:rPr sz="1598" spc="100" dirty="0">
                <a:latin typeface="Trebuchet MS"/>
                <a:cs typeface="Trebuchet MS"/>
              </a:rPr>
              <a:t>under </a:t>
            </a:r>
            <a:r>
              <a:rPr sz="1598" spc="105" dirty="0">
                <a:latin typeface="Trebuchet MS"/>
                <a:cs typeface="Trebuchet MS"/>
              </a:rPr>
              <a:t> </a:t>
            </a:r>
            <a:r>
              <a:rPr sz="1598" spc="110" dirty="0">
                <a:latin typeface="Trebuchet MS"/>
                <a:cs typeface="Trebuchet MS"/>
              </a:rPr>
              <a:t>clauses </a:t>
            </a:r>
            <a:r>
              <a:rPr sz="1598" spc="60" dirty="0">
                <a:latin typeface="Trebuchet MS"/>
                <a:cs typeface="Trebuchet MS"/>
              </a:rPr>
              <a:t>(b) </a:t>
            </a:r>
            <a:r>
              <a:rPr sz="1598" spc="130" dirty="0">
                <a:latin typeface="Trebuchet MS"/>
                <a:cs typeface="Trebuchet MS"/>
              </a:rPr>
              <a:t>and </a:t>
            </a:r>
            <a:r>
              <a:rPr sz="1598" spc="45" dirty="0">
                <a:latin typeface="Trebuchet MS"/>
                <a:cs typeface="Trebuchet MS"/>
              </a:rPr>
              <a:t>(c) </a:t>
            </a:r>
            <a:r>
              <a:rPr sz="1598" spc="40" dirty="0">
                <a:latin typeface="Trebuchet MS"/>
                <a:cs typeface="Trebuchet MS"/>
              </a:rPr>
              <a:t>of </a:t>
            </a:r>
            <a:r>
              <a:rPr sz="1598" spc="85" dirty="0">
                <a:latin typeface="Trebuchet MS"/>
                <a:cs typeface="Trebuchet MS"/>
              </a:rPr>
              <a:t>sub-section (1) </a:t>
            </a:r>
            <a:r>
              <a:rPr sz="1598" spc="40" dirty="0">
                <a:latin typeface="Trebuchet MS"/>
                <a:cs typeface="Trebuchet MS"/>
              </a:rPr>
              <a:t>of </a:t>
            </a:r>
            <a:r>
              <a:rPr sz="1598" spc="90" dirty="0">
                <a:latin typeface="Trebuchet MS"/>
                <a:cs typeface="Trebuchet MS"/>
              </a:rPr>
              <a:t>Section </a:t>
            </a:r>
            <a:r>
              <a:rPr sz="1598" spc="175" dirty="0">
                <a:latin typeface="Trebuchet MS"/>
                <a:cs typeface="Trebuchet MS"/>
              </a:rPr>
              <a:t>132 </a:t>
            </a:r>
            <a:r>
              <a:rPr sz="1598" spc="40" dirty="0">
                <a:latin typeface="Trebuchet MS"/>
                <a:cs typeface="Trebuchet MS"/>
              </a:rPr>
              <a:t>of </a:t>
            </a:r>
            <a:r>
              <a:rPr sz="1598" spc="75" dirty="0">
                <a:latin typeface="Trebuchet MS"/>
                <a:cs typeface="Trebuchet MS"/>
              </a:rPr>
              <a:t>the </a:t>
            </a:r>
            <a:r>
              <a:rPr sz="1598" spc="145" dirty="0">
                <a:latin typeface="Trebuchet MS"/>
                <a:cs typeface="Trebuchet MS"/>
              </a:rPr>
              <a:t>CGST </a:t>
            </a:r>
            <a:r>
              <a:rPr sz="1598" spc="20" dirty="0">
                <a:latin typeface="Trebuchet MS"/>
                <a:cs typeface="Trebuchet MS"/>
              </a:rPr>
              <a:t>Act. </a:t>
            </a:r>
            <a:r>
              <a:rPr sz="1598" spc="90" dirty="0">
                <a:latin typeface="Trebuchet MS"/>
                <a:cs typeface="Trebuchet MS"/>
              </a:rPr>
              <a:t>The prosecutions </a:t>
            </a:r>
            <a:r>
              <a:rPr sz="1598" spc="35" dirty="0">
                <a:latin typeface="Trebuchet MS"/>
                <a:cs typeface="Trebuchet MS"/>
              </a:rPr>
              <a:t>for </a:t>
            </a:r>
            <a:r>
              <a:rPr sz="1598" spc="100" dirty="0">
                <a:latin typeface="Trebuchet MS"/>
                <a:cs typeface="Trebuchet MS"/>
              </a:rPr>
              <a:t>these </a:t>
            </a:r>
            <a:r>
              <a:rPr sz="1598" spc="105" dirty="0">
                <a:latin typeface="Trebuchet MS"/>
                <a:cs typeface="Trebuchet MS"/>
              </a:rPr>
              <a:t> </a:t>
            </a:r>
            <a:r>
              <a:rPr sz="1598" spc="75" dirty="0">
                <a:latin typeface="Trebuchet MS"/>
                <a:cs typeface="Trebuchet MS"/>
              </a:rPr>
              <a:t>offences </a:t>
            </a:r>
            <a:r>
              <a:rPr sz="1598" spc="114" dirty="0">
                <a:latin typeface="Trebuchet MS"/>
                <a:cs typeface="Trebuchet MS"/>
              </a:rPr>
              <a:t>do </a:t>
            </a:r>
            <a:r>
              <a:rPr sz="1598" spc="75" dirty="0">
                <a:latin typeface="Trebuchet MS"/>
                <a:cs typeface="Trebuchet MS"/>
              </a:rPr>
              <a:t>not </a:t>
            </a:r>
            <a:r>
              <a:rPr sz="1598" spc="110" dirty="0">
                <a:latin typeface="Trebuchet MS"/>
                <a:cs typeface="Trebuchet MS"/>
              </a:rPr>
              <a:t>depend </a:t>
            </a:r>
            <a:r>
              <a:rPr sz="1598" spc="120" dirty="0">
                <a:latin typeface="Trebuchet MS"/>
                <a:cs typeface="Trebuchet MS"/>
              </a:rPr>
              <a:t>upon </a:t>
            </a:r>
            <a:r>
              <a:rPr sz="1598" spc="75" dirty="0">
                <a:latin typeface="Trebuchet MS"/>
                <a:cs typeface="Trebuchet MS"/>
              </a:rPr>
              <a:t>the </a:t>
            </a:r>
            <a:r>
              <a:rPr sz="1598" spc="80" dirty="0">
                <a:latin typeface="Trebuchet MS"/>
                <a:cs typeface="Trebuchet MS"/>
              </a:rPr>
              <a:t>completion </a:t>
            </a:r>
            <a:r>
              <a:rPr sz="1598" spc="40" dirty="0">
                <a:latin typeface="Trebuchet MS"/>
                <a:cs typeface="Trebuchet MS"/>
              </a:rPr>
              <a:t>of </a:t>
            </a:r>
            <a:r>
              <a:rPr sz="1598" spc="120" dirty="0">
                <a:latin typeface="Trebuchet MS"/>
                <a:cs typeface="Trebuchet MS"/>
              </a:rPr>
              <a:t>assessment. </a:t>
            </a:r>
            <a:r>
              <a:rPr sz="1598" spc="45" dirty="0">
                <a:latin typeface="Trebuchet MS"/>
                <a:cs typeface="Trebuchet MS"/>
              </a:rPr>
              <a:t>Therefore, </a:t>
            </a:r>
            <a:r>
              <a:rPr sz="1598" spc="75" dirty="0">
                <a:latin typeface="Trebuchet MS"/>
                <a:cs typeface="Trebuchet MS"/>
              </a:rPr>
              <a:t>the </a:t>
            </a:r>
            <a:r>
              <a:rPr sz="1598" spc="110" dirty="0">
                <a:latin typeface="Trebuchet MS"/>
                <a:cs typeface="Trebuchet MS"/>
              </a:rPr>
              <a:t>argument </a:t>
            </a:r>
            <a:r>
              <a:rPr sz="1598" spc="60" dirty="0">
                <a:latin typeface="Trebuchet MS"/>
                <a:cs typeface="Trebuchet MS"/>
              </a:rPr>
              <a:t>that </a:t>
            </a:r>
            <a:r>
              <a:rPr sz="1598" spc="65" dirty="0">
                <a:latin typeface="Trebuchet MS"/>
                <a:cs typeface="Trebuchet MS"/>
              </a:rPr>
              <a:t>there </a:t>
            </a:r>
            <a:r>
              <a:rPr sz="1598" spc="70" dirty="0">
                <a:latin typeface="Trebuchet MS"/>
                <a:cs typeface="Trebuchet MS"/>
              </a:rPr>
              <a:t> </a:t>
            </a:r>
            <a:r>
              <a:rPr sz="1598" spc="95" dirty="0">
                <a:latin typeface="Trebuchet MS"/>
                <a:cs typeface="Trebuchet MS"/>
              </a:rPr>
              <a:t>cannot</a:t>
            </a:r>
            <a:r>
              <a:rPr sz="1598" spc="15" dirty="0">
                <a:latin typeface="Trebuchet MS"/>
                <a:cs typeface="Trebuchet MS"/>
              </a:rPr>
              <a:t> </a:t>
            </a:r>
            <a:r>
              <a:rPr sz="1598" spc="110" dirty="0">
                <a:latin typeface="Trebuchet MS"/>
                <a:cs typeface="Trebuchet MS"/>
              </a:rPr>
              <a:t>be</a:t>
            </a:r>
            <a:r>
              <a:rPr sz="1598" spc="15" dirty="0">
                <a:latin typeface="Trebuchet MS"/>
                <a:cs typeface="Trebuchet MS"/>
              </a:rPr>
              <a:t> </a:t>
            </a:r>
            <a:r>
              <a:rPr sz="1598" spc="140" dirty="0">
                <a:latin typeface="Trebuchet MS"/>
                <a:cs typeface="Trebuchet MS"/>
              </a:rPr>
              <a:t>an</a:t>
            </a:r>
            <a:r>
              <a:rPr sz="1598" spc="10" dirty="0">
                <a:latin typeface="Trebuchet MS"/>
                <a:cs typeface="Trebuchet MS"/>
              </a:rPr>
              <a:t> </a:t>
            </a:r>
            <a:r>
              <a:rPr sz="1598" spc="65" dirty="0">
                <a:latin typeface="Trebuchet MS"/>
                <a:cs typeface="Trebuchet MS"/>
              </a:rPr>
              <a:t>arrest</a:t>
            </a:r>
            <a:r>
              <a:rPr sz="1598" spc="20" dirty="0">
                <a:latin typeface="Trebuchet MS"/>
                <a:cs typeface="Trebuchet MS"/>
              </a:rPr>
              <a:t> </a:t>
            </a:r>
            <a:r>
              <a:rPr sz="1598" spc="125" dirty="0">
                <a:latin typeface="Trebuchet MS"/>
                <a:cs typeface="Trebuchet MS"/>
              </a:rPr>
              <a:t>even</a:t>
            </a:r>
            <a:r>
              <a:rPr sz="1598" spc="10" dirty="0">
                <a:latin typeface="Trebuchet MS"/>
                <a:cs typeface="Trebuchet MS"/>
              </a:rPr>
              <a:t> </a:t>
            </a:r>
            <a:r>
              <a:rPr sz="1598" spc="65" dirty="0">
                <a:latin typeface="Trebuchet MS"/>
                <a:cs typeface="Trebuchet MS"/>
              </a:rPr>
              <a:t>before</a:t>
            </a:r>
            <a:r>
              <a:rPr sz="1598" spc="25" dirty="0">
                <a:latin typeface="Trebuchet MS"/>
                <a:cs typeface="Trebuchet MS"/>
              </a:rPr>
              <a:t> </a:t>
            </a:r>
            <a:r>
              <a:rPr sz="1598" spc="60" dirty="0">
                <a:latin typeface="Trebuchet MS"/>
                <a:cs typeface="Trebuchet MS"/>
              </a:rPr>
              <a:t>adjudication</a:t>
            </a:r>
            <a:r>
              <a:rPr sz="1598" spc="10" dirty="0">
                <a:latin typeface="Trebuchet MS"/>
                <a:cs typeface="Trebuchet MS"/>
              </a:rPr>
              <a:t> </a:t>
            </a:r>
            <a:r>
              <a:rPr sz="1598" spc="70" dirty="0">
                <a:latin typeface="Trebuchet MS"/>
                <a:cs typeface="Trebuchet MS"/>
              </a:rPr>
              <a:t>or</a:t>
            </a:r>
            <a:r>
              <a:rPr sz="1598" spc="30" dirty="0">
                <a:latin typeface="Trebuchet MS"/>
                <a:cs typeface="Trebuchet MS"/>
              </a:rPr>
              <a:t> </a:t>
            </a:r>
            <a:r>
              <a:rPr sz="1598" spc="114" dirty="0">
                <a:latin typeface="Trebuchet MS"/>
                <a:cs typeface="Trebuchet MS"/>
              </a:rPr>
              <a:t>assessment,</a:t>
            </a:r>
            <a:r>
              <a:rPr sz="1598" spc="15" dirty="0">
                <a:latin typeface="Trebuchet MS"/>
                <a:cs typeface="Trebuchet MS"/>
              </a:rPr>
              <a:t> </a:t>
            </a:r>
            <a:r>
              <a:rPr sz="1598" spc="125" dirty="0">
                <a:latin typeface="Trebuchet MS"/>
                <a:cs typeface="Trebuchet MS"/>
              </a:rPr>
              <a:t>does</a:t>
            </a:r>
            <a:r>
              <a:rPr sz="1598" spc="25" dirty="0">
                <a:latin typeface="Trebuchet MS"/>
                <a:cs typeface="Trebuchet MS"/>
              </a:rPr>
              <a:t> </a:t>
            </a:r>
            <a:r>
              <a:rPr sz="1598" spc="75" dirty="0">
                <a:latin typeface="Trebuchet MS"/>
                <a:cs typeface="Trebuchet MS"/>
              </a:rPr>
              <a:t>not</a:t>
            </a:r>
            <a:r>
              <a:rPr sz="1598" spc="15" dirty="0">
                <a:latin typeface="Trebuchet MS"/>
                <a:cs typeface="Trebuchet MS"/>
              </a:rPr>
              <a:t> </a:t>
            </a:r>
            <a:r>
              <a:rPr sz="1598" spc="95" dirty="0">
                <a:latin typeface="Trebuchet MS"/>
                <a:cs typeface="Trebuchet MS"/>
              </a:rPr>
              <a:t>appeal</a:t>
            </a:r>
            <a:r>
              <a:rPr sz="1598" spc="25" dirty="0">
                <a:latin typeface="Trebuchet MS"/>
                <a:cs typeface="Trebuchet MS"/>
              </a:rPr>
              <a:t> </a:t>
            </a:r>
            <a:r>
              <a:rPr sz="1598" spc="50" dirty="0">
                <a:latin typeface="Trebuchet MS"/>
                <a:cs typeface="Trebuchet MS"/>
              </a:rPr>
              <a:t>to</a:t>
            </a:r>
            <a:r>
              <a:rPr sz="1598" spc="15" dirty="0">
                <a:latin typeface="Trebuchet MS"/>
                <a:cs typeface="Trebuchet MS"/>
              </a:rPr>
              <a:t> </a:t>
            </a:r>
            <a:r>
              <a:rPr sz="1598" spc="50" dirty="0">
                <a:latin typeface="Trebuchet MS"/>
                <a:cs typeface="Trebuchet MS"/>
              </a:rPr>
              <a:t>us.”</a:t>
            </a:r>
            <a:endParaRPr sz="1598" dirty="0">
              <a:latin typeface="Trebuchet MS"/>
              <a:cs typeface="Trebuchet MS"/>
            </a:endParaRPr>
          </a:p>
          <a:p>
            <a:pPr marL="12687" marR="5075" algn="just">
              <a:lnSpc>
                <a:spcPct val="119900"/>
              </a:lnSpc>
              <a:spcBef>
                <a:spcPts val="594"/>
              </a:spcBef>
            </a:pPr>
            <a:r>
              <a:rPr sz="1598" spc="90" dirty="0">
                <a:latin typeface="Trebuchet MS"/>
                <a:cs typeface="Trebuchet MS"/>
              </a:rPr>
              <a:t>The </a:t>
            </a:r>
            <a:r>
              <a:rPr sz="1598" spc="70" dirty="0">
                <a:latin typeface="Trebuchet MS"/>
                <a:cs typeface="Trebuchet MS"/>
              </a:rPr>
              <a:t>Hon’ble </a:t>
            </a:r>
            <a:r>
              <a:rPr sz="1598" spc="130" dirty="0">
                <a:latin typeface="Trebuchet MS"/>
                <a:cs typeface="Trebuchet MS"/>
              </a:rPr>
              <a:t>Supreme </a:t>
            </a:r>
            <a:r>
              <a:rPr sz="1598" spc="85" dirty="0">
                <a:latin typeface="Trebuchet MS"/>
                <a:cs typeface="Trebuchet MS"/>
              </a:rPr>
              <a:t>Court </a:t>
            </a:r>
            <a:r>
              <a:rPr sz="1598" spc="125" dirty="0">
                <a:latin typeface="Trebuchet MS"/>
                <a:cs typeface="Trebuchet MS"/>
              </a:rPr>
              <a:t>Bench </a:t>
            </a:r>
            <a:r>
              <a:rPr sz="1598" spc="114" dirty="0">
                <a:latin typeface="Trebuchet MS"/>
                <a:cs typeface="Trebuchet MS"/>
              </a:rPr>
              <a:t>dismissed </a:t>
            </a:r>
            <a:r>
              <a:rPr sz="1598" spc="75" dirty="0">
                <a:latin typeface="Trebuchet MS"/>
                <a:cs typeface="Trebuchet MS"/>
              </a:rPr>
              <a:t>the </a:t>
            </a:r>
            <a:r>
              <a:rPr sz="1598" spc="125" dirty="0">
                <a:latin typeface="Trebuchet MS"/>
                <a:cs typeface="Trebuchet MS"/>
              </a:rPr>
              <a:t>SLP </a:t>
            </a:r>
            <a:r>
              <a:rPr sz="1598" spc="105" dirty="0">
                <a:latin typeface="Trebuchet MS"/>
                <a:cs typeface="Trebuchet MS"/>
              </a:rPr>
              <a:t>against </a:t>
            </a:r>
            <a:r>
              <a:rPr sz="1598" spc="75" dirty="0">
                <a:latin typeface="Trebuchet MS"/>
                <a:cs typeface="Trebuchet MS"/>
              </a:rPr>
              <a:t>the </a:t>
            </a:r>
            <a:r>
              <a:rPr sz="1598" spc="80" dirty="0">
                <a:latin typeface="Trebuchet MS"/>
                <a:cs typeface="Trebuchet MS"/>
              </a:rPr>
              <a:t>aforesaid </a:t>
            </a:r>
            <a:r>
              <a:rPr sz="1598" spc="90" dirty="0">
                <a:latin typeface="Trebuchet MS"/>
                <a:cs typeface="Trebuchet MS"/>
              </a:rPr>
              <a:t>judgment </a:t>
            </a:r>
            <a:r>
              <a:rPr sz="1598" spc="155" dirty="0">
                <a:latin typeface="Trebuchet MS"/>
                <a:cs typeface="Trebuchet MS"/>
              </a:rPr>
              <a:t>as </a:t>
            </a:r>
            <a:r>
              <a:rPr sz="1598" spc="70" dirty="0">
                <a:latin typeface="Trebuchet MS"/>
                <a:cs typeface="Trebuchet MS"/>
              </a:rPr>
              <a:t>reported </a:t>
            </a:r>
            <a:r>
              <a:rPr sz="1598" spc="60" dirty="0">
                <a:latin typeface="Trebuchet MS"/>
                <a:cs typeface="Trebuchet MS"/>
              </a:rPr>
              <a:t>in </a:t>
            </a:r>
            <a:r>
              <a:rPr sz="1598" spc="65" dirty="0">
                <a:latin typeface="Trebuchet MS"/>
                <a:cs typeface="Trebuchet MS"/>
              </a:rPr>
              <a:t> </a:t>
            </a:r>
            <a:r>
              <a:rPr sz="1598" spc="175" dirty="0">
                <a:latin typeface="Trebuchet MS"/>
                <a:cs typeface="Trebuchet MS"/>
              </a:rPr>
              <a:t>2019</a:t>
            </a:r>
            <a:r>
              <a:rPr sz="1598" spc="20" dirty="0">
                <a:latin typeface="Trebuchet MS"/>
                <a:cs typeface="Trebuchet MS"/>
              </a:rPr>
              <a:t> </a:t>
            </a:r>
            <a:r>
              <a:rPr sz="1598" spc="105" dirty="0">
                <a:latin typeface="Trebuchet MS"/>
                <a:cs typeface="Trebuchet MS"/>
              </a:rPr>
              <a:t>(26)</a:t>
            </a:r>
            <a:r>
              <a:rPr sz="1598" spc="20" dirty="0">
                <a:latin typeface="Trebuchet MS"/>
                <a:cs typeface="Trebuchet MS"/>
              </a:rPr>
              <a:t> </a:t>
            </a:r>
            <a:r>
              <a:rPr sz="1598" spc="125" dirty="0">
                <a:latin typeface="Trebuchet MS"/>
                <a:cs typeface="Trebuchet MS"/>
              </a:rPr>
              <a:t>GSTL</a:t>
            </a:r>
            <a:r>
              <a:rPr sz="1598" spc="15" dirty="0">
                <a:latin typeface="Trebuchet MS"/>
                <a:cs typeface="Trebuchet MS"/>
              </a:rPr>
              <a:t> </a:t>
            </a:r>
            <a:r>
              <a:rPr sz="1598" spc="55" dirty="0">
                <a:latin typeface="Trebuchet MS"/>
                <a:cs typeface="Trebuchet MS"/>
              </a:rPr>
              <a:t>J175</a:t>
            </a:r>
            <a:r>
              <a:rPr sz="1598" spc="25" dirty="0">
                <a:latin typeface="Trebuchet MS"/>
                <a:cs typeface="Trebuchet MS"/>
              </a:rPr>
              <a:t> (S.C.).</a:t>
            </a:r>
            <a:endParaRPr sz="1598" dirty="0">
              <a:latin typeface="Trebuchet MS"/>
              <a:cs typeface="Trebuchet MS"/>
            </a:endParaRPr>
          </a:p>
          <a:p>
            <a:pPr marL="12687" marR="8247" algn="just">
              <a:lnSpc>
                <a:spcPct val="119600"/>
              </a:lnSpc>
              <a:spcBef>
                <a:spcPts val="604"/>
              </a:spcBef>
            </a:pPr>
            <a:r>
              <a:rPr lang="en-IN" sz="1598" spc="105" dirty="0">
                <a:latin typeface="Trebuchet MS"/>
                <a:cs typeface="Trebuchet MS"/>
              </a:rPr>
              <a:t>Contrary Decision: </a:t>
            </a:r>
            <a:r>
              <a:rPr sz="1598" spc="105" dirty="0">
                <a:latin typeface="Trebuchet MS"/>
                <a:cs typeface="Trebuchet MS"/>
              </a:rPr>
              <a:t>Hon'ble</a:t>
            </a:r>
            <a:r>
              <a:rPr sz="1598" spc="35" dirty="0">
                <a:latin typeface="Trebuchet MS"/>
                <a:cs typeface="Trebuchet MS"/>
              </a:rPr>
              <a:t> </a:t>
            </a:r>
            <a:r>
              <a:rPr sz="1598" spc="114" dirty="0">
                <a:latin typeface="Trebuchet MS"/>
                <a:cs typeface="Trebuchet MS"/>
              </a:rPr>
              <a:t>High</a:t>
            </a:r>
            <a:r>
              <a:rPr sz="1598" spc="35" dirty="0">
                <a:latin typeface="Trebuchet MS"/>
                <a:cs typeface="Trebuchet MS"/>
              </a:rPr>
              <a:t> </a:t>
            </a:r>
            <a:r>
              <a:rPr sz="1598" spc="85" dirty="0">
                <a:latin typeface="Trebuchet MS"/>
                <a:cs typeface="Trebuchet MS"/>
              </a:rPr>
              <a:t>Court</a:t>
            </a:r>
            <a:r>
              <a:rPr sz="1598" spc="30" dirty="0">
                <a:latin typeface="Trebuchet MS"/>
                <a:cs typeface="Trebuchet MS"/>
              </a:rPr>
              <a:t> </a:t>
            </a:r>
            <a:r>
              <a:rPr sz="1598" spc="40" dirty="0">
                <a:latin typeface="Trebuchet MS"/>
                <a:cs typeface="Trebuchet MS"/>
              </a:rPr>
              <a:t>of</a:t>
            </a:r>
            <a:r>
              <a:rPr sz="1598" spc="35" dirty="0">
                <a:latin typeface="Trebuchet MS"/>
                <a:cs typeface="Trebuchet MS"/>
              </a:rPr>
              <a:t> </a:t>
            </a:r>
            <a:r>
              <a:rPr sz="1598" spc="90" dirty="0">
                <a:latin typeface="Trebuchet MS"/>
                <a:cs typeface="Trebuchet MS"/>
              </a:rPr>
              <a:t>Rajasthan</a:t>
            </a:r>
            <a:r>
              <a:rPr sz="1598" spc="40" dirty="0">
                <a:latin typeface="Trebuchet MS"/>
                <a:cs typeface="Trebuchet MS"/>
              </a:rPr>
              <a:t> </a:t>
            </a:r>
            <a:r>
              <a:rPr sz="1598" spc="60" dirty="0">
                <a:latin typeface="Trebuchet MS"/>
                <a:cs typeface="Trebuchet MS"/>
              </a:rPr>
              <a:t>in</a:t>
            </a:r>
            <a:r>
              <a:rPr sz="1598" spc="25" dirty="0">
                <a:latin typeface="Trebuchet MS"/>
                <a:cs typeface="Trebuchet MS"/>
              </a:rPr>
              <a:t> </a:t>
            </a:r>
            <a:r>
              <a:rPr sz="1598" spc="100" dirty="0">
                <a:latin typeface="Trebuchet MS"/>
                <a:cs typeface="Trebuchet MS"/>
              </a:rPr>
              <a:t>Bharat</a:t>
            </a:r>
            <a:r>
              <a:rPr sz="1598" spc="30" dirty="0">
                <a:latin typeface="Trebuchet MS"/>
                <a:cs typeface="Trebuchet MS"/>
              </a:rPr>
              <a:t> </a:t>
            </a:r>
            <a:r>
              <a:rPr sz="1598" spc="40" dirty="0">
                <a:latin typeface="Trebuchet MS"/>
                <a:cs typeface="Trebuchet MS"/>
              </a:rPr>
              <a:t>Raj</a:t>
            </a:r>
            <a:r>
              <a:rPr sz="1598" spc="30" dirty="0">
                <a:latin typeface="Trebuchet MS"/>
                <a:cs typeface="Trebuchet MS"/>
              </a:rPr>
              <a:t> </a:t>
            </a:r>
            <a:r>
              <a:rPr sz="1598" spc="35" dirty="0">
                <a:latin typeface="Trebuchet MS"/>
                <a:cs typeface="Trebuchet MS"/>
              </a:rPr>
              <a:t>Punj </a:t>
            </a:r>
            <a:r>
              <a:rPr sz="1598" spc="-25" dirty="0">
                <a:latin typeface="Trebuchet MS"/>
                <a:cs typeface="Trebuchet MS"/>
              </a:rPr>
              <a:t>v.</a:t>
            </a:r>
            <a:r>
              <a:rPr sz="1598" spc="30" dirty="0">
                <a:latin typeface="Trebuchet MS"/>
                <a:cs typeface="Trebuchet MS"/>
              </a:rPr>
              <a:t> </a:t>
            </a:r>
            <a:r>
              <a:rPr sz="1598" spc="114" dirty="0">
                <a:latin typeface="Trebuchet MS"/>
                <a:cs typeface="Trebuchet MS"/>
              </a:rPr>
              <a:t>Commissioner</a:t>
            </a:r>
            <a:r>
              <a:rPr sz="1598" spc="40" dirty="0">
                <a:latin typeface="Trebuchet MS"/>
                <a:cs typeface="Trebuchet MS"/>
              </a:rPr>
              <a:t> of</a:t>
            </a:r>
            <a:r>
              <a:rPr sz="1598" spc="35" dirty="0">
                <a:latin typeface="Trebuchet MS"/>
                <a:cs typeface="Trebuchet MS"/>
              </a:rPr>
              <a:t> </a:t>
            </a:r>
            <a:r>
              <a:rPr sz="1598" spc="145" dirty="0">
                <a:latin typeface="Trebuchet MS"/>
                <a:cs typeface="Trebuchet MS"/>
              </a:rPr>
              <a:t>CGST</a:t>
            </a:r>
            <a:r>
              <a:rPr sz="1598" spc="35" dirty="0">
                <a:latin typeface="Trebuchet MS"/>
                <a:cs typeface="Trebuchet MS"/>
              </a:rPr>
              <a:t> </a:t>
            </a:r>
            <a:r>
              <a:rPr sz="1598" spc="130" dirty="0">
                <a:latin typeface="Trebuchet MS"/>
                <a:cs typeface="Trebuchet MS"/>
              </a:rPr>
              <a:t>[2019]</a:t>
            </a:r>
            <a:r>
              <a:rPr sz="1598" spc="35" dirty="0">
                <a:latin typeface="Trebuchet MS"/>
                <a:cs typeface="Trebuchet MS"/>
              </a:rPr>
              <a:t> </a:t>
            </a:r>
            <a:r>
              <a:rPr sz="1598" spc="175" dirty="0">
                <a:latin typeface="Trebuchet MS"/>
                <a:cs typeface="Trebuchet MS"/>
              </a:rPr>
              <a:t>104</a:t>
            </a:r>
            <a:r>
              <a:rPr sz="1598" spc="30" dirty="0">
                <a:latin typeface="Trebuchet MS"/>
                <a:cs typeface="Trebuchet MS"/>
              </a:rPr>
              <a:t> </a:t>
            </a:r>
            <a:r>
              <a:rPr sz="1598" spc="110" dirty="0">
                <a:latin typeface="Trebuchet MS"/>
                <a:cs typeface="Trebuchet MS"/>
              </a:rPr>
              <a:t>taxmann.com </a:t>
            </a:r>
            <a:r>
              <a:rPr sz="1598" spc="-470" dirty="0">
                <a:latin typeface="Trebuchet MS"/>
                <a:cs typeface="Trebuchet MS"/>
              </a:rPr>
              <a:t> </a:t>
            </a:r>
            <a:r>
              <a:rPr sz="1598" spc="95" dirty="0">
                <a:latin typeface="Trebuchet MS"/>
                <a:cs typeface="Trebuchet MS"/>
              </a:rPr>
              <a:t>174/73 </a:t>
            </a:r>
            <a:r>
              <a:rPr sz="1598" spc="140" dirty="0">
                <a:latin typeface="Trebuchet MS"/>
                <a:cs typeface="Trebuchet MS"/>
              </a:rPr>
              <a:t>GST </a:t>
            </a:r>
            <a:r>
              <a:rPr sz="1598" spc="175" dirty="0">
                <a:latin typeface="Trebuchet MS"/>
                <a:cs typeface="Trebuchet MS"/>
              </a:rPr>
              <a:t>135 </a:t>
            </a:r>
            <a:r>
              <a:rPr sz="1598" spc="80" dirty="0">
                <a:latin typeface="Trebuchet MS"/>
                <a:cs typeface="Trebuchet MS"/>
              </a:rPr>
              <a:t>held </a:t>
            </a:r>
            <a:r>
              <a:rPr sz="1598" spc="60" dirty="0">
                <a:latin typeface="Trebuchet MS"/>
                <a:cs typeface="Trebuchet MS"/>
              </a:rPr>
              <a:t>that </a:t>
            </a:r>
            <a:r>
              <a:rPr sz="1598" spc="100" dirty="0">
                <a:latin typeface="Trebuchet MS"/>
                <a:cs typeface="Trebuchet MS"/>
              </a:rPr>
              <a:t>assessment/ </a:t>
            </a:r>
            <a:r>
              <a:rPr sz="1598" spc="75" dirty="0">
                <a:latin typeface="Trebuchet MS"/>
                <a:cs typeface="Trebuchet MS"/>
              </a:rPr>
              <a:t>determination </a:t>
            </a:r>
            <a:r>
              <a:rPr sz="1598" spc="45" dirty="0">
                <a:latin typeface="Trebuchet MS"/>
                <a:cs typeface="Trebuchet MS"/>
              </a:rPr>
              <a:t>of </a:t>
            </a:r>
            <a:r>
              <a:rPr sz="1598" spc="90" dirty="0">
                <a:latin typeface="Trebuchet MS"/>
                <a:cs typeface="Trebuchet MS"/>
              </a:rPr>
              <a:t>tax </a:t>
            </a:r>
            <a:r>
              <a:rPr sz="1598" spc="100" dirty="0">
                <a:latin typeface="Trebuchet MS"/>
                <a:cs typeface="Trebuchet MS"/>
              </a:rPr>
              <a:t>under Sections </a:t>
            </a:r>
            <a:r>
              <a:rPr sz="1598" spc="15" dirty="0">
                <a:latin typeface="Trebuchet MS"/>
                <a:cs typeface="Trebuchet MS"/>
              </a:rPr>
              <a:t>73/ </a:t>
            </a:r>
            <a:r>
              <a:rPr sz="1598" spc="175" dirty="0">
                <a:latin typeface="Trebuchet MS"/>
                <a:cs typeface="Trebuchet MS"/>
              </a:rPr>
              <a:t>74 </a:t>
            </a:r>
            <a:r>
              <a:rPr sz="1598" spc="45" dirty="0">
                <a:latin typeface="Trebuchet MS"/>
                <a:cs typeface="Trebuchet MS"/>
              </a:rPr>
              <a:t>of </a:t>
            </a:r>
            <a:r>
              <a:rPr sz="1598" spc="75" dirty="0">
                <a:latin typeface="Trebuchet MS"/>
                <a:cs typeface="Trebuchet MS"/>
              </a:rPr>
              <a:t>the </a:t>
            </a:r>
            <a:r>
              <a:rPr sz="1598" spc="145" dirty="0">
                <a:latin typeface="Trebuchet MS"/>
                <a:cs typeface="Trebuchet MS"/>
              </a:rPr>
              <a:t>CGST </a:t>
            </a:r>
            <a:r>
              <a:rPr sz="1598" spc="65" dirty="0">
                <a:latin typeface="Trebuchet MS"/>
                <a:cs typeface="Trebuchet MS"/>
              </a:rPr>
              <a:t>Act </a:t>
            </a:r>
            <a:r>
              <a:rPr sz="1598" spc="85" dirty="0">
                <a:latin typeface="Trebuchet MS"/>
                <a:cs typeface="Trebuchet MS"/>
              </a:rPr>
              <a:t>is </a:t>
            </a:r>
            <a:r>
              <a:rPr sz="1598" spc="-470" dirty="0">
                <a:latin typeface="Trebuchet MS"/>
                <a:cs typeface="Trebuchet MS"/>
              </a:rPr>
              <a:t> </a:t>
            </a:r>
            <a:r>
              <a:rPr sz="1598" spc="75" dirty="0">
                <a:latin typeface="Trebuchet MS"/>
                <a:cs typeface="Trebuchet MS"/>
              </a:rPr>
              <a:t>not</a:t>
            </a:r>
            <a:r>
              <a:rPr sz="1598" spc="65" dirty="0">
                <a:latin typeface="Trebuchet MS"/>
                <a:cs typeface="Trebuchet MS"/>
              </a:rPr>
              <a:t> </a:t>
            </a:r>
            <a:r>
              <a:rPr sz="1598" spc="135" dirty="0">
                <a:latin typeface="Trebuchet MS"/>
                <a:cs typeface="Trebuchet MS"/>
              </a:rPr>
              <a:t>a</a:t>
            </a:r>
            <a:r>
              <a:rPr sz="1598" spc="65" dirty="0">
                <a:latin typeface="Trebuchet MS"/>
                <a:cs typeface="Trebuchet MS"/>
              </a:rPr>
              <a:t> </a:t>
            </a:r>
            <a:r>
              <a:rPr sz="1598" spc="60" dirty="0">
                <a:latin typeface="Trebuchet MS"/>
                <a:cs typeface="Trebuchet MS"/>
              </a:rPr>
              <a:t>pre-requisite</a:t>
            </a:r>
            <a:r>
              <a:rPr sz="1598" spc="75" dirty="0">
                <a:latin typeface="Trebuchet MS"/>
                <a:cs typeface="Trebuchet MS"/>
              </a:rPr>
              <a:t> </a:t>
            </a:r>
            <a:r>
              <a:rPr sz="1598" spc="35" dirty="0">
                <a:latin typeface="Trebuchet MS"/>
                <a:cs typeface="Trebuchet MS"/>
              </a:rPr>
              <a:t>for</a:t>
            </a:r>
            <a:r>
              <a:rPr sz="1598" spc="80" dirty="0">
                <a:latin typeface="Trebuchet MS"/>
                <a:cs typeface="Trebuchet MS"/>
              </a:rPr>
              <a:t> </a:t>
            </a:r>
            <a:r>
              <a:rPr sz="1598" spc="65" dirty="0">
                <a:latin typeface="Trebuchet MS"/>
                <a:cs typeface="Trebuchet MS"/>
              </a:rPr>
              <a:t>arrest</a:t>
            </a:r>
            <a:r>
              <a:rPr sz="1598" spc="55" dirty="0">
                <a:latin typeface="Trebuchet MS"/>
                <a:cs typeface="Trebuchet MS"/>
              </a:rPr>
              <a:t> </a:t>
            </a:r>
            <a:r>
              <a:rPr sz="1598" spc="45" dirty="0">
                <a:latin typeface="Trebuchet MS"/>
                <a:cs typeface="Trebuchet MS"/>
              </a:rPr>
              <a:t>of</a:t>
            </a:r>
            <a:r>
              <a:rPr sz="1598" spc="65" dirty="0">
                <a:latin typeface="Trebuchet MS"/>
                <a:cs typeface="Trebuchet MS"/>
              </a:rPr>
              <a:t> </a:t>
            </a:r>
            <a:r>
              <a:rPr sz="1598" spc="145" dirty="0">
                <a:latin typeface="Trebuchet MS"/>
                <a:cs typeface="Trebuchet MS"/>
              </a:rPr>
              <a:t>any</a:t>
            </a:r>
            <a:r>
              <a:rPr sz="1598" spc="70" dirty="0">
                <a:latin typeface="Trebuchet MS"/>
                <a:cs typeface="Trebuchet MS"/>
              </a:rPr>
              <a:t> </a:t>
            </a:r>
            <a:r>
              <a:rPr sz="1598" spc="110" dirty="0">
                <a:latin typeface="Trebuchet MS"/>
                <a:cs typeface="Trebuchet MS"/>
              </a:rPr>
              <a:t>person</a:t>
            </a:r>
            <a:r>
              <a:rPr sz="1598" spc="55" dirty="0">
                <a:latin typeface="Trebuchet MS"/>
                <a:cs typeface="Trebuchet MS"/>
              </a:rPr>
              <a:t> </a:t>
            </a:r>
            <a:r>
              <a:rPr sz="1598" spc="100" dirty="0">
                <a:latin typeface="Trebuchet MS"/>
                <a:cs typeface="Trebuchet MS"/>
              </a:rPr>
              <a:t>under</a:t>
            </a:r>
            <a:r>
              <a:rPr sz="1598" spc="70" dirty="0">
                <a:latin typeface="Trebuchet MS"/>
                <a:cs typeface="Trebuchet MS"/>
              </a:rPr>
              <a:t> </a:t>
            </a:r>
            <a:r>
              <a:rPr sz="1598" spc="90" dirty="0">
                <a:latin typeface="Trebuchet MS"/>
                <a:cs typeface="Trebuchet MS"/>
              </a:rPr>
              <a:t>Section</a:t>
            </a:r>
            <a:r>
              <a:rPr sz="1598" spc="60" dirty="0">
                <a:latin typeface="Trebuchet MS"/>
                <a:cs typeface="Trebuchet MS"/>
              </a:rPr>
              <a:t> </a:t>
            </a:r>
            <a:r>
              <a:rPr sz="1598" spc="175" dirty="0">
                <a:latin typeface="Trebuchet MS"/>
                <a:cs typeface="Trebuchet MS"/>
              </a:rPr>
              <a:t>69</a:t>
            </a:r>
            <a:r>
              <a:rPr sz="1598" spc="70" dirty="0">
                <a:latin typeface="Trebuchet MS"/>
                <a:cs typeface="Trebuchet MS"/>
              </a:rPr>
              <a:t> </a:t>
            </a:r>
            <a:r>
              <a:rPr sz="1598" spc="40" dirty="0">
                <a:latin typeface="Trebuchet MS"/>
                <a:cs typeface="Trebuchet MS"/>
              </a:rPr>
              <a:t>of</a:t>
            </a:r>
            <a:r>
              <a:rPr sz="1598" spc="65" dirty="0">
                <a:latin typeface="Trebuchet MS"/>
                <a:cs typeface="Trebuchet MS"/>
              </a:rPr>
              <a:t> </a:t>
            </a:r>
            <a:r>
              <a:rPr sz="1598" spc="75" dirty="0">
                <a:latin typeface="Trebuchet MS"/>
                <a:cs typeface="Trebuchet MS"/>
              </a:rPr>
              <a:t>the </a:t>
            </a:r>
            <a:r>
              <a:rPr sz="1598" spc="145" dirty="0">
                <a:latin typeface="Trebuchet MS"/>
                <a:cs typeface="Trebuchet MS"/>
              </a:rPr>
              <a:t>CGST</a:t>
            </a:r>
            <a:r>
              <a:rPr sz="1598" spc="55" dirty="0">
                <a:latin typeface="Trebuchet MS"/>
                <a:cs typeface="Trebuchet MS"/>
              </a:rPr>
              <a:t> </a:t>
            </a:r>
            <a:r>
              <a:rPr sz="1598" spc="60" dirty="0">
                <a:latin typeface="Trebuchet MS"/>
                <a:cs typeface="Trebuchet MS"/>
              </a:rPr>
              <a:t>Act</a:t>
            </a:r>
            <a:r>
              <a:rPr sz="1598" spc="70" dirty="0">
                <a:latin typeface="Trebuchet MS"/>
                <a:cs typeface="Trebuchet MS"/>
              </a:rPr>
              <a:t> </a:t>
            </a:r>
            <a:r>
              <a:rPr sz="1598" spc="35" dirty="0">
                <a:latin typeface="Trebuchet MS"/>
                <a:cs typeface="Trebuchet MS"/>
              </a:rPr>
              <a:t>for</a:t>
            </a:r>
            <a:r>
              <a:rPr sz="1598" spc="70" dirty="0">
                <a:latin typeface="Trebuchet MS"/>
                <a:cs typeface="Trebuchet MS"/>
              </a:rPr>
              <a:t> </a:t>
            </a:r>
            <a:r>
              <a:rPr sz="1598" spc="75" dirty="0">
                <a:latin typeface="Trebuchet MS"/>
                <a:cs typeface="Trebuchet MS"/>
              </a:rPr>
              <a:t>the </a:t>
            </a:r>
            <a:r>
              <a:rPr sz="1598" spc="70" dirty="0">
                <a:latin typeface="Trebuchet MS"/>
                <a:cs typeface="Trebuchet MS"/>
              </a:rPr>
              <a:t>specified</a:t>
            </a:r>
            <a:r>
              <a:rPr sz="1598" spc="65" dirty="0">
                <a:latin typeface="Trebuchet MS"/>
                <a:cs typeface="Trebuchet MS"/>
              </a:rPr>
              <a:t> </a:t>
            </a:r>
            <a:r>
              <a:rPr sz="1598" spc="60" dirty="0">
                <a:latin typeface="Trebuchet MS"/>
                <a:cs typeface="Trebuchet MS"/>
              </a:rPr>
              <a:t>offence </a:t>
            </a:r>
            <a:r>
              <a:rPr sz="1598" spc="-475" dirty="0">
                <a:latin typeface="Trebuchet MS"/>
                <a:cs typeface="Trebuchet MS"/>
              </a:rPr>
              <a:t> </a:t>
            </a:r>
            <a:r>
              <a:rPr sz="1598" spc="90" dirty="0">
                <a:latin typeface="Trebuchet MS"/>
                <a:cs typeface="Trebuchet MS"/>
              </a:rPr>
              <a:t>committed</a:t>
            </a:r>
            <a:r>
              <a:rPr sz="1598" spc="5" dirty="0">
                <a:latin typeface="Trebuchet MS"/>
                <a:cs typeface="Trebuchet MS"/>
              </a:rPr>
              <a:t> </a:t>
            </a:r>
            <a:r>
              <a:rPr sz="1598" spc="100" dirty="0">
                <a:latin typeface="Trebuchet MS"/>
                <a:cs typeface="Trebuchet MS"/>
              </a:rPr>
              <a:t>under</a:t>
            </a:r>
            <a:r>
              <a:rPr sz="1598" spc="15" dirty="0">
                <a:latin typeface="Trebuchet MS"/>
                <a:cs typeface="Trebuchet MS"/>
              </a:rPr>
              <a:t> </a:t>
            </a:r>
            <a:r>
              <a:rPr sz="1598" spc="90" dirty="0">
                <a:latin typeface="Trebuchet MS"/>
                <a:cs typeface="Trebuchet MS"/>
              </a:rPr>
              <a:t>Section</a:t>
            </a:r>
            <a:r>
              <a:rPr sz="1598" spc="10" dirty="0">
                <a:latin typeface="Trebuchet MS"/>
                <a:cs typeface="Trebuchet MS"/>
              </a:rPr>
              <a:t> </a:t>
            </a:r>
            <a:r>
              <a:rPr sz="1598" spc="175" dirty="0">
                <a:latin typeface="Trebuchet MS"/>
                <a:cs typeface="Trebuchet MS"/>
              </a:rPr>
              <a:t>132</a:t>
            </a:r>
            <a:r>
              <a:rPr sz="1598" spc="15" dirty="0">
                <a:latin typeface="Trebuchet MS"/>
                <a:cs typeface="Trebuchet MS"/>
              </a:rPr>
              <a:t> </a:t>
            </a:r>
            <a:r>
              <a:rPr sz="1598" spc="45" dirty="0">
                <a:latin typeface="Trebuchet MS"/>
                <a:cs typeface="Trebuchet MS"/>
              </a:rPr>
              <a:t>of</a:t>
            </a:r>
            <a:r>
              <a:rPr sz="1598" spc="10" dirty="0">
                <a:latin typeface="Trebuchet MS"/>
                <a:cs typeface="Trebuchet MS"/>
              </a:rPr>
              <a:t> </a:t>
            </a:r>
            <a:r>
              <a:rPr sz="1598" spc="75" dirty="0">
                <a:latin typeface="Trebuchet MS"/>
                <a:cs typeface="Trebuchet MS"/>
              </a:rPr>
              <a:t>the</a:t>
            </a:r>
            <a:r>
              <a:rPr sz="1598" spc="10" dirty="0">
                <a:latin typeface="Trebuchet MS"/>
                <a:cs typeface="Trebuchet MS"/>
              </a:rPr>
              <a:t> </a:t>
            </a:r>
            <a:r>
              <a:rPr sz="1598" spc="145" dirty="0">
                <a:latin typeface="Trebuchet MS"/>
                <a:cs typeface="Trebuchet MS"/>
              </a:rPr>
              <a:t>CGST</a:t>
            </a:r>
            <a:r>
              <a:rPr sz="1598" spc="15" dirty="0">
                <a:latin typeface="Trebuchet MS"/>
                <a:cs typeface="Trebuchet MS"/>
              </a:rPr>
              <a:t> </a:t>
            </a:r>
            <a:r>
              <a:rPr sz="1598" spc="25" dirty="0">
                <a:latin typeface="Trebuchet MS"/>
                <a:cs typeface="Trebuchet MS"/>
              </a:rPr>
              <a:t>Act.</a:t>
            </a:r>
            <a:endParaRPr sz="1598" dirty="0">
              <a:latin typeface="Trebuchet MS"/>
              <a:cs typeface="Trebuchet MS"/>
            </a:endParaRPr>
          </a:p>
        </p:txBody>
      </p:sp>
      <p:sp>
        <p:nvSpPr>
          <p:cNvPr id="14" name="object 3">
            <a:extLst>
              <a:ext uri="{FF2B5EF4-FFF2-40B4-BE49-F238E27FC236}">
                <a16:creationId xmlns:a16="http://schemas.microsoft.com/office/drawing/2014/main" id="{09F11533-AD4E-4356-9E14-B56D7BB7B09D}"/>
              </a:ext>
            </a:extLst>
          </p:cNvPr>
          <p:cNvSpPr txBox="1">
            <a:spLocks/>
          </p:cNvSpPr>
          <p:nvPr/>
        </p:nvSpPr>
        <p:spPr bwMode="gray">
          <a:xfrm>
            <a:off x="724733" y="124817"/>
            <a:ext cx="10363200" cy="112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687"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687">
              <a:spcBef>
                <a:spcPts val="100"/>
              </a:spcBef>
            </a:pPr>
            <a:r>
              <a:rPr lang="en-US" sz="3200" spc="360" dirty="0">
                <a:solidFill>
                  <a:schemeClr val="bg1"/>
                </a:solidFill>
              </a:rPr>
              <a:t>WHETHER</a:t>
            </a:r>
            <a:r>
              <a:rPr lang="en-US" sz="3200" spc="114" dirty="0">
                <a:solidFill>
                  <a:schemeClr val="bg1"/>
                </a:solidFill>
              </a:rPr>
              <a:t> </a:t>
            </a:r>
            <a:r>
              <a:rPr lang="en-US" sz="3200" spc="415" dirty="0">
                <a:solidFill>
                  <a:schemeClr val="bg1"/>
                </a:solidFill>
              </a:rPr>
              <a:t>ASSESSMENT </a:t>
            </a:r>
            <a:r>
              <a:rPr lang="en-US" sz="3200" spc="355" dirty="0">
                <a:solidFill>
                  <a:schemeClr val="bg1"/>
                </a:solidFill>
              </a:rPr>
              <a:t>MANDATORY</a:t>
            </a:r>
            <a:r>
              <a:rPr lang="en-US" spc="355" dirty="0">
                <a:solidFill>
                  <a:schemeClr val="bg1"/>
                </a:solidFill>
              </a:rPr>
              <a:t>?</a:t>
            </a:r>
            <a:br>
              <a:rPr lang="en-US" spc="355" dirty="0">
                <a:solidFill>
                  <a:schemeClr val="bg1"/>
                </a:solidFill>
              </a:rPr>
            </a:br>
            <a:r>
              <a:rPr lang="en-US" spc="355" dirty="0">
                <a:solidFill>
                  <a:schemeClr val="bg1"/>
                </a:solidFill>
              </a:rPr>
              <a:t>Sec 132 vis a vis Sec 69</a:t>
            </a:r>
          </a:p>
        </p:txBody>
      </p:sp>
      <p:sp>
        <p:nvSpPr>
          <p:cNvPr id="6" name="object 3">
            <a:extLst>
              <a:ext uri="{FF2B5EF4-FFF2-40B4-BE49-F238E27FC236}">
                <a16:creationId xmlns:a16="http://schemas.microsoft.com/office/drawing/2014/main" id="{BF40DD29-BBF0-4868-836F-FF6884725EDB}"/>
              </a:ext>
            </a:extLst>
          </p:cNvPr>
          <p:cNvSpPr txBox="1">
            <a:spLocks/>
          </p:cNvSpPr>
          <p:nvPr/>
        </p:nvSpPr>
        <p:spPr>
          <a:xfrm>
            <a:off x="965350" y="41235"/>
            <a:ext cx="10363200" cy="1243917"/>
          </a:xfrm>
          <a:prstGeom prst="rect">
            <a:avLst/>
          </a:prstGeom>
          <a:solidFill>
            <a:schemeClr val="accent1">
              <a:lumMod val="20000"/>
              <a:lumOff val="80000"/>
            </a:schemeClr>
          </a:solidFill>
          <a:ln>
            <a:solidFill>
              <a:schemeClr val="accent1"/>
            </a:solidFill>
          </a:ln>
        </p:spPr>
        <p:txBody>
          <a:bodyPr vert="horz" wrap="square" lIns="0" tIns="1268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87" algn="ctr">
              <a:lnSpc>
                <a:spcPct val="100000"/>
              </a:lnSpc>
              <a:spcBef>
                <a:spcPts val="100"/>
              </a:spcBef>
            </a:pPr>
            <a:r>
              <a:rPr lang="en-US" sz="3200" b="1" u="sng" spc="360" dirty="0"/>
              <a:t>WHETHER</a:t>
            </a:r>
            <a:r>
              <a:rPr lang="en-US" sz="3200" b="1" u="sng" spc="114" dirty="0"/>
              <a:t> </a:t>
            </a:r>
            <a:r>
              <a:rPr lang="en-US" sz="3200" b="1" u="sng" spc="415" dirty="0"/>
              <a:t>ASSESSMENT </a:t>
            </a:r>
            <a:r>
              <a:rPr lang="en-US" sz="3200" b="1" u="sng" spc="355" dirty="0"/>
              <a:t>MANDATORY</a:t>
            </a:r>
            <a:r>
              <a:rPr lang="en-US" b="1" u="sng" spc="355" dirty="0"/>
              <a:t>?</a:t>
            </a:r>
            <a:br>
              <a:rPr lang="en-US" b="1" u="sng" spc="355" dirty="0"/>
            </a:br>
            <a:r>
              <a:rPr lang="en-US" sz="3600" b="1" u="sng" spc="355" dirty="0"/>
              <a:t>Sec 132 vis a vis Sec 69</a:t>
            </a:r>
            <a:endParaRPr lang="en-US" b="1" u="sng" spc="355" dirty="0"/>
          </a:p>
        </p:txBody>
      </p:sp>
    </p:spTree>
    <p:extLst>
      <p:ext uri="{BB962C8B-B14F-4D97-AF65-F5344CB8AC3E}">
        <p14:creationId xmlns:p14="http://schemas.microsoft.com/office/powerpoint/2010/main" val="242806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41E62-3869-4D76-B0A2-D15E7AEDC640}"/>
              </a:ext>
            </a:extLst>
          </p:cNvPr>
          <p:cNvSpPr>
            <a:spLocks noGrp="1"/>
          </p:cNvSpPr>
          <p:nvPr>
            <p:ph type="ftr" sz="quarter" idx="11"/>
          </p:nvPr>
        </p:nvSpPr>
        <p:spPr/>
        <p:txBody>
          <a:bodyPr/>
          <a:lstStyle/>
          <a:p>
            <a:r>
              <a:rPr lang="en-IN"/>
              <a:t>CA AANCHAL KAPOOR 9988692699</a:t>
            </a:r>
          </a:p>
        </p:txBody>
      </p:sp>
      <p:sp>
        <p:nvSpPr>
          <p:cNvPr id="3" name="Slide Number Placeholder 2">
            <a:extLst>
              <a:ext uri="{FF2B5EF4-FFF2-40B4-BE49-F238E27FC236}">
                <a16:creationId xmlns:a16="http://schemas.microsoft.com/office/drawing/2014/main" id="{ACA6BC2B-11CC-4E42-A197-A1F06E7ED58E}"/>
              </a:ext>
            </a:extLst>
          </p:cNvPr>
          <p:cNvSpPr>
            <a:spLocks noGrp="1"/>
          </p:cNvSpPr>
          <p:nvPr>
            <p:ph type="sldNum" sz="quarter" idx="12"/>
          </p:nvPr>
        </p:nvSpPr>
        <p:spPr/>
        <p:txBody>
          <a:bodyPr/>
          <a:lstStyle/>
          <a:p>
            <a:fld id="{2C4C6DAB-D00D-4A57-9F27-CB36B1FCB0AC}" type="slidenum">
              <a:rPr lang="en-IN" smtClean="0"/>
              <a:pPr/>
              <a:t>23</a:t>
            </a:fld>
            <a:endParaRPr lang="en-IN"/>
          </a:p>
        </p:txBody>
      </p:sp>
      <p:sp>
        <p:nvSpPr>
          <p:cNvPr id="5" name="TextBox 4">
            <a:extLst>
              <a:ext uri="{FF2B5EF4-FFF2-40B4-BE49-F238E27FC236}">
                <a16:creationId xmlns:a16="http://schemas.microsoft.com/office/drawing/2014/main" id="{AEBE18DB-0CCD-4792-820A-8C190551C271}"/>
              </a:ext>
            </a:extLst>
          </p:cNvPr>
          <p:cNvSpPr txBox="1"/>
          <p:nvPr/>
        </p:nvSpPr>
        <p:spPr>
          <a:xfrm>
            <a:off x="233082" y="0"/>
            <a:ext cx="11725835" cy="6647974"/>
          </a:xfrm>
          <a:prstGeom prst="rect">
            <a:avLst/>
          </a:prstGeom>
          <a:noFill/>
        </p:spPr>
        <p:txBody>
          <a:bodyPr wrap="square">
            <a:spAutoFit/>
          </a:bodyPr>
          <a:lstStyle/>
          <a:p>
            <a:r>
              <a:rPr lang="en-US" sz="4800" dirty="0">
                <a:highlight>
                  <a:srgbClr val="00FFFF"/>
                </a:highlight>
              </a:rPr>
              <a:t>Local Risk Parameters </a:t>
            </a:r>
            <a:r>
              <a:rPr lang="en-US" dirty="0"/>
              <a:t>The following are </a:t>
            </a:r>
            <a:r>
              <a:rPr lang="en-US" b="1" u="sng" dirty="0"/>
              <a:t>example of local risk parameters</a:t>
            </a:r>
            <a:r>
              <a:rPr lang="en-US" dirty="0"/>
              <a:t> criteria that may be considered during selection of units for audit. The planning section, </a:t>
            </a:r>
            <a:r>
              <a:rPr lang="en-US" dirty="0" err="1"/>
              <a:t>Hqrs</a:t>
            </a:r>
            <a:r>
              <a:rPr lang="en-US" dirty="0"/>
              <a:t> of Audit Commissionerate may consider all or some of the below criteria, depending on available data and resources, and may also use additional criteria not listed below. </a:t>
            </a:r>
          </a:p>
          <a:p>
            <a:pPr marL="400050" indent="-400050">
              <a:buAutoNum type="romanLcPeriod"/>
            </a:pPr>
            <a:r>
              <a:rPr lang="en-US" dirty="0"/>
              <a:t>The Taxpayer did not provide or delayed in providing documents sought by the Audit Team </a:t>
            </a:r>
          </a:p>
          <a:p>
            <a:pPr marL="400050" indent="-400050">
              <a:buAutoNum type="romanLcPeriod"/>
            </a:pPr>
            <a:r>
              <a:rPr lang="en-US" dirty="0"/>
              <a:t>The Taxpayer was not previously audited;</a:t>
            </a:r>
          </a:p>
          <a:p>
            <a:pPr marL="400050" indent="-400050">
              <a:buAutoNum type="romanLcPeriod"/>
            </a:pPr>
            <a:r>
              <a:rPr lang="en-US" dirty="0"/>
              <a:t>The Taxpayer is newly registered; </a:t>
            </a:r>
          </a:p>
          <a:p>
            <a:pPr marL="400050" indent="-400050">
              <a:buAutoNum type="romanLcPeriod"/>
            </a:pPr>
            <a:r>
              <a:rPr lang="en-US" dirty="0"/>
              <a:t> Length of time since last audit; </a:t>
            </a:r>
          </a:p>
          <a:p>
            <a:pPr marL="400050" indent="-400050">
              <a:buAutoNum type="romanLcPeriod"/>
            </a:pPr>
            <a:r>
              <a:rPr lang="en-US" dirty="0"/>
              <a:t>The Taxpayer had / did not have substantial assessment during previous audits; </a:t>
            </a:r>
          </a:p>
          <a:p>
            <a:pPr marL="400050" indent="-400050">
              <a:buAutoNum type="romanLcPeriod"/>
            </a:pPr>
            <a:r>
              <a:rPr lang="en-US" dirty="0">
                <a:highlight>
                  <a:srgbClr val="FFFF00"/>
                </a:highlight>
              </a:rPr>
              <a:t>The size of the Taxpayer's turnover / net profit; </a:t>
            </a:r>
          </a:p>
          <a:p>
            <a:pPr marL="400050" indent="-400050">
              <a:buAutoNum type="romanLcPeriod"/>
            </a:pPr>
            <a:r>
              <a:rPr lang="en-US" dirty="0"/>
              <a:t>The size of the Taxpayer's loss, if any; </a:t>
            </a:r>
          </a:p>
          <a:p>
            <a:pPr marL="400050" indent="-400050">
              <a:buAutoNum type="romanLcPeriod"/>
            </a:pPr>
            <a:r>
              <a:rPr lang="en-US" dirty="0"/>
              <a:t>The size of the Taxpayer's refund, if any;</a:t>
            </a:r>
          </a:p>
          <a:p>
            <a:pPr marL="400050" indent="-400050">
              <a:buAutoNum type="romanLcPeriod"/>
            </a:pPr>
            <a:r>
              <a:rPr lang="en-US" dirty="0"/>
              <a:t>The size of change in the Taxpayer's turnover/net profit from the previous year; </a:t>
            </a:r>
          </a:p>
          <a:p>
            <a:pPr marL="400050" indent="-400050">
              <a:buAutoNum type="romanLcPeriod"/>
            </a:pPr>
            <a:r>
              <a:rPr lang="en-US" dirty="0"/>
              <a:t>The size of the impact detected mistakes had on the Taxpayer's turnover / net profit; </a:t>
            </a:r>
          </a:p>
          <a:p>
            <a:pPr marL="400050" indent="-400050">
              <a:buAutoNum type="romanLcPeriod"/>
            </a:pPr>
            <a:r>
              <a:rPr lang="en-US" dirty="0">
                <a:highlight>
                  <a:srgbClr val="FFFF00"/>
                </a:highlight>
              </a:rPr>
              <a:t>The ratio of expenses/turnover; </a:t>
            </a:r>
          </a:p>
          <a:p>
            <a:pPr marL="400050" indent="-400050">
              <a:buAutoNum type="romanLcPeriod"/>
            </a:pPr>
            <a:r>
              <a:rPr lang="en-US" dirty="0">
                <a:highlight>
                  <a:srgbClr val="FFFF00"/>
                </a:highlight>
              </a:rPr>
              <a:t>The ratio of turnover/total assets; </a:t>
            </a:r>
          </a:p>
          <a:p>
            <a:pPr marL="400050" indent="-400050">
              <a:buAutoNum type="romanLcPeriod"/>
            </a:pPr>
            <a:r>
              <a:rPr lang="en-US" dirty="0">
                <a:highlight>
                  <a:srgbClr val="FFFF00"/>
                </a:highlight>
              </a:rPr>
              <a:t>The ratio of loans/total assets</a:t>
            </a:r>
            <a:r>
              <a:rPr lang="en-US" dirty="0"/>
              <a:t>;</a:t>
            </a:r>
          </a:p>
          <a:p>
            <a:pPr marL="400050" indent="-400050">
              <a:buAutoNum type="romanLcPeriod"/>
            </a:pPr>
            <a:r>
              <a:rPr lang="en-US" dirty="0"/>
              <a:t>The size of income from high risk activities (e.g., real estate income); </a:t>
            </a:r>
          </a:p>
          <a:p>
            <a:pPr marL="400050" indent="-400050">
              <a:buAutoNum type="romanLcPeriod"/>
            </a:pPr>
            <a:r>
              <a:rPr lang="en-US" dirty="0"/>
              <a:t>The size of exemptions, if any; </a:t>
            </a:r>
          </a:p>
          <a:p>
            <a:pPr marL="400050" indent="-400050">
              <a:buAutoNum type="romanLcPeriod"/>
            </a:pPr>
            <a:r>
              <a:rPr lang="en-US" dirty="0"/>
              <a:t>The </a:t>
            </a:r>
            <a:r>
              <a:rPr lang="en-US" dirty="0">
                <a:highlight>
                  <a:srgbClr val="FFFF00"/>
                </a:highlight>
              </a:rPr>
              <a:t>percent of the net profit in comparison to the activity average</a:t>
            </a:r>
            <a:r>
              <a:rPr lang="en-US" dirty="0"/>
              <a:t>; </a:t>
            </a:r>
          </a:p>
          <a:p>
            <a:pPr marL="400050" indent="-400050">
              <a:buAutoNum type="romanLcPeriod"/>
            </a:pPr>
            <a:r>
              <a:rPr lang="en-US" dirty="0"/>
              <a:t>The percent of the total profit compared to the activity average; </a:t>
            </a:r>
          </a:p>
          <a:p>
            <a:pPr marL="400050" indent="-400050">
              <a:buAutoNum type="romanLcPeriod"/>
            </a:pPr>
            <a:r>
              <a:rPr lang="en-US" dirty="0"/>
              <a:t>The Taxpayer requested waivers or is bankrupt; </a:t>
            </a:r>
            <a:endParaRPr lang="en-IN" dirty="0"/>
          </a:p>
        </p:txBody>
      </p:sp>
      <p:sp>
        <p:nvSpPr>
          <p:cNvPr id="6" name="Star: 32 Points 5">
            <a:extLst>
              <a:ext uri="{FF2B5EF4-FFF2-40B4-BE49-F238E27FC236}">
                <a16:creationId xmlns:a16="http://schemas.microsoft.com/office/drawing/2014/main" id="{492BDD1C-3F40-4E01-ADC3-AF6751194F26}"/>
              </a:ext>
            </a:extLst>
          </p:cNvPr>
          <p:cNvSpPr/>
          <p:nvPr/>
        </p:nvSpPr>
        <p:spPr>
          <a:xfrm>
            <a:off x="9439835" y="2178424"/>
            <a:ext cx="2312894" cy="1577788"/>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t>39</a:t>
            </a:r>
          </a:p>
          <a:p>
            <a:pPr algn="ctr"/>
            <a:r>
              <a:rPr lang="en-IN" sz="2000" dirty="0"/>
              <a:t>Examples</a:t>
            </a:r>
            <a:endParaRPr lang="en-IN" sz="700" dirty="0"/>
          </a:p>
        </p:txBody>
      </p:sp>
    </p:spTree>
    <p:extLst>
      <p:ext uri="{BB962C8B-B14F-4D97-AF65-F5344CB8AC3E}">
        <p14:creationId xmlns:p14="http://schemas.microsoft.com/office/powerpoint/2010/main" val="213912873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99799" y="615655"/>
            <a:ext cx="4667468" cy="0"/>
          </a:xfrm>
          <a:custGeom>
            <a:avLst/>
            <a:gdLst/>
            <a:ahLst/>
            <a:cxnLst/>
            <a:rect l="l" t="t" r="r" b="b"/>
            <a:pathLst>
              <a:path w="4672330">
                <a:moveTo>
                  <a:pt x="4671720" y="0"/>
                </a:moveTo>
                <a:lnTo>
                  <a:pt x="0" y="0"/>
                </a:lnTo>
              </a:path>
            </a:pathLst>
          </a:custGeom>
          <a:ln w="6479">
            <a:solidFill>
              <a:srgbClr val="E7354F"/>
            </a:solidFill>
          </a:ln>
        </p:spPr>
        <p:txBody>
          <a:bodyPr wrap="square" lIns="0" tIns="0" rIns="0" bIns="0" rtlCol="0"/>
          <a:lstStyle/>
          <a:p>
            <a:endParaRPr sz="1798"/>
          </a:p>
        </p:txBody>
      </p:sp>
      <p:sp>
        <p:nvSpPr>
          <p:cNvPr id="3" name="object 3"/>
          <p:cNvSpPr txBox="1">
            <a:spLocks noGrp="1"/>
          </p:cNvSpPr>
          <p:nvPr>
            <p:ph type="title"/>
          </p:nvPr>
        </p:nvSpPr>
        <p:spPr>
          <a:xfrm>
            <a:off x="528911" y="203619"/>
            <a:ext cx="10550215" cy="566809"/>
          </a:xfrm>
          <a:prstGeom prst="rect">
            <a:avLst/>
          </a:prstGeom>
        </p:spPr>
        <p:txBody>
          <a:bodyPr vert="horz" wrap="square" lIns="0" tIns="12687" rIns="0" bIns="0" rtlCol="0" anchor="ctr">
            <a:spAutoFit/>
          </a:bodyPr>
          <a:lstStyle/>
          <a:p>
            <a:pPr marL="12687">
              <a:lnSpc>
                <a:spcPct val="100000"/>
              </a:lnSpc>
              <a:spcBef>
                <a:spcPts val="100"/>
              </a:spcBef>
            </a:pPr>
            <a:r>
              <a:rPr spc="360" dirty="0">
                <a:solidFill>
                  <a:schemeClr val="bg1"/>
                </a:solidFill>
              </a:rPr>
              <a:t>WHETHER</a:t>
            </a:r>
            <a:r>
              <a:rPr spc="114" dirty="0">
                <a:solidFill>
                  <a:schemeClr val="bg1"/>
                </a:solidFill>
              </a:rPr>
              <a:t> </a:t>
            </a:r>
            <a:r>
              <a:rPr spc="415" dirty="0">
                <a:solidFill>
                  <a:schemeClr val="bg1"/>
                </a:solidFill>
              </a:rPr>
              <a:t>ASSESSMENT</a:t>
            </a:r>
            <a:r>
              <a:rPr spc="120" dirty="0">
                <a:solidFill>
                  <a:schemeClr val="bg1"/>
                </a:solidFill>
              </a:rPr>
              <a:t> </a:t>
            </a:r>
            <a:r>
              <a:rPr spc="355" dirty="0">
                <a:solidFill>
                  <a:schemeClr val="bg1"/>
                </a:solidFill>
              </a:rPr>
              <a:t>MANDATORY?</a:t>
            </a:r>
          </a:p>
        </p:txBody>
      </p:sp>
      <p:sp>
        <p:nvSpPr>
          <p:cNvPr id="17" name="object 17"/>
          <p:cNvSpPr txBox="1">
            <a:spLocks noGrp="1"/>
          </p:cNvSpPr>
          <p:nvPr>
            <p:ph type="sldNum" sz="quarter" idx="7"/>
          </p:nvPr>
        </p:nvSpPr>
        <p:spPr>
          <a:xfrm>
            <a:off x="264024" y="6447266"/>
            <a:ext cx="270863" cy="369075"/>
          </a:xfrm>
          <a:prstGeom prst="rect">
            <a:avLst/>
          </a:prstGeom>
        </p:spPr>
        <p:txBody>
          <a:bodyPr vert="horz" wrap="square" lIns="0" tIns="0" rIns="0" bIns="0" rtlCol="0">
            <a:spAutoFit/>
          </a:bodyPr>
          <a:lstStyle>
            <a:defPPr>
              <a:defRPr lang="en-US"/>
            </a:defPPr>
            <a:lvl1pPr marL="0" algn="l" defTabSz="914400" rtl="0" eaLnBrk="1" latinLnBrk="0" hangingPunct="1">
              <a:defRPr sz="1199"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62">
              <a:spcBef>
                <a:spcPts val="10"/>
              </a:spcBef>
            </a:pPr>
            <a:fld id="{DEFAC21F-F6D5-4429-89A2-34921B10210D}" type="slidenum">
              <a:rPr lang="en-US" smtClean="0"/>
              <a:pPr marL="38062">
                <a:spcBef>
                  <a:spcPts val="10"/>
                </a:spcBef>
              </a:pPr>
              <a:t>230</a:t>
            </a:fld>
            <a:endParaRPr spc="130" dirty="0"/>
          </a:p>
        </p:txBody>
      </p:sp>
      <p:sp>
        <p:nvSpPr>
          <p:cNvPr id="7" name="object 7"/>
          <p:cNvSpPr txBox="1"/>
          <p:nvPr/>
        </p:nvSpPr>
        <p:spPr>
          <a:xfrm>
            <a:off x="965350" y="1697188"/>
            <a:ext cx="10412678" cy="2795752"/>
          </a:xfrm>
          <a:prstGeom prst="rect">
            <a:avLst/>
          </a:prstGeom>
        </p:spPr>
        <p:txBody>
          <a:bodyPr vert="horz" wrap="square" lIns="0" tIns="12687" rIns="0" bIns="0" rtlCol="0">
            <a:spAutoFit/>
          </a:bodyPr>
          <a:lstStyle/>
          <a:p>
            <a:pPr marL="12687" marR="5075" algn="just">
              <a:lnSpc>
                <a:spcPct val="119800"/>
              </a:lnSpc>
              <a:spcBef>
                <a:spcPts val="100"/>
              </a:spcBef>
            </a:pPr>
            <a:r>
              <a:rPr lang="en-IN" sz="1598" b="1" spc="100" dirty="0">
                <a:highlight>
                  <a:srgbClr val="00FF00"/>
                </a:highlight>
                <a:latin typeface="Trebuchet MS"/>
                <a:cs typeface="Trebuchet MS"/>
              </a:rPr>
              <a:t>Case Name: </a:t>
            </a:r>
            <a:r>
              <a:rPr sz="1598" b="1" spc="100" dirty="0">
                <a:highlight>
                  <a:srgbClr val="00FF00"/>
                </a:highlight>
                <a:latin typeface="Trebuchet MS"/>
                <a:cs typeface="Trebuchet MS"/>
              </a:rPr>
              <a:t>C.</a:t>
            </a:r>
            <a:r>
              <a:rPr sz="1598" b="1" spc="95" dirty="0">
                <a:highlight>
                  <a:srgbClr val="00FF00"/>
                </a:highlight>
                <a:latin typeface="Trebuchet MS"/>
                <a:cs typeface="Trebuchet MS"/>
              </a:rPr>
              <a:t> </a:t>
            </a:r>
            <a:r>
              <a:rPr sz="1598" b="1" spc="180" dirty="0">
                <a:highlight>
                  <a:srgbClr val="00FF00"/>
                </a:highlight>
                <a:latin typeface="Trebuchet MS"/>
                <a:cs typeface="Trebuchet MS"/>
              </a:rPr>
              <a:t>Pradeep</a:t>
            </a:r>
            <a:r>
              <a:rPr sz="1598" b="1" spc="80" dirty="0">
                <a:highlight>
                  <a:srgbClr val="00FF00"/>
                </a:highlight>
                <a:latin typeface="Trebuchet MS"/>
                <a:cs typeface="Trebuchet MS"/>
              </a:rPr>
              <a:t> </a:t>
            </a:r>
            <a:r>
              <a:rPr sz="1598" b="1" spc="150" dirty="0">
                <a:highlight>
                  <a:srgbClr val="00FF00"/>
                </a:highlight>
                <a:latin typeface="Trebuchet MS"/>
                <a:cs typeface="Trebuchet MS"/>
              </a:rPr>
              <a:t>Petitioner(s)</a:t>
            </a:r>
            <a:r>
              <a:rPr sz="1598" b="1" spc="80" dirty="0">
                <a:highlight>
                  <a:srgbClr val="00FF00"/>
                </a:highlight>
                <a:latin typeface="Trebuchet MS"/>
                <a:cs typeface="Trebuchet MS"/>
              </a:rPr>
              <a:t> </a:t>
            </a:r>
            <a:r>
              <a:rPr sz="1598" b="1" spc="40" dirty="0">
                <a:highlight>
                  <a:srgbClr val="00FF00"/>
                </a:highlight>
                <a:latin typeface="Trebuchet MS"/>
                <a:cs typeface="Trebuchet MS"/>
              </a:rPr>
              <a:t>v.</a:t>
            </a:r>
            <a:r>
              <a:rPr sz="1598" b="1" spc="80" dirty="0">
                <a:highlight>
                  <a:srgbClr val="00FF00"/>
                </a:highlight>
                <a:latin typeface="Trebuchet MS"/>
                <a:cs typeface="Trebuchet MS"/>
              </a:rPr>
              <a:t> </a:t>
            </a:r>
            <a:r>
              <a:rPr sz="1598" b="1" spc="155" dirty="0">
                <a:highlight>
                  <a:srgbClr val="00FF00"/>
                </a:highlight>
                <a:latin typeface="Trebuchet MS"/>
                <a:cs typeface="Trebuchet MS"/>
              </a:rPr>
              <a:t>The</a:t>
            </a:r>
            <a:r>
              <a:rPr sz="1598" b="1" spc="70" dirty="0">
                <a:highlight>
                  <a:srgbClr val="00FF00"/>
                </a:highlight>
                <a:latin typeface="Trebuchet MS"/>
                <a:cs typeface="Trebuchet MS"/>
              </a:rPr>
              <a:t> </a:t>
            </a:r>
            <a:r>
              <a:rPr sz="1598" b="1" spc="185" dirty="0">
                <a:highlight>
                  <a:srgbClr val="00FF00"/>
                </a:highlight>
                <a:latin typeface="Trebuchet MS"/>
                <a:cs typeface="Trebuchet MS"/>
              </a:rPr>
              <a:t>Commissioner</a:t>
            </a:r>
            <a:r>
              <a:rPr sz="1598" b="1" spc="90" dirty="0">
                <a:highlight>
                  <a:srgbClr val="00FF00"/>
                </a:highlight>
                <a:latin typeface="Trebuchet MS"/>
                <a:cs typeface="Trebuchet MS"/>
              </a:rPr>
              <a:t> </a:t>
            </a:r>
            <a:r>
              <a:rPr sz="1598" b="1" spc="140" dirty="0">
                <a:highlight>
                  <a:srgbClr val="00FF00"/>
                </a:highlight>
                <a:latin typeface="Trebuchet MS"/>
                <a:cs typeface="Trebuchet MS"/>
              </a:rPr>
              <a:t>of</a:t>
            </a:r>
            <a:r>
              <a:rPr sz="1598" b="1" spc="80" dirty="0">
                <a:highlight>
                  <a:srgbClr val="00FF00"/>
                </a:highlight>
                <a:latin typeface="Trebuchet MS"/>
                <a:cs typeface="Trebuchet MS"/>
              </a:rPr>
              <a:t> </a:t>
            </a:r>
            <a:r>
              <a:rPr sz="1598" b="1" spc="220" dirty="0">
                <a:highlight>
                  <a:srgbClr val="00FF00"/>
                </a:highlight>
                <a:latin typeface="Trebuchet MS"/>
                <a:cs typeface="Trebuchet MS"/>
              </a:rPr>
              <a:t>GST </a:t>
            </a:r>
            <a:r>
              <a:rPr sz="1598" b="1" spc="-470" dirty="0">
                <a:highlight>
                  <a:srgbClr val="00FF00"/>
                </a:highlight>
                <a:latin typeface="Trebuchet MS"/>
                <a:cs typeface="Trebuchet MS"/>
              </a:rPr>
              <a:t> </a:t>
            </a:r>
            <a:r>
              <a:rPr sz="1598" b="1" spc="210" dirty="0">
                <a:highlight>
                  <a:srgbClr val="00FF00"/>
                </a:highlight>
                <a:latin typeface="Trebuchet MS"/>
                <a:cs typeface="Trebuchet MS"/>
              </a:rPr>
              <a:t>and </a:t>
            </a:r>
            <a:r>
              <a:rPr sz="1598" b="1" spc="150" dirty="0">
                <a:highlight>
                  <a:srgbClr val="00FF00"/>
                </a:highlight>
                <a:latin typeface="Trebuchet MS"/>
                <a:cs typeface="Trebuchet MS"/>
              </a:rPr>
              <a:t>Central </a:t>
            </a:r>
            <a:r>
              <a:rPr sz="1598" b="1" spc="135" dirty="0">
                <a:highlight>
                  <a:srgbClr val="00FF00"/>
                </a:highlight>
                <a:latin typeface="Trebuchet MS"/>
                <a:cs typeface="Trebuchet MS"/>
              </a:rPr>
              <a:t>Excise, </a:t>
            </a:r>
            <a:r>
              <a:rPr sz="1598" b="1" spc="215" dirty="0">
                <a:highlight>
                  <a:srgbClr val="00FF00"/>
                </a:highlight>
                <a:latin typeface="Trebuchet MS"/>
                <a:cs typeface="Trebuchet MS"/>
              </a:rPr>
              <a:t>Selam </a:t>
            </a:r>
            <a:r>
              <a:rPr sz="1598" b="1" spc="260" dirty="0">
                <a:highlight>
                  <a:srgbClr val="00FF00"/>
                </a:highlight>
                <a:latin typeface="Trebuchet MS"/>
                <a:cs typeface="Trebuchet MS"/>
              </a:rPr>
              <a:t>&amp; </a:t>
            </a:r>
            <a:r>
              <a:rPr sz="1598" b="1" spc="75" dirty="0">
                <a:highlight>
                  <a:srgbClr val="00FF00"/>
                </a:highlight>
                <a:latin typeface="Trebuchet MS"/>
                <a:cs typeface="Trebuchet MS"/>
              </a:rPr>
              <a:t>Anr</a:t>
            </a:r>
            <a:r>
              <a:rPr sz="1598" b="1" spc="75" dirty="0">
                <a:latin typeface="Trebuchet MS"/>
                <a:cs typeface="Trebuchet MS"/>
              </a:rPr>
              <a:t>. </a:t>
            </a:r>
            <a:r>
              <a:rPr lang="en-IN" sz="1598" b="1" spc="75" dirty="0">
                <a:latin typeface="Trebuchet MS"/>
                <a:cs typeface="Trebuchet MS"/>
              </a:rPr>
              <a:t>(SC)</a:t>
            </a:r>
            <a:r>
              <a:rPr sz="1598" b="1" spc="165" dirty="0">
                <a:latin typeface="Trebuchet MS"/>
                <a:cs typeface="Trebuchet MS"/>
              </a:rPr>
              <a:t>Special </a:t>
            </a:r>
            <a:r>
              <a:rPr sz="1598" b="1" spc="170" dirty="0">
                <a:latin typeface="Trebuchet MS"/>
                <a:cs typeface="Trebuchet MS"/>
              </a:rPr>
              <a:t>Leave </a:t>
            </a:r>
            <a:r>
              <a:rPr sz="1598" b="1" spc="155" dirty="0">
                <a:latin typeface="Trebuchet MS"/>
                <a:cs typeface="Trebuchet MS"/>
              </a:rPr>
              <a:t>to </a:t>
            </a:r>
            <a:r>
              <a:rPr sz="1598" b="1" spc="180" dirty="0">
                <a:latin typeface="Trebuchet MS"/>
                <a:cs typeface="Trebuchet MS"/>
              </a:rPr>
              <a:t>Appeal </a:t>
            </a:r>
            <a:r>
              <a:rPr sz="1598" b="1" spc="110" dirty="0">
                <a:latin typeface="Trebuchet MS"/>
                <a:cs typeface="Trebuchet MS"/>
              </a:rPr>
              <a:t>(Crl.) </a:t>
            </a:r>
            <a:r>
              <a:rPr sz="1598" b="1" spc="165" dirty="0">
                <a:latin typeface="Trebuchet MS"/>
                <a:cs typeface="Trebuchet MS"/>
              </a:rPr>
              <a:t>No(s). </a:t>
            </a:r>
            <a:r>
              <a:rPr sz="1598" b="1" spc="150" dirty="0">
                <a:latin typeface="Trebuchet MS"/>
                <a:cs typeface="Trebuchet MS"/>
              </a:rPr>
              <a:t>6834/2019 </a:t>
            </a:r>
            <a:r>
              <a:rPr sz="1598" b="1" spc="220" dirty="0">
                <a:latin typeface="Trebuchet MS"/>
                <a:cs typeface="Trebuchet MS"/>
              </a:rPr>
              <a:t>has </a:t>
            </a:r>
            <a:r>
              <a:rPr sz="1598" b="1" spc="225" dirty="0">
                <a:latin typeface="Trebuchet MS"/>
                <a:cs typeface="Trebuchet MS"/>
              </a:rPr>
              <a:t> </a:t>
            </a:r>
            <a:r>
              <a:rPr sz="1598" b="1" spc="215" dirty="0">
                <a:latin typeface="Trebuchet MS"/>
                <a:cs typeface="Trebuchet MS"/>
              </a:rPr>
              <a:t>passed</a:t>
            </a:r>
            <a:r>
              <a:rPr sz="1598" b="1" spc="55" dirty="0">
                <a:latin typeface="Trebuchet MS"/>
                <a:cs typeface="Trebuchet MS"/>
              </a:rPr>
              <a:t> </a:t>
            </a:r>
            <a:r>
              <a:rPr sz="1598" b="1" spc="140" dirty="0">
                <a:highlight>
                  <a:srgbClr val="00FF00"/>
                </a:highlight>
                <a:latin typeface="Trebuchet MS"/>
                <a:cs typeface="Trebuchet MS"/>
              </a:rPr>
              <a:t>interim</a:t>
            </a:r>
            <a:r>
              <a:rPr sz="1598" b="1" spc="65" dirty="0">
                <a:highlight>
                  <a:srgbClr val="00FF00"/>
                </a:highlight>
                <a:latin typeface="Trebuchet MS"/>
                <a:cs typeface="Trebuchet MS"/>
              </a:rPr>
              <a:t> </a:t>
            </a:r>
            <a:r>
              <a:rPr sz="1598" b="1" spc="150" dirty="0">
                <a:highlight>
                  <a:srgbClr val="00FF00"/>
                </a:highlight>
                <a:latin typeface="Trebuchet MS"/>
                <a:cs typeface="Trebuchet MS"/>
              </a:rPr>
              <a:t>order</a:t>
            </a:r>
            <a:r>
              <a:rPr lang="en-IN" sz="1598" b="1" spc="150" dirty="0">
                <a:highlight>
                  <a:srgbClr val="00FF00"/>
                </a:highlight>
                <a:latin typeface="Trebuchet MS"/>
                <a:cs typeface="Trebuchet MS"/>
              </a:rPr>
              <a:t> </a:t>
            </a:r>
            <a:r>
              <a:rPr lang="en-US" sz="1598" spc="125" dirty="0">
                <a:latin typeface="Trebuchet MS"/>
                <a:cs typeface="Trebuchet MS"/>
              </a:rPr>
              <a:t>on</a:t>
            </a:r>
            <a:r>
              <a:rPr lang="en-US" sz="1598" spc="15" dirty="0">
                <a:latin typeface="Trebuchet MS"/>
                <a:cs typeface="Trebuchet MS"/>
              </a:rPr>
              <a:t> </a:t>
            </a:r>
            <a:r>
              <a:rPr lang="en-US" sz="1598" spc="70" dirty="0">
                <a:latin typeface="Trebuchet MS"/>
                <a:cs typeface="Trebuchet MS"/>
              </a:rPr>
              <a:t>condition</a:t>
            </a:r>
            <a:r>
              <a:rPr lang="en-US" sz="1598" spc="20" dirty="0">
                <a:latin typeface="Trebuchet MS"/>
                <a:cs typeface="Trebuchet MS"/>
              </a:rPr>
              <a:t> </a:t>
            </a:r>
            <a:r>
              <a:rPr lang="en-US" sz="1598" spc="60" dirty="0">
                <a:latin typeface="Trebuchet MS"/>
                <a:cs typeface="Trebuchet MS"/>
              </a:rPr>
              <a:t>that</a:t>
            </a:r>
            <a:r>
              <a:rPr lang="en-US" sz="1598" spc="20" dirty="0">
                <a:latin typeface="Trebuchet MS"/>
                <a:cs typeface="Trebuchet MS"/>
              </a:rPr>
              <a:t> </a:t>
            </a:r>
            <a:r>
              <a:rPr lang="en-US" sz="1598" spc="75" dirty="0">
                <a:latin typeface="Trebuchet MS"/>
                <a:cs typeface="Trebuchet MS"/>
              </a:rPr>
              <a:t>the</a:t>
            </a:r>
            <a:r>
              <a:rPr lang="en-US" sz="1598" spc="25" dirty="0">
                <a:latin typeface="Trebuchet MS"/>
                <a:cs typeface="Trebuchet MS"/>
              </a:rPr>
              <a:t> </a:t>
            </a:r>
            <a:r>
              <a:rPr lang="en-US" sz="1598" spc="55" dirty="0">
                <a:latin typeface="Trebuchet MS"/>
                <a:cs typeface="Trebuchet MS"/>
              </a:rPr>
              <a:t>petitioner</a:t>
            </a:r>
            <a:r>
              <a:rPr lang="en-US" sz="1598" spc="25" dirty="0">
                <a:latin typeface="Trebuchet MS"/>
                <a:cs typeface="Trebuchet MS"/>
              </a:rPr>
              <a:t> </a:t>
            </a:r>
            <a:r>
              <a:rPr lang="en-US" sz="1598" spc="75" dirty="0">
                <a:latin typeface="Trebuchet MS"/>
                <a:cs typeface="Trebuchet MS"/>
              </a:rPr>
              <a:t>shall</a:t>
            </a:r>
            <a:r>
              <a:rPr lang="en-US" sz="1598" spc="25" dirty="0">
                <a:latin typeface="Trebuchet MS"/>
                <a:cs typeface="Trebuchet MS"/>
              </a:rPr>
              <a:t> </a:t>
            </a:r>
            <a:r>
              <a:rPr lang="en-US" sz="1598" spc="80" dirty="0">
                <a:latin typeface="Trebuchet MS"/>
                <a:cs typeface="Trebuchet MS"/>
              </a:rPr>
              <a:t>deposit</a:t>
            </a:r>
            <a:r>
              <a:rPr lang="en-US" sz="1598" spc="20" dirty="0">
                <a:latin typeface="Trebuchet MS"/>
                <a:cs typeface="Trebuchet MS"/>
              </a:rPr>
              <a:t> </a:t>
            </a:r>
            <a:r>
              <a:rPr lang="en-US" sz="1598" spc="90" dirty="0">
                <a:latin typeface="Trebuchet MS"/>
                <a:cs typeface="Trebuchet MS"/>
              </a:rPr>
              <a:t>Rs.</a:t>
            </a:r>
            <a:r>
              <a:rPr lang="en-US" sz="1598" spc="15" dirty="0">
                <a:latin typeface="Trebuchet MS"/>
                <a:cs typeface="Trebuchet MS"/>
              </a:rPr>
              <a:t> </a:t>
            </a:r>
            <a:r>
              <a:rPr lang="en-US" sz="1598" spc="65" dirty="0">
                <a:latin typeface="Trebuchet MS"/>
                <a:cs typeface="Trebuchet MS"/>
              </a:rPr>
              <a:t>2,00,00,000/-</a:t>
            </a:r>
            <a:r>
              <a:rPr lang="en-US" sz="1598" spc="20" dirty="0">
                <a:latin typeface="Trebuchet MS"/>
                <a:cs typeface="Trebuchet MS"/>
              </a:rPr>
              <a:t> </a:t>
            </a:r>
            <a:r>
              <a:rPr lang="en-US" sz="1598" spc="105" dirty="0">
                <a:latin typeface="Trebuchet MS"/>
                <a:cs typeface="Trebuchet MS"/>
              </a:rPr>
              <a:t>(Rupees</a:t>
            </a:r>
            <a:r>
              <a:rPr lang="en-US" sz="1598" spc="25" dirty="0">
                <a:latin typeface="Trebuchet MS"/>
                <a:cs typeface="Trebuchet MS"/>
              </a:rPr>
              <a:t> </a:t>
            </a:r>
            <a:r>
              <a:rPr lang="en-US" sz="1598" spc="70" dirty="0">
                <a:latin typeface="Trebuchet MS"/>
                <a:cs typeface="Trebuchet MS"/>
              </a:rPr>
              <a:t>two</a:t>
            </a:r>
            <a:r>
              <a:rPr lang="en-US" sz="1598" spc="25" dirty="0">
                <a:latin typeface="Trebuchet MS"/>
                <a:cs typeface="Trebuchet MS"/>
              </a:rPr>
              <a:t> </a:t>
            </a:r>
            <a:r>
              <a:rPr lang="en-US" sz="1598" spc="50" dirty="0">
                <a:latin typeface="Trebuchet MS"/>
                <a:cs typeface="Trebuchet MS"/>
              </a:rPr>
              <a:t>crores).</a:t>
            </a:r>
            <a:r>
              <a:rPr lang="en-US" sz="1598" spc="55" dirty="0">
                <a:latin typeface="Trebuchet MS"/>
                <a:cs typeface="Trebuchet MS"/>
              </a:rPr>
              <a:t>For </a:t>
            </a:r>
            <a:r>
              <a:rPr lang="en-US" sz="1598" spc="135" dirty="0">
                <a:latin typeface="Trebuchet MS"/>
                <a:cs typeface="Trebuchet MS"/>
              </a:rPr>
              <a:t>a </a:t>
            </a:r>
            <a:r>
              <a:rPr lang="en-US" sz="1598" spc="75" dirty="0">
                <a:latin typeface="Trebuchet MS"/>
                <a:cs typeface="Trebuchet MS"/>
              </a:rPr>
              <a:t>period </a:t>
            </a:r>
            <a:r>
              <a:rPr lang="en-US" sz="1598" spc="40" dirty="0">
                <a:latin typeface="Trebuchet MS"/>
                <a:cs typeface="Trebuchet MS"/>
              </a:rPr>
              <a:t>of </a:t>
            </a:r>
            <a:r>
              <a:rPr lang="en-US" sz="1598" spc="120" dirty="0">
                <a:latin typeface="Trebuchet MS"/>
                <a:cs typeface="Trebuchet MS"/>
              </a:rPr>
              <a:t>one </a:t>
            </a:r>
            <a:r>
              <a:rPr lang="en-US" sz="1598" spc="70" dirty="0">
                <a:latin typeface="Trebuchet MS"/>
                <a:cs typeface="Trebuchet MS"/>
              </a:rPr>
              <a:t>week, </a:t>
            </a:r>
            <a:r>
              <a:rPr lang="en-US" sz="1598" spc="125" dirty="0">
                <a:latin typeface="Trebuchet MS"/>
                <a:cs typeface="Trebuchet MS"/>
              </a:rPr>
              <a:t>no </a:t>
            </a:r>
            <a:r>
              <a:rPr lang="en-US" sz="1598" spc="75" dirty="0">
                <a:latin typeface="Trebuchet MS"/>
                <a:cs typeface="Trebuchet MS"/>
              </a:rPr>
              <a:t>coercive </a:t>
            </a:r>
            <a:r>
              <a:rPr lang="en-US" sz="1598" spc="70" dirty="0">
                <a:latin typeface="Trebuchet MS"/>
                <a:cs typeface="Trebuchet MS"/>
              </a:rPr>
              <a:t>action </a:t>
            </a:r>
            <a:r>
              <a:rPr lang="en-US" sz="1598" spc="110" dirty="0">
                <a:latin typeface="Trebuchet MS"/>
                <a:cs typeface="Trebuchet MS"/>
              </a:rPr>
              <a:t>be </a:t>
            </a:r>
            <a:r>
              <a:rPr lang="en-US" sz="1598" spc="85" dirty="0">
                <a:latin typeface="Trebuchet MS"/>
                <a:cs typeface="Trebuchet MS"/>
              </a:rPr>
              <a:t>taken </a:t>
            </a:r>
            <a:r>
              <a:rPr lang="en-US" sz="1598" spc="105" dirty="0">
                <a:latin typeface="Trebuchet MS"/>
                <a:cs typeface="Trebuchet MS"/>
              </a:rPr>
              <a:t>against </a:t>
            </a:r>
            <a:r>
              <a:rPr lang="en-US" sz="1598" spc="75" dirty="0">
                <a:latin typeface="Trebuchet MS"/>
                <a:cs typeface="Trebuchet MS"/>
              </a:rPr>
              <a:t>the </a:t>
            </a:r>
            <a:r>
              <a:rPr lang="en-US" sz="1598" spc="50" dirty="0">
                <a:latin typeface="Trebuchet MS"/>
                <a:cs typeface="Trebuchet MS"/>
              </a:rPr>
              <a:t>petitioner </a:t>
            </a:r>
            <a:r>
              <a:rPr lang="en-US" sz="1598" spc="60" dirty="0">
                <a:latin typeface="Trebuchet MS"/>
                <a:cs typeface="Trebuchet MS"/>
              </a:rPr>
              <a:t>in </a:t>
            </a:r>
            <a:r>
              <a:rPr lang="en-US" sz="1598" spc="85" dirty="0">
                <a:latin typeface="Trebuchet MS"/>
                <a:cs typeface="Trebuchet MS"/>
              </a:rPr>
              <a:t>connection </a:t>
            </a:r>
            <a:r>
              <a:rPr lang="en-US" sz="1598" spc="50" dirty="0">
                <a:latin typeface="Trebuchet MS"/>
                <a:cs typeface="Trebuchet MS"/>
              </a:rPr>
              <a:t>with </a:t>
            </a:r>
            <a:r>
              <a:rPr lang="en-US" sz="1598" spc="75" dirty="0">
                <a:latin typeface="Trebuchet MS"/>
                <a:cs typeface="Trebuchet MS"/>
              </a:rPr>
              <a:t>the </a:t>
            </a:r>
            <a:r>
              <a:rPr lang="en-US" sz="1598" spc="80" dirty="0">
                <a:latin typeface="Trebuchet MS"/>
                <a:cs typeface="Trebuchet MS"/>
              </a:rPr>
              <a:t> </a:t>
            </a:r>
            <a:r>
              <a:rPr lang="en-US" sz="1598" spc="85" dirty="0">
                <a:latin typeface="Trebuchet MS"/>
                <a:cs typeface="Trebuchet MS"/>
              </a:rPr>
              <a:t>alleged </a:t>
            </a:r>
            <a:r>
              <a:rPr lang="en-US" sz="1598" spc="65" dirty="0">
                <a:latin typeface="Trebuchet MS"/>
                <a:cs typeface="Trebuchet MS"/>
              </a:rPr>
              <a:t>offence </a:t>
            </a:r>
            <a:r>
              <a:rPr lang="en-US" sz="1598" spc="130" dirty="0">
                <a:latin typeface="Trebuchet MS"/>
                <a:cs typeface="Trebuchet MS"/>
              </a:rPr>
              <a:t>and </a:t>
            </a:r>
            <a:r>
              <a:rPr lang="en-US" sz="1598" spc="75" dirty="0">
                <a:latin typeface="Trebuchet MS"/>
                <a:cs typeface="Trebuchet MS"/>
              </a:rPr>
              <a:t>the </a:t>
            </a:r>
            <a:r>
              <a:rPr lang="en-US" sz="1598" spc="65" dirty="0">
                <a:latin typeface="Trebuchet MS"/>
                <a:cs typeface="Trebuchet MS"/>
              </a:rPr>
              <a:t>interim </a:t>
            </a:r>
            <a:r>
              <a:rPr lang="en-US" sz="1598" spc="60" dirty="0">
                <a:latin typeface="Trebuchet MS"/>
                <a:cs typeface="Trebuchet MS"/>
              </a:rPr>
              <a:t>protection </a:t>
            </a:r>
            <a:r>
              <a:rPr lang="en-US" sz="1598" spc="5" dirty="0">
                <a:latin typeface="Trebuchet MS"/>
                <a:cs typeface="Trebuchet MS"/>
              </a:rPr>
              <a:t>will </a:t>
            </a:r>
            <a:r>
              <a:rPr lang="en-US" sz="1598" spc="80" dirty="0">
                <a:latin typeface="Trebuchet MS"/>
                <a:cs typeface="Trebuchet MS"/>
              </a:rPr>
              <a:t>continue </a:t>
            </a:r>
            <a:r>
              <a:rPr lang="en-US" sz="1598" spc="120" dirty="0">
                <a:latin typeface="Trebuchet MS"/>
                <a:cs typeface="Trebuchet MS"/>
              </a:rPr>
              <a:t>upon </a:t>
            </a:r>
            <a:r>
              <a:rPr lang="en-US" sz="1598" spc="75" dirty="0">
                <a:latin typeface="Trebuchet MS"/>
                <a:cs typeface="Trebuchet MS"/>
              </a:rPr>
              <a:t>production </a:t>
            </a:r>
            <a:r>
              <a:rPr lang="en-US" sz="1598" spc="40" dirty="0">
                <a:latin typeface="Trebuchet MS"/>
                <a:cs typeface="Trebuchet MS"/>
              </a:rPr>
              <a:t>of </a:t>
            </a:r>
            <a:r>
              <a:rPr lang="en-US" sz="1598" spc="50" dirty="0">
                <a:latin typeface="Trebuchet MS"/>
                <a:cs typeface="Trebuchet MS"/>
              </a:rPr>
              <a:t>receipt </a:t>
            </a:r>
            <a:r>
              <a:rPr lang="en-US" sz="1598" spc="60" dirty="0">
                <a:latin typeface="Trebuchet MS"/>
                <a:cs typeface="Trebuchet MS"/>
              </a:rPr>
              <a:t>in </a:t>
            </a:r>
            <a:r>
              <a:rPr lang="en-US" sz="1598" spc="75" dirty="0">
                <a:latin typeface="Trebuchet MS"/>
                <a:cs typeface="Trebuchet MS"/>
              </a:rPr>
              <a:t>the </a:t>
            </a:r>
            <a:r>
              <a:rPr lang="en-US" sz="1598" spc="90" dirty="0">
                <a:latin typeface="Trebuchet MS"/>
                <a:cs typeface="Trebuchet MS"/>
              </a:rPr>
              <a:t>Registry </a:t>
            </a:r>
            <a:r>
              <a:rPr lang="en-US" sz="1598" spc="95" dirty="0">
                <a:latin typeface="Trebuchet MS"/>
                <a:cs typeface="Trebuchet MS"/>
              </a:rPr>
              <a:t> about </a:t>
            </a:r>
            <a:r>
              <a:rPr lang="en-US" sz="1598" spc="75" dirty="0">
                <a:latin typeface="Trebuchet MS"/>
                <a:cs typeface="Trebuchet MS"/>
              </a:rPr>
              <a:t>the </a:t>
            </a:r>
            <a:r>
              <a:rPr lang="en-US" sz="1598" spc="85" dirty="0">
                <a:latin typeface="Trebuchet MS"/>
                <a:cs typeface="Trebuchet MS"/>
              </a:rPr>
              <a:t>deposit </a:t>
            </a:r>
            <a:r>
              <a:rPr lang="en-US" sz="1598" spc="145" dirty="0">
                <a:latin typeface="Trebuchet MS"/>
                <a:cs typeface="Trebuchet MS"/>
              </a:rPr>
              <a:t>made </a:t>
            </a:r>
            <a:r>
              <a:rPr lang="en-US" sz="1598" spc="50" dirty="0">
                <a:latin typeface="Trebuchet MS"/>
                <a:cs typeface="Trebuchet MS"/>
              </a:rPr>
              <a:t>with </a:t>
            </a:r>
            <a:r>
              <a:rPr lang="en-US" sz="1598" spc="75" dirty="0">
                <a:latin typeface="Trebuchet MS"/>
                <a:cs typeface="Trebuchet MS"/>
              </a:rPr>
              <a:t>the </a:t>
            </a:r>
            <a:r>
              <a:rPr lang="en-US" sz="1598" spc="105" dirty="0">
                <a:latin typeface="Trebuchet MS"/>
                <a:cs typeface="Trebuchet MS"/>
              </a:rPr>
              <a:t>Department </a:t>
            </a:r>
            <a:r>
              <a:rPr lang="en-US" sz="1598" spc="55" dirty="0">
                <a:latin typeface="Trebuchet MS"/>
                <a:cs typeface="Trebuchet MS"/>
              </a:rPr>
              <a:t>within </a:t>
            </a:r>
            <a:r>
              <a:rPr lang="en-US" sz="1598" spc="114" dirty="0">
                <a:latin typeface="Trebuchet MS"/>
                <a:cs typeface="Trebuchet MS"/>
              </a:rPr>
              <a:t>one </a:t>
            </a:r>
            <a:r>
              <a:rPr lang="en-US" sz="1598" spc="105" dirty="0">
                <a:latin typeface="Trebuchet MS"/>
                <a:cs typeface="Trebuchet MS"/>
              </a:rPr>
              <a:t>week </a:t>
            </a:r>
            <a:r>
              <a:rPr lang="en-US" sz="1598" spc="75" dirty="0">
                <a:latin typeface="Trebuchet MS"/>
                <a:cs typeface="Trebuchet MS"/>
              </a:rPr>
              <a:t>from </a:t>
            </a:r>
            <a:r>
              <a:rPr lang="en-US" sz="1598" spc="70" dirty="0">
                <a:latin typeface="Trebuchet MS"/>
                <a:cs typeface="Trebuchet MS"/>
              </a:rPr>
              <a:t>today, </a:t>
            </a:r>
            <a:r>
              <a:rPr lang="en-US" sz="1598" spc="40" dirty="0">
                <a:latin typeface="Trebuchet MS"/>
                <a:cs typeface="Trebuchet MS"/>
              </a:rPr>
              <a:t>until </a:t>
            </a:r>
            <a:r>
              <a:rPr lang="en-US" sz="1598" spc="75" dirty="0">
                <a:latin typeface="Trebuchet MS"/>
                <a:cs typeface="Trebuchet MS"/>
              </a:rPr>
              <a:t>the </a:t>
            </a:r>
            <a:r>
              <a:rPr lang="en-US" sz="1598" spc="95" dirty="0">
                <a:latin typeface="Trebuchet MS"/>
                <a:cs typeface="Trebuchet MS"/>
              </a:rPr>
              <a:t>disposal </a:t>
            </a:r>
            <a:r>
              <a:rPr lang="en-US" sz="1598" spc="40" dirty="0">
                <a:latin typeface="Trebuchet MS"/>
                <a:cs typeface="Trebuchet MS"/>
              </a:rPr>
              <a:t>of </a:t>
            </a:r>
            <a:r>
              <a:rPr lang="en-US" sz="1598" spc="70" dirty="0">
                <a:latin typeface="Trebuchet MS"/>
                <a:cs typeface="Trebuchet MS"/>
              </a:rPr>
              <a:t>this </a:t>
            </a:r>
            <a:r>
              <a:rPr lang="en-US" sz="1598" spc="75" dirty="0">
                <a:latin typeface="Trebuchet MS"/>
                <a:cs typeface="Trebuchet MS"/>
              </a:rPr>
              <a:t> </a:t>
            </a:r>
            <a:r>
              <a:rPr lang="en-US" sz="1598" spc="90" dirty="0">
                <a:latin typeface="Trebuchet MS"/>
                <a:cs typeface="Trebuchet MS"/>
              </a:rPr>
              <a:t>Special</a:t>
            </a:r>
            <a:r>
              <a:rPr lang="en-US" sz="1598" spc="15" dirty="0">
                <a:latin typeface="Trebuchet MS"/>
                <a:cs typeface="Trebuchet MS"/>
              </a:rPr>
              <a:t> </a:t>
            </a:r>
            <a:r>
              <a:rPr lang="en-US" sz="1598" spc="110" dirty="0">
                <a:latin typeface="Trebuchet MS"/>
                <a:cs typeface="Trebuchet MS"/>
              </a:rPr>
              <a:t>Leave Petition.</a:t>
            </a:r>
            <a:endParaRPr lang="en-US" sz="1598" spc="50" dirty="0">
              <a:latin typeface="Trebuchet MS"/>
              <a:cs typeface="Trebuchet MS"/>
            </a:endParaRPr>
          </a:p>
          <a:p>
            <a:pPr marL="12687" marR="5075" algn="just">
              <a:lnSpc>
                <a:spcPct val="119800"/>
              </a:lnSpc>
              <a:spcBef>
                <a:spcPts val="599"/>
              </a:spcBef>
            </a:pPr>
            <a:endParaRPr lang="en-US" sz="1598" dirty="0">
              <a:latin typeface="Trebuchet MS"/>
              <a:cs typeface="Trebuchet MS"/>
            </a:endParaRPr>
          </a:p>
          <a:p>
            <a:pPr marL="12687" marR="5075" algn="just">
              <a:lnSpc>
                <a:spcPct val="119800"/>
              </a:lnSpc>
              <a:spcBef>
                <a:spcPts val="599"/>
              </a:spcBef>
            </a:pPr>
            <a:endParaRPr sz="1598" dirty="0">
              <a:latin typeface="Trebuchet MS"/>
              <a:cs typeface="Trebuchet MS"/>
            </a:endParaRPr>
          </a:p>
        </p:txBody>
      </p:sp>
      <p:sp>
        <p:nvSpPr>
          <p:cNvPr id="6" name="object 3">
            <a:extLst>
              <a:ext uri="{FF2B5EF4-FFF2-40B4-BE49-F238E27FC236}">
                <a16:creationId xmlns:a16="http://schemas.microsoft.com/office/drawing/2014/main" id="{9D267DFD-2D78-46E6-9C12-E1858333C509}"/>
              </a:ext>
            </a:extLst>
          </p:cNvPr>
          <p:cNvSpPr txBox="1">
            <a:spLocks/>
          </p:cNvSpPr>
          <p:nvPr/>
        </p:nvSpPr>
        <p:spPr>
          <a:xfrm>
            <a:off x="681311" y="318234"/>
            <a:ext cx="10647239" cy="689919"/>
          </a:xfrm>
          <a:prstGeom prst="rect">
            <a:avLst/>
          </a:prstGeom>
          <a:solidFill>
            <a:schemeClr val="accent1">
              <a:lumMod val="20000"/>
              <a:lumOff val="80000"/>
            </a:schemeClr>
          </a:solidFill>
          <a:ln>
            <a:solidFill>
              <a:schemeClr val="accent1"/>
            </a:solidFill>
          </a:ln>
        </p:spPr>
        <p:txBody>
          <a:bodyPr vert="horz" wrap="square" lIns="0" tIns="1268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87" algn="ctr">
              <a:lnSpc>
                <a:spcPct val="100000"/>
              </a:lnSpc>
              <a:spcBef>
                <a:spcPts val="100"/>
              </a:spcBef>
            </a:pPr>
            <a:endParaRPr lang="en-US" b="1" u="sng" spc="355" dirty="0"/>
          </a:p>
        </p:txBody>
      </p:sp>
      <p:sp>
        <p:nvSpPr>
          <p:cNvPr id="8" name="object 3">
            <a:extLst>
              <a:ext uri="{FF2B5EF4-FFF2-40B4-BE49-F238E27FC236}">
                <a16:creationId xmlns:a16="http://schemas.microsoft.com/office/drawing/2014/main" id="{08335649-D735-4BD4-9CDC-8821CF1AA39A}"/>
              </a:ext>
            </a:extLst>
          </p:cNvPr>
          <p:cNvSpPr txBox="1">
            <a:spLocks/>
          </p:cNvSpPr>
          <p:nvPr/>
        </p:nvSpPr>
        <p:spPr>
          <a:xfrm>
            <a:off x="681311" y="294464"/>
            <a:ext cx="10550215" cy="689919"/>
          </a:xfrm>
          <a:prstGeom prst="rect">
            <a:avLst/>
          </a:prstGeom>
        </p:spPr>
        <p:txBody>
          <a:bodyPr vert="horz" wrap="square" lIns="0" tIns="1268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87">
              <a:lnSpc>
                <a:spcPct val="100000"/>
              </a:lnSpc>
              <a:spcBef>
                <a:spcPts val="100"/>
              </a:spcBef>
            </a:pPr>
            <a:r>
              <a:rPr lang="en-IN" spc="360" dirty="0"/>
              <a:t>WHETHER</a:t>
            </a:r>
            <a:r>
              <a:rPr lang="en-IN" spc="114" dirty="0"/>
              <a:t> </a:t>
            </a:r>
            <a:r>
              <a:rPr lang="en-IN" spc="415" dirty="0"/>
              <a:t>ASSESSMENT</a:t>
            </a:r>
            <a:r>
              <a:rPr lang="en-IN" spc="120" dirty="0"/>
              <a:t> </a:t>
            </a:r>
            <a:r>
              <a:rPr lang="en-IN" spc="355" dirty="0"/>
              <a:t>MANDATORY?</a:t>
            </a:r>
          </a:p>
        </p:txBody>
      </p:sp>
    </p:spTree>
    <p:extLst>
      <p:ext uri="{BB962C8B-B14F-4D97-AF65-F5344CB8AC3E}">
        <p14:creationId xmlns:p14="http://schemas.microsoft.com/office/powerpoint/2010/main" val="224626094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D255626B-6FFB-4C55-9AED-4087B30A6916}"/>
              </a:ext>
            </a:extLst>
          </p:cNvPr>
          <p:cNvSpPr txBox="1"/>
          <p:nvPr/>
        </p:nvSpPr>
        <p:spPr>
          <a:xfrm>
            <a:off x="266700" y="1223194"/>
            <a:ext cx="11658600" cy="1500719"/>
          </a:xfrm>
          <a:prstGeom prst="rect">
            <a:avLst/>
          </a:prstGeom>
          <a:ln>
            <a:solidFill>
              <a:srgbClr val="0070C0"/>
            </a:solidFill>
          </a:ln>
        </p:spPr>
        <p:txBody>
          <a:bodyPr vert="horz" wrap="square" lIns="0" tIns="12052" rIns="0" bIns="0" rtlCol="0">
            <a:spAutoFit/>
          </a:bodyPr>
          <a:lstStyle/>
          <a:p>
            <a:pPr marL="12687" marR="62168">
              <a:spcBef>
                <a:spcPts val="95"/>
              </a:spcBef>
            </a:pPr>
            <a:r>
              <a:rPr sz="1598" spc="70" dirty="0">
                <a:latin typeface="Trebuchet MS"/>
                <a:cs typeface="Trebuchet MS"/>
              </a:rPr>
              <a:t>Hon’ble</a:t>
            </a:r>
            <a:r>
              <a:rPr sz="1598" spc="20" dirty="0">
                <a:latin typeface="Trebuchet MS"/>
                <a:cs typeface="Trebuchet MS"/>
              </a:rPr>
              <a:t> </a:t>
            </a:r>
            <a:r>
              <a:rPr sz="1598" spc="80" dirty="0">
                <a:latin typeface="Trebuchet MS"/>
                <a:cs typeface="Trebuchet MS"/>
              </a:rPr>
              <a:t>Delhi</a:t>
            </a:r>
            <a:r>
              <a:rPr sz="1598" spc="20" dirty="0">
                <a:latin typeface="Trebuchet MS"/>
                <a:cs typeface="Trebuchet MS"/>
              </a:rPr>
              <a:t> </a:t>
            </a:r>
            <a:r>
              <a:rPr sz="1598" spc="114" dirty="0">
                <a:latin typeface="Trebuchet MS"/>
                <a:cs typeface="Trebuchet MS"/>
              </a:rPr>
              <a:t>High</a:t>
            </a:r>
            <a:r>
              <a:rPr sz="1598" spc="25" dirty="0">
                <a:latin typeface="Trebuchet MS"/>
                <a:cs typeface="Trebuchet MS"/>
              </a:rPr>
              <a:t> </a:t>
            </a:r>
            <a:r>
              <a:rPr sz="1598" spc="80" dirty="0">
                <a:latin typeface="Trebuchet MS"/>
                <a:cs typeface="Trebuchet MS"/>
              </a:rPr>
              <a:t>Court</a:t>
            </a:r>
            <a:r>
              <a:rPr sz="1598" spc="15" dirty="0">
                <a:latin typeface="Trebuchet MS"/>
                <a:cs typeface="Trebuchet MS"/>
              </a:rPr>
              <a:t> </a:t>
            </a:r>
            <a:r>
              <a:rPr sz="1598" spc="60" dirty="0">
                <a:latin typeface="Trebuchet MS"/>
                <a:cs typeface="Trebuchet MS"/>
              </a:rPr>
              <a:t>in</a:t>
            </a:r>
            <a:r>
              <a:rPr sz="1598" spc="25" dirty="0">
                <a:latin typeface="Trebuchet MS"/>
                <a:cs typeface="Trebuchet MS"/>
              </a:rPr>
              <a:t> </a:t>
            </a:r>
            <a:r>
              <a:rPr sz="1598" spc="75" dirty="0">
                <a:latin typeface="Trebuchet MS"/>
                <a:cs typeface="Trebuchet MS"/>
              </a:rPr>
              <a:t>the</a:t>
            </a:r>
            <a:r>
              <a:rPr sz="1598" spc="20" dirty="0">
                <a:latin typeface="Trebuchet MS"/>
                <a:cs typeface="Trebuchet MS"/>
              </a:rPr>
              <a:t> </a:t>
            </a:r>
            <a:r>
              <a:rPr sz="1598" spc="125" dirty="0">
                <a:latin typeface="Trebuchet MS"/>
                <a:cs typeface="Trebuchet MS"/>
              </a:rPr>
              <a:t>case</a:t>
            </a:r>
            <a:r>
              <a:rPr sz="1598" spc="25" dirty="0">
                <a:latin typeface="Trebuchet MS"/>
                <a:cs typeface="Trebuchet MS"/>
              </a:rPr>
              <a:t> </a:t>
            </a:r>
            <a:r>
              <a:rPr sz="1598" spc="40" dirty="0">
                <a:latin typeface="Trebuchet MS"/>
                <a:cs typeface="Trebuchet MS"/>
              </a:rPr>
              <a:t>of</a:t>
            </a:r>
            <a:r>
              <a:rPr sz="1598" spc="20" dirty="0">
                <a:latin typeface="Trebuchet MS"/>
                <a:cs typeface="Trebuchet MS"/>
              </a:rPr>
              <a:t> </a:t>
            </a:r>
            <a:r>
              <a:rPr sz="1598" b="1" u="sng" spc="105" dirty="0">
                <a:latin typeface="Trebuchet MS"/>
                <a:cs typeface="Trebuchet MS"/>
              </a:rPr>
              <a:t>Makemytrip</a:t>
            </a:r>
            <a:r>
              <a:rPr sz="1598" b="1" u="sng" spc="10" dirty="0">
                <a:latin typeface="Trebuchet MS"/>
                <a:cs typeface="Trebuchet MS"/>
              </a:rPr>
              <a:t> </a:t>
            </a:r>
            <a:r>
              <a:rPr sz="1598" b="1" u="sng" spc="65" dirty="0">
                <a:latin typeface="Trebuchet MS"/>
                <a:cs typeface="Trebuchet MS"/>
              </a:rPr>
              <a:t>(India)</a:t>
            </a:r>
            <a:r>
              <a:rPr sz="1598" b="1" u="sng" spc="15" dirty="0">
                <a:latin typeface="Trebuchet MS"/>
                <a:cs typeface="Trebuchet MS"/>
              </a:rPr>
              <a:t> </a:t>
            </a:r>
            <a:r>
              <a:rPr sz="1598" b="1" u="sng" spc="-50" dirty="0">
                <a:latin typeface="Trebuchet MS"/>
                <a:cs typeface="Trebuchet MS"/>
              </a:rPr>
              <a:t>(P.)</a:t>
            </a:r>
            <a:r>
              <a:rPr sz="1598" b="1" u="sng" spc="20" dirty="0">
                <a:latin typeface="Trebuchet MS"/>
                <a:cs typeface="Trebuchet MS"/>
              </a:rPr>
              <a:t> Ltd. </a:t>
            </a:r>
            <a:r>
              <a:rPr sz="1598" b="1" u="sng" spc="-25" dirty="0">
                <a:latin typeface="Trebuchet MS"/>
                <a:cs typeface="Trebuchet MS"/>
              </a:rPr>
              <a:t>v.</a:t>
            </a:r>
            <a:r>
              <a:rPr sz="1598" b="1" u="sng" spc="5" dirty="0">
                <a:latin typeface="Trebuchet MS"/>
                <a:cs typeface="Trebuchet MS"/>
              </a:rPr>
              <a:t> </a:t>
            </a:r>
            <a:r>
              <a:rPr sz="1598" b="1" u="sng" spc="95" dirty="0">
                <a:latin typeface="Trebuchet MS"/>
                <a:cs typeface="Trebuchet MS"/>
              </a:rPr>
              <a:t>Union</a:t>
            </a:r>
            <a:r>
              <a:rPr sz="1598" b="1" u="sng" spc="10" dirty="0">
                <a:latin typeface="Trebuchet MS"/>
                <a:cs typeface="Trebuchet MS"/>
              </a:rPr>
              <a:t> </a:t>
            </a:r>
            <a:r>
              <a:rPr sz="1598" b="1" u="sng" spc="40" dirty="0">
                <a:latin typeface="Trebuchet MS"/>
                <a:cs typeface="Trebuchet MS"/>
              </a:rPr>
              <a:t>of</a:t>
            </a:r>
            <a:r>
              <a:rPr sz="1598" b="1" u="sng" spc="25" dirty="0">
                <a:latin typeface="Trebuchet MS"/>
                <a:cs typeface="Trebuchet MS"/>
              </a:rPr>
              <a:t> </a:t>
            </a:r>
            <a:r>
              <a:rPr sz="1598" b="1" u="sng" spc="75" dirty="0">
                <a:latin typeface="Trebuchet MS"/>
                <a:cs typeface="Trebuchet MS"/>
              </a:rPr>
              <a:t>India </a:t>
            </a:r>
            <a:r>
              <a:rPr sz="1598" b="1" u="sng" spc="-470" dirty="0">
                <a:latin typeface="Trebuchet MS"/>
                <a:cs typeface="Trebuchet MS"/>
              </a:rPr>
              <a:t> </a:t>
            </a:r>
            <a:r>
              <a:rPr sz="1598" b="1" u="sng" spc="125" dirty="0">
                <a:latin typeface="Trebuchet MS"/>
                <a:cs typeface="Trebuchet MS"/>
              </a:rPr>
              <a:t>[2016] </a:t>
            </a:r>
            <a:r>
              <a:rPr sz="1598" b="1" u="sng" spc="175" dirty="0">
                <a:latin typeface="Trebuchet MS"/>
                <a:cs typeface="Trebuchet MS"/>
              </a:rPr>
              <a:t>73 </a:t>
            </a:r>
            <a:r>
              <a:rPr sz="1598" b="1" u="sng" spc="110" dirty="0">
                <a:latin typeface="Trebuchet MS"/>
                <a:cs typeface="Trebuchet MS"/>
              </a:rPr>
              <a:t>taxmann.com </a:t>
            </a:r>
            <a:r>
              <a:rPr sz="1598" b="1" u="sng" spc="80" dirty="0">
                <a:latin typeface="Trebuchet MS"/>
                <a:cs typeface="Trebuchet MS"/>
              </a:rPr>
              <a:t>31/58 </a:t>
            </a:r>
            <a:r>
              <a:rPr sz="1598" b="1" u="sng" spc="140" dirty="0">
                <a:latin typeface="Trebuchet MS"/>
                <a:cs typeface="Trebuchet MS"/>
              </a:rPr>
              <a:t>GST </a:t>
            </a:r>
            <a:r>
              <a:rPr sz="1598" b="1" u="sng" spc="175" dirty="0">
                <a:latin typeface="Trebuchet MS"/>
                <a:cs typeface="Trebuchet MS"/>
              </a:rPr>
              <a:t>397 </a:t>
            </a:r>
            <a:r>
              <a:rPr sz="1598" spc="60" dirty="0">
                <a:latin typeface="Trebuchet MS"/>
                <a:cs typeface="Trebuchet MS"/>
              </a:rPr>
              <a:t>that </a:t>
            </a:r>
            <a:r>
              <a:rPr sz="1598" spc="150" dirty="0">
                <a:latin typeface="Trebuchet MS"/>
                <a:cs typeface="Trebuchet MS"/>
              </a:rPr>
              <a:t>has </a:t>
            </a:r>
            <a:r>
              <a:rPr sz="1598" spc="110" dirty="0">
                <a:latin typeface="Trebuchet MS"/>
                <a:cs typeface="Trebuchet MS"/>
              </a:rPr>
              <a:t>been </a:t>
            </a:r>
            <a:r>
              <a:rPr sz="1598" spc="80" dirty="0">
                <a:latin typeface="Trebuchet MS"/>
                <a:cs typeface="Trebuchet MS"/>
              </a:rPr>
              <a:t>confirmed </a:t>
            </a:r>
            <a:r>
              <a:rPr sz="1598" spc="135" dirty="0">
                <a:latin typeface="Trebuchet MS"/>
                <a:cs typeface="Trebuchet MS"/>
              </a:rPr>
              <a:t>by </a:t>
            </a:r>
            <a:r>
              <a:rPr sz="1598" spc="75" dirty="0">
                <a:latin typeface="Trebuchet MS"/>
                <a:cs typeface="Trebuchet MS"/>
              </a:rPr>
              <a:t>the </a:t>
            </a:r>
            <a:r>
              <a:rPr sz="1598" spc="130" dirty="0">
                <a:latin typeface="Trebuchet MS"/>
                <a:cs typeface="Trebuchet MS"/>
              </a:rPr>
              <a:t>Supreme </a:t>
            </a:r>
            <a:r>
              <a:rPr sz="1598" spc="80" dirty="0">
                <a:latin typeface="Trebuchet MS"/>
                <a:cs typeface="Trebuchet MS"/>
              </a:rPr>
              <a:t>Court </a:t>
            </a:r>
            <a:r>
              <a:rPr sz="1598" spc="60" dirty="0">
                <a:latin typeface="Trebuchet MS"/>
                <a:cs typeface="Trebuchet MS"/>
              </a:rPr>
              <a:t>in </a:t>
            </a:r>
            <a:r>
              <a:rPr sz="1598" spc="95" dirty="0">
                <a:latin typeface="Trebuchet MS"/>
                <a:cs typeface="Trebuchet MS"/>
              </a:rPr>
              <a:t>Union </a:t>
            </a:r>
            <a:r>
              <a:rPr sz="1598" spc="40" dirty="0">
                <a:latin typeface="Trebuchet MS"/>
                <a:cs typeface="Trebuchet MS"/>
              </a:rPr>
              <a:t>of </a:t>
            </a:r>
            <a:r>
              <a:rPr sz="1598" spc="45" dirty="0">
                <a:latin typeface="Trebuchet MS"/>
                <a:cs typeface="Trebuchet MS"/>
              </a:rPr>
              <a:t> </a:t>
            </a:r>
            <a:r>
              <a:rPr sz="1598" spc="75" dirty="0">
                <a:latin typeface="Trebuchet MS"/>
                <a:cs typeface="Trebuchet MS"/>
              </a:rPr>
              <a:t>India</a:t>
            </a:r>
            <a:r>
              <a:rPr sz="1598" spc="20" dirty="0">
                <a:latin typeface="Trebuchet MS"/>
                <a:cs typeface="Trebuchet MS"/>
              </a:rPr>
              <a:t> </a:t>
            </a:r>
            <a:r>
              <a:rPr sz="1598" spc="-30" dirty="0">
                <a:latin typeface="Trebuchet MS"/>
                <a:cs typeface="Trebuchet MS"/>
              </a:rPr>
              <a:t>v.</a:t>
            </a:r>
            <a:r>
              <a:rPr sz="1598" spc="15" dirty="0">
                <a:latin typeface="Trebuchet MS"/>
                <a:cs typeface="Trebuchet MS"/>
              </a:rPr>
              <a:t> </a:t>
            </a:r>
            <a:r>
              <a:rPr sz="1598" spc="135" dirty="0">
                <a:latin typeface="Trebuchet MS"/>
                <a:cs typeface="Trebuchet MS"/>
              </a:rPr>
              <a:t>Make</a:t>
            </a:r>
            <a:r>
              <a:rPr sz="1598" spc="20" dirty="0">
                <a:latin typeface="Trebuchet MS"/>
                <a:cs typeface="Trebuchet MS"/>
              </a:rPr>
              <a:t> </a:t>
            </a:r>
            <a:r>
              <a:rPr sz="1598" spc="195" dirty="0">
                <a:latin typeface="Trebuchet MS"/>
                <a:cs typeface="Trebuchet MS"/>
              </a:rPr>
              <a:t>My</a:t>
            </a:r>
            <a:r>
              <a:rPr sz="1598" spc="15" dirty="0">
                <a:latin typeface="Trebuchet MS"/>
                <a:cs typeface="Trebuchet MS"/>
              </a:rPr>
              <a:t> </a:t>
            </a:r>
            <a:r>
              <a:rPr sz="1598" spc="-15" dirty="0">
                <a:latin typeface="Trebuchet MS"/>
                <a:cs typeface="Trebuchet MS"/>
              </a:rPr>
              <a:t>Trip</a:t>
            </a:r>
            <a:r>
              <a:rPr sz="1598" spc="10" dirty="0">
                <a:latin typeface="Trebuchet MS"/>
                <a:cs typeface="Trebuchet MS"/>
              </a:rPr>
              <a:t> </a:t>
            </a:r>
            <a:r>
              <a:rPr sz="1598" spc="65" dirty="0">
                <a:latin typeface="Trebuchet MS"/>
                <a:cs typeface="Trebuchet MS"/>
              </a:rPr>
              <a:t>(India)</a:t>
            </a:r>
            <a:r>
              <a:rPr sz="1598" spc="20" dirty="0">
                <a:latin typeface="Trebuchet MS"/>
                <a:cs typeface="Trebuchet MS"/>
              </a:rPr>
              <a:t> </a:t>
            </a:r>
            <a:r>
              <a:rPr sz="1598" spc="-55" dirty="0">
                <a:latin typeface="Trebuchet MS"/>
                <a:cs typeface="Trebuchet MS"/>
              </a:rPr>
              <a:t>(P.)</a:t>
            </a:r>
            <a:r>
              <a:rPr sz="1598" spc="20" dirty="0">
                <a:latin typeface="Trebuchet MS"/>
                <a:cs typeface="Trebuchet MS"/>
              </a:rPr>
              <a:t> Ltd.</a:t>
            </a:r>
            <a:r>
              <a:rPr sz="1598" spc="15" dirty="0">
                <a:latin typeface="Trebuchet MS"/>
                <a:cs typeface="Trebuchet MS"/>
              </a:rPr>
              <a:t> </a:t>
            </a:r>
            <a:r>
              <a:rPr sz="1598" spc="130" dirty="0">
                <a:latin typeface="Trebuchet MS"/>
                <a:cs typeface="Trebuchet MS"/>
              </a:rPr>
              <a:t>[2019]</a:t>
            </a:r>
            <a:r>
              <a:rPr sz="1598" spc="20" dirty="0">
                <a:latin typeface="Trebuchet MS"/>
                <a:cs typeface="Trebuchet MS"/>
              </a:rPr>
              <a:t> </a:t>
            </a:r>
            <a:r>
              <a:rPr sz="1598" spc="175" dirty="0">
                <a:latin typeface="Trebuchet MS"/>
                <a:cs typeface="Trebuchet MS"/>
              </a:rPr>
              <a:t>104</a:t>
            </a:r>
            <a:r>
              <a:rPr sz="1598" spc="15" dirty="0">
                <a:latin typeface="Trebuchet MS"/>
                <a:cs typeface="Trebuchet MS"/>
              </a:rPr>
              <a:t> </a:t>
            </a:r>
            <a:r>
              <a:rPr sz="1598" spc="110" dirty="0">
                <a:latin typeface="Trebuchet MS"/>
                <a:cs typeface="Trebuchet MS"/>
              </a:rPr>
              <a:t>taxmann.com</a:t>
            </a:r>
            <a:r>
              <a:rPr sz="1598" spc="15" dirty="0">
                <a:latin typeface="Trebuchet MS"/>
                <a:cs typeface="Trebuchet MS"/>
              </a:rPr>
              <a:t> </a:t>
            </a:r>
            <a:r>
              <a:rPr sz="1598" spc="175" dirty="0">
                <a:latin typeface="Trebuchet MS"/>
                <a:cs typeface="Trebuchet MS"/>
              </a:rPr>
              <a:t>245</a:t>
            </a:r>
            <a:r>
              <a:rPr sz="1598" spc="25" dirty="0">
                <a:latin typeface="Trebuchet MS"/>
                <a:cs typeface="Trebuchet MS"/>
              </a:rPr>
              <a:t> </a:t>
            </a:r>
            <a:r>
              <a:rPr sz="1598" spc="55" dirty="0">
                <a:latin typeface="Trebuchet MS"/>
                <a:cs typeface="Trebuchet MS"/>
              </a:rPr>
              <a:t>that</a:t>
            </a:r>
            <a:r>
              <a:rPr lang="en-IN" sz="1598" spc="55" dirty="0">
                <a:latin typeface="Trebuchet MS"/>
                <a:cs typeface="Trebuchet MS"/>
              </a:rPr>
              <a:t> </a:t>
            </a:r>
            <a:r>
              <a:rPr lang="en-US" sz="1600" dirty="0"/>
              <a:t>: </a:t>
            </a:r>
            <a:r>
              <a:rPr lang="en-US" sz="1598" spc="110" dirty="0">
                <a:latin typeface="Trebuchet MS"/>
              </a:rPr>
              <a:t>Revenue </a:t>
            </a:r>
            <a:r>
              <a:rPr lang="en-US" sz="1598" b="1" u="sng" spc="110" dirty="0">
                <a:latin typeface="Trebuchet MS"/>
              </a:rPr>
              <a:t>cannot bypass Section 73A of the Finance Act, 1994 before going ahead with arrest u/s 90, 91 (arrest) of FA, 1994</a:t>
            </a:r>
            <a:r>
              <a:rPr lang="en-US" sz="1598" spc="110" dirty="0">
                <a:latin typeface="Trebuchet MS"/>
              </a:rPr>
              <a:t>. </a:t>
            </a:r>
            <a:endParaRPr sz="1598" spc="110" dirty="0">
              <a:latin typeface="Trebuchet MS"/>
            </a:endParaRPr>
          </a:p>
          <a:p>
            <a:pPr>
              <a:spcBef>
                <a:spcPts val="55"/>
              </a:spcBef>
            </a:pPr>
            <a:r>
              <a:rPr lang="en-IN" sz="1598" spc="110" dirty="0">
                <a:latin typeface="Trebuchet MS"/>
              </a:rPr>
              <a:t>No arrest can be made till Adjudication. Adjudication is to deprive the person from doing wrong , to cause further damage</a:t>
            </a:r>
            <a:r>
              <a:rPr lang="en-IN" sz="1598" dirty="0">
                <a:latin typeface="Trebuchet MS"/>
                <a:cs typeface="Trebuchet MS"/>
              </a:rPr>
              <a:t>.</a:t>
            </a:r>
            <a:endParaRPr sz="1499" dirty="0">
              <a:latin typeface="Trebuchet MS"/>
              <a:cs typeface="Trebuchet MS"/>
            </a:endParaRPr>
          </a:p>
        </p:txBody>
      </p:sp>
      <p:sp>
        <p:nvSpPr>
          <p:cNvPr id="6" name="object 10">
            <a:extLst>
              <a:ext uri="{FF2B5EF4-FFF2-40B4-BE49-F238E27FC236}">
                <a16:creationId xmlns:a16="http://schemas.microsoft.com/office/drawing/2014/main" id="{96AB9DC0-AE96-4207-AB6B-D1D913E9CEA9}"/>
              </a:ext>
            </a:extLst>
          </p:cNvPr>
          <p:cNvSpPr txBox="1"/>
          <p:nvPr/>
        </p:nvSpPr>
        <p:spPr>
          <a:xfrm>
            <a:off x="440382" y="2809385"/>
            <a:ext cx="11311236" cy="258071"/>
          </a:xfrm>
          <a:prstGeom prst="rect">
            <a:avLst/>
          </a:prstGeom>
          <a:ln>
            <a:solidFill>
              <a:srgbClr val="0070C0"/>
            </a:solidFill>
          </a:ln>
        </p:spPr>
        <p:txBody>
          <a:bodyPr vert="horz" wrap="square" lIns="0" tIns="12052" rIns="0" bIns="0" rtlCol="0">
            <a:spAutoFit/>
          </a:bodyPr>
          <a:lstStyle/>
          <a:p>
            <a:pPr marL="12687" marR="62168">
              <a:spcBef>
                <a:spcPts val="95"/>
              </a:spcBef>
            </a:pPr>
            <a:r>
              <a:rPr lang="en-IN" sz="1598" spc="70" dirty="0">
                <a:latin typeface="Trebuchet MS"/>
                <a:cs typeface="Trebuchet MS"/>
              </a:rPr>
              <a:t>Arrest and Prosecution are different in the sense Prosecution is based upon Amount , it can be compounded. </a:t>
            </a:r>
            <a:endParaRPr sz="1499" dirty="0">
              <a:latin typeface="Trebuchet MS"/>
              <a:cs typeface="Trebuchet MS"/>
            </a:endParaRPr>
          </a:p>
        </p:txBody>
      </p:sp>
      <p:sp>
        <p:nvSpPr>
          <p:cNvPr id="9" name="TextBox 8">
            <a:extLst>
              <a:ext uri="{FF2B5EF4-FFF2-40B4-BE49-F238E27FC236}">
                <a16:creationId xmlns:a16="http://schemas.microsoft.com/office/drawing/2014/main" id="{490189F6-AD73-4CCF-B7AB-7F4F348F37CE}"/>
              </a:ext>
            </a:extLst>
          </p:cNvPr>
          <p:cNvSpPr txBox="1"/>
          <p:nvPr/>
        </p:nvSpPr>
        <p:spPr>
          <a:xfrm>
            <a:off x="285751" y="3743652"/>
            <a:ext cx="11639549" cy="3139321"/>
          </a:xfrm>
          <a:prstGeom prst="rect">
            <a:avLst/>
          </a:prstGeom>
          <a:noFill/>
        </p:spPr>
        <p:txBody>
          <a:bodyPr wrap="square">
            <a:spAutoFit/>
          </a:bodyPr>
          <a:lstStyle/>
          <a:p>
            <a:r>
              <a:rPr lang="en-US" b="1" u="sng" dirty="0"/>
              <a:t>Dhruv Krishan </a:t>
            </a:r>
            <a:r>
              <a:rPr lang="en-US" b="1" u="sng" dirty="0" err="1"/>
              <a:t>Maggu</a:t>
            </a:r>
            <a:r>
              <a:rPr lang="en-US" b="1" u="sng" dirty="0"/>
              <a:t> Vs Union of India (Delhi HC) [2021] 123 taxmann.com 192  </a:t>
            </a:r>
          </a:p>
          <a:p>
            <a:pPr algn="just"/>
            <a:r>
              <a:rPr lang="en-US" dirty="0"/>
              <a:t>Whether scope of article 246A is significantly wide as it not only empowers both Parliament and State Legislatures to levy and/or enact GST Act, but it also grants power to make all laws 'with respect to' Goods and Services Tax – Yes</a:t>
            </a:r>
          </a:p>
          <a:p>
            <a:pPr algn="just"/>
            <a:endParaRPr lang="en-US" dirty="0"/>
          </a:p>
          <a:p>
            <a:pPr algn="just"/>
            <a:r>
              <a:rPr lang="en-US" dirty="0"/>
              <a:t> Whether pith and substance of CGST Act is on a topic, upon which Parliament has power to legislate as power to arrest and prosecute are ancillary and/or incidental to power to levy and collect Goods and Services Tax – Yes </a:t>
            </a:r>
          </a:p>
          <a:p>
            <a:pPr algn="just"/>
            <a:endParaRPr lang="en-US" dirty="0"/>
          </a:p>
          <a:p>
            <a:pPr algn="just"/>
            <a:r>
              <a:rPr lang="en-US" dirty="0"/>
              <a:t>Whether even if sections 69 and 132 could not have been enacted in pursuance to power under article 246A, they could have been enacted under Entry 1 of List III, as laying down of a crime and providing for its punishment is 'criminal law', consequently, in either option both sections 69 and 132 are constitutional and fall within legislative competency of Parliament </a:t>
            </a:r>
            <a:r>
              <a:rPr lang="en-US" b="1" u="sng" dirty="0">
                <a:solidFill>
                  <a:srgbClr val="FF0000"/>
                </a:solidFill>
              </a:rPr>
              <a:t>- Yes Power to Arrest – Constitutionally Valid</a:t>
            </a:r>
            <a:endParaRPr lang="en-IN" b="1" u="sng" dirty="0">
              <a:solidFill>
                <a:srgbClr val="FF0000"/>
              </a:solidFill>
            </a:endParaRPr>
          </a:p>
        </p:txBody>
      </p:sp>
      <p:sp>
        <p:nvSpPr>
          <p:cNvPr id="12" name="object 3">
            <a:extLst>
              <a:ext uri="{FF2B5EF4-FFF2-40B4-BE49-F238E27FC236}">
                <a16:creationId xmlns:a16="http://schemas.microsoft.com/office/drawing/2014/main" id="{CE7DDC1A-27EA-4140-9B8C-9E48921D8F98}"/>
              </a:ext>
            </a:extLst>
          </p:cNvPr>
          <p:cNvSpPr txBox="1">
            <a:spLocks/>
          </p:cNvSpPr>
          <p:nvPr/>
        </p:nvSpPr>
        <p:spPr bwMode="gray">
          <a:xfrm>
            <a:off x="595014" y="3238399"/>
            <a:ext cx="10363200" cy="50525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12687"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687">
              <a:spcBef>
                <a:spcPts val="100"/>
              </a:spcBef>
            </a:pPr>
            <a:r>
              <a:rPr lang="en-US" sz="3200" spc="360" dirty="0">
                <a:solidFill>
                  <a:schemeClr val="tx1"/>
                </a:solidFill>
              </a:rPr>
              <a:t>CONSTITUTIONAL VALIDITY OF ARREST</a:t>
            </a:r>
            <a:endParaRPr lang="en-US" spc="355" dirty="0">
              <a:solidFill>
                <a:schemeClr val="tx1"/>
              </a:solidFill>
            </a:endParaRPr>
          </a:p>
        </p:txBody>
      </p:sp>
      <p:sp>
        <p:nvSpPr>
          <p:cNvPr id="13" name="object 3">
            <a:extLst>
              <a:ext uri="{FF2B5EF4-FFF2-40B4-BE49-F238E27FC236}">
                <a16:creationId xmlns:a16="http://schemas.microsoft.com/office/drawing/2014/main" id="{79D04CA5-91E0-485B-875A-5D8BB93ABF2E}"/>
              </a:ext>
            </a:extLst>
          </p:cNvPr>
          <p:cNvSpPr txBox="1">
            <a:spLocks/>
          </p:cNvSpPr>
          <p:nvPr/>
        </p:nvSpPr>
        <p:spPr bwMode="gray">
          <a:xfrm>
            <a:off x="715208" y="68690"/>
            <a:ext cx="10363200" cy="112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687"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687">
              <a:spcBef>
                <a:spcPts val="100"/>
              </a:spcBef>
            </a:pPr>
            <a:r>
              <a:rPr lang="en-US" sz="3200" spc="360" dirty="0">
                <a:solidFill>
                  <a:schemeClr val="bg1"/>
                </a:solidFill>
              </a:rPr>
              <a:t>WHETHER</a:t>
            </a:r>
            <a:r>
              <a:rPr lang="en-US" sz="3200" spc="114" dirty="0">
                <a:solidFill>
                  <a:schemeClr val="bg1"/>
                </a:solidFill>
              </a:rPr>
              <a:t> </a:t>
            </a:r>
            <a:r>
              <a:rPr lang="en-US" sz="3200" spc="415" dirty="0">
                <a:solidFill>
                  <a:schemeClr val="bg1"/>
                </a:solidFill>
              </a:rPr>
              <a:t>ASSESSMENT </a:t>
            </a:r>
            <a:r>
              <a:rPr lang="en-US" sz="3200" spc="355" dirty="0">
                <a:solidFill>
                  <a:schemeClr val="bg1"/>
                </a:solidFill>
              </a:rPr>
              <a:t>MANDATORY</a:t>
            </a:r>
            <a:r>
              <a:rPr lang="en-US" spc="355" dirty="0">
                <a:solidFill>
                  <a:schemeClr val="bg1"/>
                </a:solidFill>
              </a:rPr>
              <a:t>?</a:t>
            </a:r>
            <a:br>
              <a:rPr lang="en-US" spc="355" dirty="0">
                <a:solidFill>
                  <a:schemeClr val="bg1"/>
                </a:solidFill>
              </a:rPr>
            </a:br>
            <a:r>
              <a:rPr lang="en-US" spc="355" dirty="0">
                <a:solidFill>
                  <a:schemeClr val="bg1"/>
                </a:solidFill>
              </a:rPr>
              <a:t>Sec 132 vis a vis Sec 69</a:t>
            </a:r>
          </a:p>
        </p:txBody>
      </p:sp>
      <p:sp>
        <p:nvSpPr>
          <p:cNvPr id="14" name="object 3">
            <a:extLst>
              <a:ext uri="{FF2B5EF4-FFF2-40B4-BE49-F238E27FC236}">
                <a16:creationId xmlns:a16="http://schemas.microsoft.com/office/drawing/2014/main" id="{5CB9BC91-B307-4DF6-A7AF-9ADD5B532772}"/>
              </a:ext>
            </a:extLst>
          </p:cNvPr>
          <p:cNvSpPr txBox="1">
            <a:spLocks/>
          </p:cNvSpPr>
          <p:nvPr/>
        </p:nvSpPr>
        <p:spPr bwMode="gray">
          <a:xfrm>
            <a:off x="715208" y="70841"/>
            <a:ext cx="10363200" cy="112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687"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687">
              <a:spcBef>
                <a:spcPts val="100"/>
              </a:spcBef>
            </a:pPr>
            <a:r>
              <a:rPr lang="en-US" sz="3200" spc="360" dirty="0">
                <a:solidFill>
                  <a:schemeClr val="bg1"/>
                </a:solidFill>
              </a:rPr>
              <a:t>WHETHER</a:t>
            </a:r>
            <a:r>
              <a:rPr lang="en-US" sz="3200" spc="114" dirty="0">
                <a:solidFill>
                  <a:schemeClr val="bg1"/>
                </a:solidFill>
              </a:rPr>
              <a:t> </a:t>
            </a:r>
            <a:r>
              <a:rPr lang="en-US" sz="3200" spc="415" dirty="0">
                <a:solidFill>
                  <a:schemeClr val="bg1"/>
                </a:solidFill>
              </a:rPr>
              <a:t>ASSESSMENT </a:t>
            </a:r>
            <a:r>
              <a:rPr lang="en-US" sz="3200" spc="355" dirty="0">
                <a:solidFill>
                  <a:schemeClr val="bg1"/>
                </a:solidFill>
              </a:rPr>
              <a:t>MANDATORY</a:t>
            </a:r>
            <a:r>
              <a:rPr lang="en-US" spc="355" dirty="0">
                <a:solidFill>
                  <a:schemeClr val="bg1"/>
                </a:solidFill>
              </a:rPr>
              <a:t>?</a:t>
            </a:r>
            <a:br>
              <a:rPr lang="en-US" spc="355" dirty="0">
                <a:solidFill>
                  <a:schemeClr val="bg1"/>
                </a:solidFill>
              </a:rPr>
            </a:br>
            <a:r>
              <a:rPr lang="en-US" spc="355" dirty="0">
                <a:solidFill>
                  <a:schemeClr val="bg1"/>
                </a:solidFill>
              </a:rPr>
              <a:t>Sec 132 vis a vis Sec 69</a:t>
            </a:r>
          </a:p>
        </p:txBody>
      </p:sp>
      <p:sp>
        <p:nvSpPr>
          <p:cNvPr id="16" name="Slide Number Placeholder 15">
            <a:extLst>
              <a:ext uri="{FF2B5EF4-FFF2-40B4-BE49-F238E27FC236}">
                <a16:creationId xmlns:a16="http://schemas.microsoft.com/office/drawing/2014/main" id="{F8CD2CCF-17EB-49F2-8B00-60A5A033D68D}"/>
              </a:ext>
            </a:extLst>
          </p:cNvPr>
          <p:cNvSpPr>
            <a:spLocks noGrp="1"/>
          </p:cNvSpPr>
          <p:nvPr>
            <p:ph type="sldNum" sz="quarter" idx="12"/>
          </p:nvPr>
        </p:nvSpPr>
        <p:spPr/>
        <p:txBody>
          <a:bodyPr/>
          <a:lstStyle/>
          <a:p>
            <a:fld id="{2AC1C4F3-0758-4693-96D4-8901426768B0}" type="slidenum">
              <a:rPr lang="en-IN" altLang="en-US" smtClean="0"/>
              <a:pPr/>
              <a:t>231</a:t>
            </a:fld>
            <a:endParaRPr lang="en-IN" altLang="en-US"/>
          </a:p>
        </p:txBody>
      </p:sp>
      <p:sp>
        <p:nvSpPr>
          <p:cNvPr id="10" name="object 3">
            <a:extLst>
              <a:ext uri="{FF2B5EF4-FFF2-40B4-BE49-F238E27FC236}">
                <a16:creationId xmlns:a16="http://schemas.microsoft.com/office/drawing/2014/main" id="{AAF0F7A7-52D3-4E67-936B-A8DF6C800F11}"/>
              </a:ext>
            </a:extLst>
          </p:cNvPr>
          <p:cNvSpPr txBox="1">
            <a:spLocks/>
          </p:cNvSpPr>
          <p:nvPr/>
        </p:nvSpPr>
        <p:spPr>
          <a:xfrm>
            <a:off x="965350" y="102789"/>
            <a:ext cx="10363200" cy="1120807"/>
          </a:xfrm>
          <a:prstGeom prst="rect">
            <a:avLst/>
          </a:prstGeom>
          <a:solidFill>
            <a:schemeClr val="accent1">
              <a:lumMod val="20000"/>
              <a:lumOff val="80000"/>
            </a:schemeClr>
          </a:solidFill>
          <a:ln>
            <a:solidFill>
              <a:schemeClr val="accent1"/>
            </a:solidFill>
          </a:ln>
        </p:spPr>
        <p:txBody>
          <a:bodyPr vert="horz" wrap="square" lIns="0" tIns="1268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87" algn="ctr">
              <a:lnSpc>
                <a:spcPct val="100000"/>
              </a:lnSpc>
              <a:spcBef>
                <a:spcPts val="100"/>
              </a:spcBef>
            </a:pPr>
            <a:r>
              <a:rPr lang="en-US" sz="2800" b="1" u="sng" spc="360" dirty="0"/>
              <a:t>WHETHER</a:t>
            </a:r>
            <a:r>
              <a:rPr lang="en-US" sz="2800" b="1" u="sng" spc="114" dirty="0"/>
              <a:t> </a:t>
            </a:r>
            <a:r>
              <a:rPr lang="en-US" sz="2800" b="1" u="sng" spc="415" dirty="0"/>
              <a:t>ASSESSMENT </a:t>
            </a:r>
            <a:r>
              <a:rPr lang="en-US" sz="2800" b="1" u="sng" spc="355" dirty="0"/>
              <a:t>MANDATORY</a:t>
            </a:r>
            <a:r>
              <a:rPr lang="en-US" sz="4000" b="1" u="sng" spc="355" dirty="0"/>
              <a:t>?</a:t>
            </a:r>
            <a:br>
              <a:rPr lang="en-US" sz="4000" b="1" u="sng" spc="355" dirty="0"/>
            </a:br>
            <a:r>
              <a:rPr lang="en-US" sz="3200" b="1" u="sng" spc="355" dirty="0"/>
              <a:t>Sec 132 vis a vis Sec 69</a:t>
            </a:r>
            <a:endParaRPr lang="en-US" sz="4000" b="1" u="sng" spc="355" dirty="0"/>
          </a:p>
        </p:txBody>
      </p:sp>
    </p:spTree>
    <p:extLst>
      <p:ext uri="{BB962C8B-B14F-4D97-AF65-F5344CB8AC3E}">
        <p14:creationId xmlns:p14="http://schemas.microsoft.com/office/powerpoint/2010/main" val="304606083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37AE2C-FC07-41A0-9E12-0A167D41DF1B}"/>
              </a:ext>
            </a:extLst>
          </p:cNvPr>
          <p:cNvSpPr/>
          <p:nvPr/>
        </p:nvSpPr>
        <p:spPr>
          <a:xfrm>
            <a:off x="2235079" y="278422"/>
            <a:ext cx="8808720" cy="714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object 3"/>
          <p:cNvSpPr txBox="1">
            <a:spLocks noGrp="1"/>
          </p:cNvSpPr>
          <p:nvPr>
            <p:ph type="title"/>
          </p:nvPr>
        </p:nvSpPr>
        <p:spPr>
          <a:xfrm>
            <a:off x="2524203" y="369276"/>
            <a:ext cx="9129438" cy="566809"/>
          </a:xfrm>
          <a:prstGeom prst="rect">
            <a:avLst/>
          </a:prstGeom>
        </p:spPr>
        <p:txBody>
          <a:bodyPr vert="horz" wrap="square" lIns="0" tIns="12687" rIns="0" bIns="0" rtlCol="0" anchor="ctr">
            <a:spAutoFit/>
          </a:bodyPr>
          <a:lstStyle/>
          <a:p>
            <a:pPr marL="12687">
              <a:lnSpc>
                <a:spcPct val="100000"/>
              </a:lnSpc>
              <a:spcBef>
                <a:spcPts val="100"/>
              </a:spcBef>
            </a:pPr>
            <a:r>
              <a:rPr lang="en-IN" spc="360" dirty="0">
                <a:solidFill>
                  <a:srgbClr val="252525"/>
                </a:solidFill>
              </a:rPr>
              <a:t>WHEN TO USE ARREST POWER</a:t>
            </a:r>
            <a:endParaRPr spc="355" dirty="0">
              <a:solidFill>
                <a:srgbClr val="252525"/>
              </a:solidFill>
            </a:endParaRPr>
          </a:p>
        </p:txBody>
      </p:sp>
      <p:sp>
        <p:nvSpPr>
          <p:cNvPr id="12" name="object 12"/>
          <p:cNvSpPr txBox="1">
            <a:spLocks noGrp="1"/>
          </p:cNvSpPr>
          <p:nvPr>
            <p:ph type="sldNum" sz="quarter" idx="7"/>
          </p:nvPr>
        </p:nvSpPr>
        <p:spPr>
          <a:xfrm>
            <a:off x="264024" y="6447266"/>
            <a:ext cx="270863" cy="369075"/>
          </a:xfrm>
          <a:prstGeom prst="rect">
            <a:avLst/>
          </a:prstGeom>
        </p:spPr>
        <p:txBody>
          <a:bodyPr vert="horz" wrap="square" lIns="0" tIns="0" rIns="0" bIns="0" rtlCol="0">
            <a:spAutoFit/>
          </a:bodyPr>
          <a:lstStyle>
            <a:defPPr>
              <a:defRPr lang="en-US"/>
            </a:defPPr>
            <a:lvl1pPr marL="0" algn="l" defTabSz="914400" rtl="0" eaLnBrk="1" latinLnBrk="0" hangingPunct="1">
              <a:defRPr sz="1199"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62">
              <a:spcBef>
                <a:spcPts val="10"/>
              </a:spcBef>
            </a:pPr>
            <a:fld id="{DEFAC21F-F6D5-4429-89A2-34921B10210D}" type="slidenum">
              <a:rPr lang="en-US" smtClean="0"/>
              <a:pPr marL="38062">
                <a:spcBef>
                  <a:spcPts val="10"/>
                </a:spcBef>
              </a:pPr>
              <a:t>232</a:t>
            </a:fld>
            <a:endParaRPr spc="130" dirty="0"/>
          </a:p>
        </p:txBody>
      </p:sp>
      <p:sp>
        <p:nvSpPr>
          <p:cNvPr id="7" name="object 7"/>
          <p:cNvSpPr txBox="1"/>
          <p:nvPr/>
        </p:nvSpPr>
        <p:spPr>
          <a:xfrm>
            <a:off x="915871" y="1222520"/>
            <a:ext cx="10933229" cy="4338610"/>
          </a:xfrm>
          <a:prstGeom prst="rect">
            <a:avLst/>
          </a:prstGeom>
        </p:spPr>
        <p:txBody>
          <a:bodyPr vert="horz" wrap="square" lIns="0" tIns="12052" rIns="0" bIns="0" rtlCol="0">
            <a:spAutoFit/>
          </a:bodyPr>
          <a:lstStyle/>
          <a:p>
            <a:pPr marL="12687" marR="5075" algn="just">
              <a:lnSpc>
                <a:spcPct val="149700"/>
              </a:lnSpc>
              <a:spcBef>
                <a:spcPts val="95"/>
              </a:spcBef>
            </a:pPr>
            <a:r>
              <a:rPr lang="en-IN" b="1" u="sng" dirty="0">
                <a:solidFill>
                  <a:schemeClr val="dk1"/>
                </a:solidFill>
              </a:rPr>
              <a:t>Case Name: </a:t>
            </a:r>
            <a:r>
              <a:rPr b="1" u="sng" dirty="0">
                <a:solidFill>
                  <a:schemeClr val="dk1"/>
                </a:solidFill>
              </a:rPr>
              <a:t> Akhil Krishan Maggu v. Dy. Director, D.G. of GST  Intelligence 2020 (32) GSTL 516 (P&amp;H.) </a:t>
            </a:r>
            <a:endParaRPr lang="en-IN" b="1" u="sng" dirty="0">
              <a:solidFill>
                <a:schemeClr val="dk1"/>
              </a:solidFill>
            </a:endParaRPr>
          </a:p>
          <a:p>
            <a:pPr marL="12687" marR="5075" algn="just">
              <a:lnSpc>
                <a:spcPct val="149700"/>
              </a:lnSpc>
              <a:spcBef>
                <a:spcPts val="95"/>
              </a:spcBef>
            </a:pPr>
            <a:r>
              <a:rPr lang="en-IN" b="1" u="sng" dirty="0">
                <a:solidFill>
                  <a:schemeClr val="dk1"/>
                </a:solidFill>
              </a:rPr>
              <a:t>Held: </a:t>
            </a:r>
            <a:r>
              <a:rPr dirty="0">
                <a:solidFill>
                  <a:schemeClr val="dk1"/>
                </a:solidFill>
              </a:rPr>
              <a:t> </a:t>
            </a:r>
            <a:r>
              <a:rPr lang="en-IN" dirty="0">
                <a:solidFill>
                  <a:schemeClr val="dk1"/>
                </a:solidFill>
              </a:rPr>
              <a:t>P</a:t>
            </a:r>
            <a:r>
              <a:rPr dirty="0" err="1">
                <a:solidFill>
                  <a:schemeClr val="dk1"/>
                </a:solidFill>
              </a:rPr>
              <a:t>ower</a:t>
            </a:r>
            <a:r>
              <a:rPr dirty="0">
                <a:solidFill>
                  <a:schemeClr val="dk1"/>
                </a:solidFill>
              </a:rPr>
              <a:t> of arrest </a:t>
            </a:r>
            <a:r>
              <a:rPr b="1" u="sng" dirty="0">
                <a:solidFill>
                  <a:srgbClr val="FF0000"/>
                </a:solidFill>
              </a:rPr>
              <a:t>should not be exercised at the  whims and caprices of any officer </a:t>
            </a:r>
            <a:r>
              <a:rPr dirty="0">
                <a:solidFill>
                  <a:schemeClr val="dk1"/>
                </a:solidFill>
              </a:rPr>
              <a:t>or for the sake of recovery or terrorising any businessman or create  an atmosphere of fear, whereas it </a:t>
            </a:r>
            <a:r>
              <a:rPr b="1" u="sng" dirty="0">
                <a:solidFill>
                  <a:srgbClr val="FF0000"/>
                </a:solidFill>
              </a:rPr>
              <a:t>should be exercised in exceptional circumstances </a:t>
            </a:r>
            <a:r>
              <a:rPr b="1" u="sng" dirty="0">
                <a:solidFill>
                  <a:schemeClr val="dk1"/>
                </a:solidFill>
              </a:rPr>
              <a:t>during  investigation</a:t>
            </a:r>
            <a:r>
              <a:rPr dirty="0">
                <a:solidFill>
                  <a:schemeClr val="dk1"/>
                </a:solidFill>
              </a:rPr>
              <a:t>, which illustratively may be:-</a:t>
            </a:r>
          </a:p>
          <a:p>
            <a:pPr marL="12687" marR="661008" algn="just">
              <a:lnSpc>
                <a:spcPts val="2877"/>
              </a:lnSpc>
              <a:spcBef>
                <a:spcPts val="245"/>
              </a:spcBef>
              <a:buAutoNum type="romanLcParenBoth"/>
              <a:tabLst>
                <a:tab pos="468796" algn="l"/>
                <a:tab pos="469430" algn="l"/>
              </a:tabLst>
            </a:pPr>
            <a:r>
              <a:rPr dirty="0">
                <a:solidFill>
                  <a:schemeClr val="dk1"/>
                </a:solidFill>
              </a:rPr>
              <a:t>a person is involved in </a:t>
            </a:r>
            <a:r>
              <a:rPr b="1" u="sng" dirty="0">
                <a:solidFill>
                  <a:schemeClr val="dk1"/>
                </a:solidFill>
              </a:rPr>
              <a:t>evasion of huge amount of tax </a:t>
            </a:r>
            <a:r>
              <a:rPr dirty="0">
                <a:solidFill>
                  <a:schemeClr val="dk1"/>
                </a:solidFill>
              </a:rPr>
              <a:t>and is having no permanent place of  business,</a:t>
            </a:r>
          </a:p>
          <a:p>
            <a:pPr marL="12687" marR="690189" algn="just">
              <a:lnSpc>
                <a:spcPts val="2867"/>
              </a:lnSpc>
              <a:buAutoNum type="romanLcParenBoth"/>
              <a:tabLst>
                <a:tab pos="468796" algn="l"/>
                <a:tab pos="469430" algn="l"/>
              </a:tabLst>
            </a:pPr>
            <a:r>
              <a:rPr dirty="0">
                <a:solidFill>
                  <a:schemeClr val="dk1"/>
                </a:solidFill>
              </a:rPr>
              <a:t>a person is not appearing </a:t>
            </a:r>
            <a:r>
              <a:rPr b="1" u="sng" dirty="0">
                <a:solidFill>
                  <a:schemeClr val="dk1"/>
                </a:solidFill>
              </a:rPr>
              <a:t>in spite of repeated summons </a:t>
            </a:r>
            <a:r>
              <a:rPr dirty="0">
                <a:solidFill>
                  <a:schemeClr val="dk1"/>
                </a:solidFill>
              </a:rPr>
              <a:t>and is involved in huge amount of  evasion of tax,</a:t>
            </a:r>
          </a:p>
          <a:p>
            <a:pPr marL="469430" indent="-456743" algn="just">
              <a:spcBef>
                <a:spcPts val="704"/>
              </a:spcBef>
              <a:buAutoNum type="romanLcParenBoth"/>
              <a:tabLst>
                <a:tab pos="468796" algn="l"/>
                <a:tab pos="469430" algn="l"/>
              </a:tabLst>
            </a:pPr>
            <a:r>
              <a:rPr dirty="0">
                <a:solidFill>
                  <a:schemeClr val="dk1"/>
                </a:solidFill>
              </a:rPr>
              <a:t>a person is a </a:t>
            </a:r>
            <a:r>
              <a:rPr b="1" u="sng" dirty="0">
                <a:solidFill>
                  <a:schemeClr val="dk1"/>
                </a:solidFill>
              </a:rPr>
              <a:t>habitual offender </a:t>
            </a:r>
            <a:r>
              <a:rPr dirty="0">
                <a:solidFill>
                  <a:schemeClr val="dk1"/>
                </a:solidFill>
              </a:rPr>
              <a:t>and he has been prosecuted or convicted on earlier occasion,</a:t>
            </a:r>
          </a:p>
          <a:p>
            <a:pPr marL="469430" indent="-456743" algn="just">
              <a:spcBef>
                <a:spcPts val="949"/>
              </a:spcBef>
              <a:buAutoNum type="romanLcParenBoth"/>
              <a:tabLst>
                <a:tab pos="469430" algn="l"/>
              </a:tabLst>
            </a:pPr>
            <a:r>
              <a:rPr dirty="0">
                <a:solidFill>
                  <a:schemeClr val="dk1"/>
                </a:solidFill>
              </a:rPr>
              <a:t>a person is likely to </a:t>
            </a:r>
            <a:r>
              <a:rPr b="1" u="sng" dirty="0">
                <a:solidFill>
                  <a:schemeClr val="dk1"/>
                </a:solidFill>
              </a:rPr>
              <a:t>flee from country</a:t>
            </a:r>
            <a:r>
              <a:rPr dirty="0">
                <a:solidFill>
                  <a:schemeClr val="dk1"/>
                </a:solidFill>
              </a:rPr>
              <a:t>,</a:t>
            </a:r>
          </a:p>
          <a:p>
            <a:pPr marL="469430" indent="-456743" algn="just">
              <a:spcBef>
                <a:spcPts val="959"/>
              </a:spcBef>
              <a:buAutoNum type="romanLcParenBoth"/>
              <a:tabLst>
                <a:tab pos="468796" algn="l"/>
                <a:tab pos="469430" algn="l"/>
              </a:tabLst>
            </a:pPr>
            <a:r>
              <a:rPr dirty="0">
                <a:solidFill>
                  <a:schemeClr val="dk1"/>
                </a:solidFill>
              </a:rPr>
              <a:t>a person is </a:t>
            </a:r>
            <a:r>
              <a:rPr b="1" u="sng" dirty="0">
                <a:solidFill>
                  <a:schemeClr val="dk1"/>
                </a:solidFill>
              </a:rPr>
              <a:t>originator of fake invoices </a:t>
            </a:r>
            <a:r>
              <a:rPr dirty="0">
                <a:solidFill>
                  <a:schemeClr val="dk1"/>
                </a:solidFill>
              </a:rPr>
              <a:t>i.e. invoices without payment of tax,</a:t>
            </a:r>
          </a:p>
          <a:p>
            <a:pPr marL="469430" marR="485923" indent="-456743" algn="just">
              <a:lnSpc>
                <a:spcPts val="2877"/>
              </a:lnSpc>
              <a:spcBef>
                <a:spcPts val="90"/>
              </a:spcBef>
              <a:buAutoNum type="romanLcParenBoth"/>
              <a:tabLst>
                <a:tab pos="469430" algn="l"/>
              </a:tabLst>
            </a:pPr>
            <a:r>
              <a:rPr dirty="0">
                <a:solidFill>
                  <a:schemeClr val="dk1"/>
                </a:solidFill>
              </a:rPr>
              <a:t>when </a:t>
            </a:r>
            <a:r>
              <a:rPr b="1" u="sng" dirty="0">
                <a:solidFill>
                  <a:schemeClr val="dk1"/>
                </a:solidFill>
              </a:rPr>
              <a:t>direct documentary or otherwise concrete evidence </a:t>
            </a:r>
            <a:r>
              <a:rPr dirty="0">
                <a:solidFill>
                  <a:schemeClr val="dk1"/>
                </a:solidFill>
              </a:rPr>
              <a:t>is available on file/record of active  involvement of a person in tax evasion.</a:t>
            </a:r>
          </a:p>
        </p:txBody>
      </p:sp>
    </p:spTree>
    <p:extLst>
      <p:ext uri="{BB962C8B-B14F-4D97-AF65-F5344CB8AC3E}">
        <p14:creationId xmlns:p14="http://schemas.microsoft.com/office/powerpoint/2010/main" val="127737415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684944A-ADB3-4D2D-936F-9F276B6930FA}"/>
              </a:ext>
            </a:extLst>
          </p:cNvPr>
          <p:cNvGraphicFramePr>
            <a:graphicFrameLocks noGrp="1"/>
          </p:cNvGraphicFramePr>
          <p:nvPr>
            <p:extLst>
              <p:ext uri="{D42A27DB-BD31-4B8C-83A1-F6EECF244321}">
                <p14:modId xmlns:p14="http://schemas.microsoft.com/office/powerpoint/2010/main" val="4000540899"/>
              </p:ext>
            </p:extLst>
          </p:nvPr>
        </p:nvGraphicFramePr>
        <p:xfrm>
          <a:off x="1652172" y="194338"/>
          <a:ext cx="8128000" cy="2621280"/>
        </p:xfrm>
        <a:graphic>
          <a:graphicData uri="http://schemas.openxmlformats.org/drawingml/2006/table">
            <a:tbl>
              <a:tblPr firstRow="1" bandRow="1">
                <a:tableStyleId>{5FD0F851-EC5A-4D38-B0AD-8093EC10F338}</a:tableStyleId>
              </a:tblPr>
              <a:tblGrid>
                <a:gridCol w="2258646">
                  <a:extLst>
                    <a:ext uri="{9D8B030D-6E8A-4147-A177-3AD203B41FA5}">
                      <a16:colId xmlns:a16="http://schemas.microsoft.com/office/drawing/2014/main" val="941156562"/>
                    </a:ext>
                  </a:extLst>
                </a:gridCol>
                <a:gridCol w="5869354">
                  <a:extLst>
                    <a:ext uri="{9D8B030D-6E8A-4147-A177-3AD203B41FA5}">
                      <a16:colId xmlns:a16="http://schemas.microsoft.com/office/drawing/2014/main" val="2659884354"/>
                    </a:ext>
                  </a:extLst>
                </a:gridCol>
              </a:tblGrid>
              <a:tr h="370840">
                <a:tc gridSpan="2">
                  <a:txBody>
                    <a:bodyPr/>
                    <a:lstStyle/>
                    <a:p>
                      <a:pPr algn="ctr"/>
                      <a:r>
                        <a:rPr lang="en-US" sz="2000" dirty="0"/>
                        <a:t>Chapter XI of the CGST Rules : Assessment and Audit </a:t>
                      </a: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906671456"/>
                  </a:ext>
                </a:extLst>
              </a:tr>
              <a:tr h="370840">
                <a:tc>
                  <a:txBody>
                    <a:bodyPr/>
                    <a:lstStyle/>
                    <a:p>
                      <a:r>
                        <a:rPr lang="en-US" b="1" u="sng" dirty="0"/>
                        <a:t>Rules</a:t>
                      </a:r>
                      <a:endParaRPr lang="en-IN"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u="sng" dirty="0"/>
                        <a:t>Particulars</a:t>
                      </a:r>
                      <a:endParaRPr lang="en-IN"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877862"/>
                  </a:ext>
                </a:extLst>
              </a:tr>
              <a:tr h="370840">
                <a:tc>
                  <a:txBody>
                    <a:bodyPr/>
                    <a:lstStyle/>
                    <a:p>
                      <a:r>
                        <a:rPr lang="en-US" dirty="0"/>
                        <a:t>Rule 98</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a:t>
                      </a:r>
                      <a:r>
                        <a:rPr lang="en-IN" dirty="0" err="1"/>
                        <a:t>rovisional</a:t>
                      </a:r>
                      <a:r>
                        <a:rPr lang="en-IN" dirty="0"/>
                        <a:t> Assessment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182392"/>
                  </a:ext>
                </a:extLst>
              </a:tr>
              <a:tr h="370840">
                <a:tc>
                  <a:txBody>
                    <a:bodyPr/>
                    <a:lstStyle/>
                    <a:p>
                      <a:r>
                        <a:rPr lang="en-US" dirty="0"/>
                        <a:t>Rule 99</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Scrutiny of Returns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467843"/>
                  </a:ext>
                </a:extLst>
              </a:tr>
              <a:tr h="370840">
                <a:tc>
                  <a:txBody>
                    <a:bodyPr/>
                    <a:lstStyle/>
                    <a:p>
                      <a:r>
                        <a:rPr lang="en-US" dirty="0"/>
                        <a:t>Rule 100</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Assessment in certain cases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551667"/>
                  </a:ext>
                </a:extLst>
              </a:tr>
              <a:tr h="370840">
                <a:tc>
                  <a:txBody>
                    <a:bodyPr/>
                    <a:lstStyle/>
                    <a:p>
                      <a:r>
                        <a:rPr lang="en-US" dirty="0"/>
                        <a:t>Rule 101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Audit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538863"/>
                  </a:ext>
                </a:extLst>
              </a:tr>
              <a:tr h="370840">
                <a:tc>
                  <a:txBody>
                    <a:bodyPr/>
                    <a:lstStyle/>
                    <a:p>
                      <a:r>
                        <a:rPr lang="en-US" dirty="0"/>
                        <a:t>Rule 102</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Special Audit</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026717"/>
                  </a:ext>
                </a:extLst>
              </a:tr>
            </a:tbl>
          </a:graphicData>
        </a:graphic>
      </p:graphicFrame>
      <p:graphicFrame>
        <p:nvGraphicFramePr>
          <p:cNvPr id="3" name="Table 2">
            <a:extLst>
              <a:ext uri="{FF2B5EF4-FFF2-40B4-BE49-F238E27FC236}">
                <a16:creationId xmlns:a16="http://schemas.microsoft.com/office/drawing/2014/main" id="{9A054B84-C58B-4E70-95AD-3FD0E1669A98}"/>
              </a:ext>
            </a:extLst>
          </p:cNvPr>
          <p:cNvGraphicFramePr>
            <a:graphicFrameLocks noGrp="1"/>
          </p:cNvGraphicFramePr>
          <p:nvPr/>
        </p:nvGraphicFramePr>
        <p:xfrm>
          <a:off x="506437" y="2923344"/>
          <a:ext cx="11324492" cy="3362960"/>
        </p:xfrm>
        <a:graphic>
          <a:graphicData uri="http://schemas.openxmlformats.org/drawingml/2006/table">
            <a:tbl>
              <a:tblPr firstRow="1" bandRow="1">
                <a:tableStyleId>{5FD0F851-EC5A-4D38-B0AD-8093EC10F338}</a:tableStyleId>
              </a:tblPr>
              <a:tblGrid>
                <a:gridCol w="2180492">
                  <a:extLst>
                    <a:ext uri="{9D8B030D-6E8A-4147-A177-3AD203B41FA5}">
                      <a16:colId xmlns:a16="http://schemas.microsoft.com/office/drawing/2014/main" val="941156562"/>
                    </a:ext>
                  </a:extLst>
                </a:gridCol>
                <a:gridCol w="9144000">
                  <a:extLst>
                    <a:ext uri="{9D8B030D-6E8A-4147-A177-3AD203B41FA5}">
                      <a16:colId xmlns:a16="http://schemas.microsoft.com/office/drawing/2014/main" val="2659884354"/>
                    </a:ext>
                  </a:extLst>
                </a:gridCol>
              </a:tblGrid>
              <a:tr h="232243">
                <a:tc gridSpan="2">
                  <a:txBody>
                    <a:bodyPr/>
                    <a:lstStyle/>
                    <a:p>
                      <a:pPr algn="ctr"/>
                      <a:r>
                        <a:rPr lang="en-US" sz="2000" dirty="0"/>
                        <a:t>Chapter XI of the CGST Rules : Assessment and Audit </a:t>
                      </a: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906671456"/>
                  </a:ext>
                </a:extLst>
              </a:tr>
              <a:tr h="370840">
                <a:tc>
                  <a:txBody>
                    <a:bodyPr/>
                    <a:lstStyle/>
                    <a:p>
                      <a:r>
                        <a:rPr lang="en-US" b="1" u="sng" dirty="0"/>
                        <a:t>Form No.</a:t>
                      </a:r>
                      <a:endParaRPr lang="en-IN"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u="sng" dirty="0"/>
                        <a:t>Purpose</a:t>
                      </a:r>
                      <a:endParaRPr lang="en-IN"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877862"/>
                  </a:ext>
                </a:extLst>
              </a:tr>
              <a:tr h="370840">
                <a:tc>
                  <a:txBody>
                    <a:bodyPr/>
                    <a:lstStyle/>
                    <a:p>
                      <a:r>
                        <a:rPr lang="en-US" dirty="0"/>
                        <a:t>Form GST ASMT-01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Application for Provisional Assessment</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182392"/>
                  </a:ext>
                </a:extLst>
              </a:tr>
              <a:tr h="370840">
                <a:tc>
                  <a:txBody>
                    <a:bodyPr/>
                    <a:lstStyle/>
                    <a:p>
                      <a:r>
                        <a:rPr lang="en-US" dirty="0"/>
                        <a:t>Form GST ASMT-02</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Notice for seeking additional information/ clarification/ documents for Provisional assessment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467843"/>
                  </a:ext>
                </a:extLst>
              </a:tr>
              <a:tr h="370840">
                <a:tc>
                  <a:txBody>
                    <a:bodyPr/>
                    <a:lstStyle/>
                    <a:p>
                      <a:r>
                        <a:rPr lang="en-US" dirty="0"/>
                        <a:t>Form GST ASMT-03</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Reply to Notice seeking additional Information</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551667"/>
                  </a:ext>
                </a:extLst>
              </a:tr>
              <a:tr h="370840">
                <a:tc>
                  <a:txBody>
                    <a:bodyPr/>
                    <a:lstStyle/>
                    <a:p>
                      <a:r>
                        <a:rPr lang="en-US" dirty="0"/>
                        <a:t>Form GST ASMT-04</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Order of Provisional Assessment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538863"/>
                  </a:ext>
                </a:extLst>
              </a:tr>
              <a:tr h="370840">
                <a:tc>
                  <a:txBody>
                    <a:bodyPr/>
                    <a:lstStyle/>
                    <a:p>
                      <a:r>
                        <a:rPr lang="en-US" dirty="0"/>
                        <a:t>Form GST ASMT-05</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Furnishing of Security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026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GST ASMT-06</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Notice for seeking additional information / clarification / documents for final assessment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080639"/>
                  </a:ext>
                </a:extLst>
              </a:tr>
              <a:tr h="370840">
                <a:tc>
                  <a:txBody>
                    <a:bodyPr/>
                    <a:lstStyle/>
                    <a:p>
                      <a:r>
                        <a:rPr lang="en-US" dirty="0"/>
                        <a:t>Form GST ASMT-07</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Final Assessment Order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987419"/>
                  </a:ext>
                </a:extLst>
              </a:tr>
            </a:tbl>
          </a:graphicData>
        </a:graphic>
      </p:graphicFrame>
      <p:sp>
        <p:nvSpPr>
          <p:cNvPr id="4" name="Footer Placeholder 3">
            <a:extLst>
              <a:ext uri="{FF2B5EF4-FFF2-40B4-BE49-F238E27FC236}">
                <a16:creationId xmlns:a16="http://schemas.microsoft.com/office/drawing/2014/main" id="{98571A21-2596-4AEB-986D-6641E3EB6A18}"/>
              </a:ext>
            </a:extLst>
          </p:cNvPr>
          <p:cNvSpPr>
            <a:spLocks noGrp="1"/>
          </p:cNvSpPr>
          <p:nvPr>
            <p:ph type="ftr" sz="quarter" idx="11"/>
          </p:nvPr>
        </p:nvSpPr>
        <p:spPr/>
        <p:txBody>
          <a:bodyPr/>
          <a:lstStyle/>
          <a:p>
            <a:r>
              <a:rPr lang="en-IN"/>
              <a:t>CA AANCHAL KAPOOR 9988692699</a:t>
            </a:r>
          </a:p>
        </p:txBody>
      </p:sp>
      <p:sp>
        <p:nvSpPr>
          <p:cNvPr id="5" name="Slide Number Placeholder 4">
            <a:extLst>
              <a:ext uri="{FF2B5EF4-FFF2-40B4-BE49-F238E27FC236}">
                <a16:creationId xmlns:a16="http://schemas.microsoft.com/office/drawing/2014/main" id="{8F2FAA2A-C0AE-4CFE-992F-F5AF0410343F}"/>
              </a:ext>
            </a:extLst>
          </p:cNvPr>
          <p:cNvSpPr>
            <a:spLocks noGrp="1"/>
          </p:cNvSpPr>
          <p:nvPr>
            <p:ph type="sldNum" sz="quarter" idx="12"/>
          </p:nvPr>
        </p:nvSpPr>
        <p:spPr/>
        <p:txBody>
          <a:bodyPr/>
          <a:lstStyle/>
          <a:p>
            <a:fld id="{2C4C6DAB-D00D-4A57-9F27-CB36B1FCB0AC}" type="slidenum">
              <a:rPr lang="en-IN" smtClean="0"/>
              <a:pPr/>
              <a:t>233</a:t>
            </a:fld>
            <a:endParaRPr lang="en-IN"/>
          </a:p>
        </p:txBody>
      </p:sp>
    </p:spTree>
    <p:extLst>
      <p:ext uri="{BB962C8B-B14F-4D97-AF65-F5344CB8AC3E}">
        <p14:creationId xmlns:p14="http://schemas.microsoft.com/office/powerpoint/2010/main" val="109643175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C321A7-8B0C-483C-895B-36DFF0BE12EF}"/>
              </a:ext>
            </a:extLst>
          </p:cNvPr>
          <p:cNvGraphicFramePr>
            <a:graphicFrameLocks noGrp="1"/>
          </p:cNvGraphicFramePr>
          <p:nvPr/>
        </p:nvGraphicFramePr>
        <p:xfrm>
          <a:off x="858129" y="156440"/>
          <a:ext cx="11169748" cy="6329680"/>
        </p:xfrm>
        <a:graphic>
          <a:graphicData uri="http://schemas.openxmlformats.org/drawingml/2006/table">
            <a:tbl>
              <a:tblPr firstRow="1" bandRow="1">
                <a:tableStyleId>{5FD0F851-EC5A-4D38-B0AD-8093EC10F338}</a:tableStyleId>
              </a:tblPr>
              <a:tblGrid>
                <a:gridCol w="2053883">
                  <a:extLst>
                    <a:ext uri="{9D8B030D-6E8A-4147-A177-3AD203B41FA5}">
                      <a16:colId xmlns:a16="http://schemas.microsoft.com/office/drawing/2014/main" val="941156562"/>
                    </a:ext>
                  </a:extLst>
                </a:gridCol>
                <a:gridCol w="9115865">
                  <a:extLst>
                    <a:ext uri="{9D8B030D-6E8A-4147-A177-3AD203B41FA5}">
                      <a16:colId xmlns:a16="http://schemas.microsoft.com/office/drawing/2014/main" val="2659884354"/>
                    </a:ext>
                  </a:extLst>
                </a:gridCol>
              </a:tblGrid>
              <a:tr h="370840">
                <a:tc gridSpan="2">
                  <a:txBody>
                    <a:bodyPr/>
                    <a:lstStyle/>
                    <a:p>
                      <a:pPr algn="ctr"/>
                      <a:r>
                        <a:rPr lang="en-US" sz="2000" dirty="0"/>
                        <a:t>Chapter XI of the CGST Rules : Assessment and Audit </a:t>
                      </a:r>
                      <a:endParaRPr lang="en-I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906671456"/>
                  </a:ext>
                </a:extLst>
              </a:tr>
              <a:tr h="370840">
                <a:tc>
                  <a:txBody>
                    <a:bodyPr/>
                    <a:lstStyle/>
                    <a:p>
                      <a:r>
                        <a:rPr lang="en-US" b="1" u="sng" dirty="0"/>
                        <a:t>Form No.</a:t>
                      </a:r>
                      <a:endParaRPr lang="en-IN"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u="sng" dirty="0"/>
                        <a:t>Purpose</a:t>
                      </a:r>
                      <a:endParaRPr lang="en-IN"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8778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ASMT-08</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Application for withdrawal of security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4678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ASMT-09</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Order for release of security or rejecting the application</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551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ASMT-10</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Notice for intimating discrepancies in the return after scrutiny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5388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ASMT-11</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Reply to the notice issued under sec 61 intimating discrepancies  in the return</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026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ASMT-12</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Order of acceptance of reply against the notice issued under sec 61</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080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ASMT-13</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Assessment order under sec 62 </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229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ASMT-14</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Show Cause Notice for assessment under sec 63</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159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ASMT-15</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Assessment order under sec 63</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0813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ASMT-16</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Assessment order under sec 64</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40749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ASMT-17</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Application for withdrawal of assessment order issued under sec 64</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755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ASMT-18</a:t>
                      </a:r>
                      <a:endParaRPr kumimoji="0" lang="en-IN"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Acceptance or Rejection of application filed under sec 64(2)</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6141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ADT-01</a:t>
                      </a:r>
                      <a:endParaRPr kumimoji="0" lang="en-IN"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Notice for Conducting audit</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284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ADT-02</a:t>
                      </a:r>
                      <a:endParaRPr kumimoji="0" lang="en-IN"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Audit Report under sec 65(6)</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448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ADT-03</a:t>
                      </a:r>
                      <a:endParaRPr kumimoji="0" lang="en-IN"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Communication to the registered person for conduct of special audit under sec 66</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4305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Form GST ADT-04</a:t>
                      </a:r>
                      <a:endParaRPr kumimoji="0" lang="en-IN"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Information of Finding upon Special Audit</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438749"/>
                  </a:ext>
                </a:extLst>
              </a:tr>
            </a:tbl>
          </a:graphicData>
        </a:graphic>
      </p:graphicFrame>
      <p:sp>
        <p:nvSpPr>
          <p:cNvPr id="2" name="Footer Placeholder 1">
            <a:extLst>
              <a:ext uri="{FF2B5EF4-FFF2-40B4-BE49-F238E27FC236}">
                <a16:creationId xmlns:a16="http://schemas.microsoft.com/office/drawing/2014/main" id="{95F2B046-5190-4CBB-BC80-60B84BFBAFA4}"/>
              </a:ext>
            </a:extLst>
          </p:cNvPr>
          <p:cNvSpPr>
            <a:spLocks noGrp="1"/>
          </p:cNvSpPr>
          <p:nvPr>
            <p:ph type="ftr" sz="quarter" idx="11"/>
          </p:nvPr>
        </p:nvSpPr>
        <p:spPr/>
        <p:txBody>
          <a:bodyPr/>
          <a:lstStyle/>
          <a:p>
            <a:r>
              <a:rPr lang="en-IN"/>
              <a:t>CA AANCHAL KAPOOR 9988692699</a:t>
            </a:r>
          </a:p>
        </p:txBody>
      </p:sp>
      <p:sp>
        <p:nvSpPr>
          <p:cNvPr id="4" name="Slide Number Placeholder 3">
            <a:extLst>
              <a:ext uri="{FF2B5EF4-FFF2-40B4-BE49-F238E27FC236}">
                <a16:creationId xmlns:a16="http://schemas.microsoft.com/office/drawing/2014/main" id="{05888326-F465-481C-86D8-3A78565BEC4E}"/>
              </a:ext>
            </a:extLst>
          </p:cNvPr>
          <p:cNvSpPr>
            <a:spLocks noGrp="1"/>
          </p:cNvSpPr>
          <p:nvPr>
            <p:ph type="sldNum" sz="quarter" idx="12"/>
          </p:nvPr>
        </p:nvSpPr>
        <p:spPr/>
        <p:txBody>
          <a:bodyPr/>
          <a:lstStyle/>
          <a:p>
            <a:fld id="{2C4C6DAB-D00D-4A57-9F27-CB36B1FCB0AC}" type="slidenum">
              <a:rPr lang="en-IN" smtClean="0"/>
              <a:pPr/>
              <a:t>234</a:t>
            </a:fld>
            <a:endParaRPr lang="en-IN"/>
          </a:p>
        </p:txBody>
      </p:sp>
    </p:spTree>
    <p:extLst>
      <p:ext uri="{BB962C8B-B14F-4D97-AF65-F5344CB8AC3E}">
        <p14:creationId xmlns:p14="http://schemas.microsoft.com/office/powerpoint/2010/main" val="299329681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890332" y="178753"/>
          <a:ext cx="9404440" cy="6101080"/>
        </p:xfrm>
        <a:graphic>
          <a:graphicData uri="http://schemas.openxmlformats.org/drawingml/2006/table">
            <a:tbl>
              <a:tblPr firstRow="1" bandRow="1">
                <a:tableStyleId>{5C22544A-7EE6-4342-B048-85BDC9FD1C3A}</a:tableStyleId>
              </a:tblPr>
              <a:tblGrid>
                <a:gridCol w="3266718">
                  <a:extLst>
                    <a:ext uri="{9D8B030D-6E8A-4147-A177-3AD203B41FA5}">
                      <a16:colId xmlns:a16="http://schemas.microsoft.com/office/drawing/2014/main" val="20000"/>
                    </a:ext>
                  </a:extLst>
                </a:gridCol>
                <a:gridCol w="6137722">
                  <a:extLst>
                    <a:ext uri="{9D8B030D-6E8A-4147-A177-3AD203B41FA5}">
                      <a16:colId xmlns:a16="http://schemas.microsoft.com/office/drawing/2014/main" val="20001"/>
                    </a:ext>
                  </a:extLst>
                </a:gridCol>
              </a:tblGrid>
              <a:tr h="370840">
                <a:tc>
                  <a:txBody>
                    <a:bodyPr/>
                    <a:lstStyle/>
                    <a:p>
                      <a:pPr algn="ctr"/>
                      <a:r>
                        <a:rPr lang="en-US" sz="1800" kern="1200" dirty="0">
                          <a:solidFill>
                            <a:schemeClr val="dk1"/>
                          </a:solidFill>
                          <a:effectLst/>
                          <a:latin typeface="+mn-lt"/>
                          <a:ea typeface="+mn-ea"/>
                          <a:cs typeface="+mn-cs"/>
                        </a:rPr>
                        <a:t> Annexure</a:t>
                      </a:r>
                      <a:endParaRPr lang="en-US" dirty="0"/>
                    </a:p>
                  </a:txBody>
                  <a:tcPr/>
                </a:tc>
                <a:tc>
                  <a:txBody>
                    <a:bodyPr/>
                    <a:lstStyle/>
                    <a:p>
                      <a:r>
                        <a:rPr lang="en-US" dirty="0">
                          <a:solidFill>
                            <a:schemeClr val="tx1"/>
                          </a:solidFill>
                        </a:rPr>
                        <a:t>Purpose</a:t>
                      </a:r>
                    </a:p>
                  </a:txBody>
                  <a:tcPr/>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GSTAM -Annexure I</a:t>
                      </a:r>
                      <a:endParaRPr lang="en-US" dirty="0"/>
                    </a:p>
                  </a:txBody>
                  <a:tcPr/>
                </a:tc>
                <a:tc>
                  <a:txBody>
                    <a:bodyPr/>
                    <a:lstStyle/>
                    <a:p>
                      <a:r>
                        <a:rPr lang="en-US" sz="1800" kern="1200" dirty="0">
                          <a:solidFill>
                            <a:schemeClr val="dk1"/>
                          </a:solidFill>
                          <a:effectLst/>
                          <a:latin typeface="+mn-lt"/>
                          <a:ea typeface="+mn-ea"/>
                          <a:cs typeface="+mn-cs"/>
                        </a:rPr>
                        <a:t>Registered Person’s Master File</a:t>
                      </a:r>
                      <a:endParaRPr lang="en-US" dirty="0"/>
                    </a:p>
                  </a:txBody>
                  <a:tcPr/>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GSTAM -Annexure II</a:t>
                      </a:r>
                      <a:endParaRPr lang="en-US" dirty="0"/>
                    </a:p>
                  </a:txBody>
                  <a:tcPr/>
                </a:tc>
                <a:tc>
                  <a:txBody>
                    <a:bodyPr/>
                    <a:lstStyle/>
                    <a:p>
                      <a:r>
                        <a:rPr lang="en-US" sz="1800" kern="1200" dirty="0">
                          <a:solidFill>
                            <a:schemeClr val="dk1"/>
                          </a:solidFill>
                          <a:effectLst/>
                          <a:latin typeface="+mn-lt"/>
                          <a:ea typeface="+mn-ea"/>
                          <a:cs typeface="+mn-cs"/>
                        </a:rPr>
                        <a:t>GST AD01 -</a:t>
                      </a:r>
                      <a:r>
                        <a:rPr lang="en-US" sz="1800" kern="1200" dirty="0" err="1">
                          <a:solidFill>
                            <a:schemeClr val="dk1"/>
                          </a:solidFill>
                          <a:effectLst/>
                          <a:latin typeface="+mn-lt"/>
                          <a:ea typeface="+mn-ea"/>
                          <a:cs typeface="+mn-cs"/>
                        </a:rPr>
                        <a:t>letterof</a:t>
                      </a:r>
                      <a:r>
                        <a:rPr lang="en-US" sz="1800" kern="1200" dirty="0">
                          <a:solidFill>
                            <a:schemeClr val="dk1"/>
                          </a:solidFill>
                          <a:effectLst/>
                          <a:latin typeface="+mn-lt"/>
                          <a:ea typeface="+mn-ea"/>
                          <a:cs typeface="+mn-cs"/>
                        </a:rPr>
                        <a:t> intimation for conduct of audit</a:t>
                      </a:r>
                      <a:endParaRPr lang="en-US" dirty="0"/>
                    </a:p>
                  </a:txBody>
                  <a:tcPr/>
                </a:tc>
                <a:extLst>
                  <a:ext uri="{0D108BD9-81ED-4DB2-BD59-A6C34878D82A}">
                    <a16:rowId xmlns:a16="http://schemas.microsoft.com/office/drawing/2014/main" val="10002"/>
                  </a:ext>
                </a:extLst>
              </a:tr>
              <a:tr h="370840">
                <a:tc>
                  <a:txBody>
                    <a:bodyPr/>
                    <a:lstStyle/>
                    <a:p>
                      <a:r>
                        <a:rPr lang="en-US" sz="1800" kern="1200" dirty="0">
                          <a:solidFill>
                            <a:schemeClr val="dk1"/>
                          </a:solidFill>
                          <a:effectLst/>
                          <a:latin typeface="+mn-lt"/>
                          <a:ea typeface="+mn-ea"/>
                          <a:cs typeface="+mn-cs"/>
                        </a:rPr>
                        <a:t>GSTAM -Annexure III</a:t>
                      </a:r>
                      <a:endParaRPr lang="en-US" dirty="0"/>
                    </a:p>
                  </a:txBody>
                  <a:tcPr/>
                </a:tc>
                <a:tc>
                  <a:txBody>
                    <a:bodyPr/>
                    <a:lstStyle/>
                    <a:p>
                      <a:r>
                        <a:rPr lang="en-US" sz="1800" kern="1200" dirty="0">
                          <a:solidFill>
                            <a:schemeClr val="dk1"/>
                          </a:solidFill>
                          <a:effectLst/>
                          <a:latin typeface="+mn-lt"/>
                          <a:ea typeface="+mn-ea"/>
                          <a:cs typeface="+mn-cs"/>
                        </a:rPr>
                        <a:t>Documents required for Desk Review</a:t>
                      </a:r>
                      <a:endParaRPr lang="en-US" dirty="0"/>
                    </a:p>
                  </a:txBody>
                  <a:tcPr/>
                </a:tc>
                <a:extLst>
                  <a:ext uri="{0D108BD9-81ED-4DB2-BD59-A6C34878D82A}">
                    <a16:rowId xmlns:a16="http://schemas.microsoft.com/office/drawing/2014/main" val="10003"/>
                  </a:ext>
                </a:extLst>
              </a:tr>
              <a:tr h="370840">
                <a:tc>
                  <a:txBody>
                    <a:bodyPr/>
                    <a:lstStyle/>
                    <a:p>
                      <a:r>
                        <a:rPr lang="en-US" sz="1800" kern="1200" dirty="0">
                          <a:solidFill>
                            <a:schemeClr val="dk1"/>
                          </a:solidFill>
                          <a:effectLst/>
                          <a:latin typeface="+mn-lt"/>
                          <a:ea typeface="+mn-ea"/>
                          <a:cs typeface="+mn-cs"/>
                        </a:rPr>
                        <a:t>GSTAM -Annexure IV</a:t>
                      </a:r>
                      <a:endParaRPr lang="en-US" dirty="0"/>
                    </a:p>
                  </a:txBody>
                  <a:tcPr/>
                </a:tc>
                <a:tc>
                  <a:txBody>
                    <a:bodyPr/>
                    <a:lstStyle/>
                    <a:p>
                      <a:r>
                        <a:rPr lang="en-US" sz="1800" kern="1200" dirty="0">
                          <a:solidFill>
                            <a:schemeClr val="dk1"/>
                          </a:solidFill>
                          <a:effectLst/>
                          <a:latin typeface="+mn-lt"/>
                          <a:ea typeface="+mn-ea"/>
                          <a:cs typeface="+mn-cs"/>
                        </a:rPr>
                        <a:t>Ratio Analysis of Database</a:t>
                      </a:r>
                      <a:endParaRPr lang="en-US" dirty="0"/>
                    </a:p>
                  </a:txBody>
                  <a:tcPr/>
                </a:tc>
                <a:extLst>
                  <a:ext uri="{0D108BD9-81ED-4DB2-BD59-A6C34878D82A}">
                    <a16:rowId xmlns:a16="http://schemas.microsoft.com/office/drawing/2014/main" val="10004"/>
                  </a:ext>
                </a:extLst>
              </a:tr>
              <a:tr h="370840">
                <a:tc>
                  <a:txBody>
                    <a:bodyPr/>
                    <a:lstStyle/>
                    <a:p>
                      <a:r>
                        <a:rPr lang="en-US" sz="1800" kern="1200" dirty="0">
                          <a:solidFill>
                            <a:schemeClr val="dk1"/>
                          </a:solidFill>
                          <a:effectLst/>
                          <a:latin typeface="+mn-lt"/>
                          <a:ea typeface="+mn-ea"/>
                          <a:cs typeface="+mn-cs"/>
                        </a:rPr>
                        <a:t>GSTAM -Annexure V</a:t>
                      </a:r>
                      <a:endParaRPr lang="en-US" dirty="0"/>
                    </a:p>
                  </a:txBody>
                  <a:tcPr/>
                </a:tc>
                <a:tc>
                  <a:txBody>
                    <a:bodyPr/>
                    <a:lstStyle/>
                    <a:p>
                      <a:r>
                        <a:rPr lang="en-US" sz="1800" kern="1200" dirty="0">
                          <a:solidFill>
                            <a:schemeClr val="dk1"/>
                          </a:solidFill>
                          <a:effectLst/>
                          <a:latin typeface="+mn-lt"/>
                          <a:ea typeface="+mn-ea"/>
                          <a:cs typeface="+mn-cs"/>
                        </a:rPr>
                        <a:t>Comparative Chart of items from Financial Statement/Returns</a:t>
                      </a:r>
                      <a:endParaRPr lang="en-US" dirty="0"/>
                    </a:p>
                  </a:txBody>
                  <a:tcPr/>
                </a:tc>
                <a:extLst>
                  <a:ext uri="{0D108BD9-81ED-4DB2-BD59-A6C34878D82A}">
                    <a16:rowId xmlns:a16="http://schemas.microsoft.com/office/drawing/2014/main" val="10005"/>
                  </a:ext>
                </a:extLst>
              </a:tr>
              <a:tr h="370840">
                <a:tc>
                  <a:txBody>
                    <a:bodyPr/>
                    <a:lstStyle/>
                    <a:p>
                      <a:r>
                        <a:rPr lang="en-US" sz="1800" kern="1200" dirty="0">
                          <a:solidFill>
                            <a:schemeClr val="dk1"/>
                          </a:solidFill>
                          <a:effectLst/>
                          <a:latin typeface="+mn-lt"/>
                          <a:ea typeface="+mn-ea"/>
                          <a:cs typeface="+mn-cs"/>
                        </a:rPr>
                        <a:t>GSTAM -Annexure VI</a:t>
                      </a:r>
                      <a:endParaRPr lang="en-US" dirty="0"/>
                    </a:p>
                  </a:txBody>
                  <a:tcPr/>
                </a:tc>
                <a:tc>
                  <a:txBody>
                    <a:bodyPr/>
                    <a:lstStyle/>
                    <a:p>
                      <a:r>
                        <a:rPr lang="en-US" sz="1800" kern="1200" dirty="0">
                          <a:solidFill>
                            <a:schemeClr val="dk1"/>
                          </a:solidFill>
                          <a:effectLst/>
                          <a:latin typeface="+mn-lt"/>
                          <a:ea typeface="+mn-ea"/>
                          <a:cs typeface="+mn-cs"/>
                        </a:rPr>
                        <a:t>Questionnaire for review of internal control and walkthrough</a:t>
                      </a:r>
                      <a:endParaRPr lang="en-US" dirty="0"/>
                    </a:p>
                  </a:txBody>
                  <a:tcPr/>
                </a:tc>
                <a:extLst>
                  <a:ext uri="{0D108BD9-81ED-4DB2-BD59-A6C34878D82A}">
                    <a16:rowId xmlns:a16="http://schemas.microsoft.com/office/drawing/2014/main" val="10006"/>
                  </a:ext>
                </a:extLst>
              </a:tr>
              <a:tr h="370840">
                <a:tc>
                  <a:txBody>
                    <a:bodyPr/>
                    <a:lstStyle/>
                    <a:p>
                      <a:r>
                        <a:rPr lang="en-US" sz="1800" kern="1200" dirty="0">
                          <a:solidFill>
                            <a:schemeClr val="dk1"/>
                          </a:solidFill>
                          <a:effectLst/>
                          <a:latin typeface="+mn-lt"/>
                          <a:ea typeface="+mn-ea"/>
                          <a:cs typeface="+mn-cs"/>
                        </a:rPr>
                        <a:t>GSTAM -Annexure VII</a:t>
                      </a:r>
                      <a:endParaRPr lang="en-US" dirty="0"/>
                    </a:p>
                  </a:txBody>
                  <a:tcPr/>
                </a:tc>
                <a:tc>
                  <a:txBody>
                    <a:bodyPr/>
                    <a:lstStyle/>
                    <a:p>
                      <a:r>
                        <a:rPr lang="en-US" sz="1800" kern="1200" dirty="0">
                          <a:solidFill>
                            <a:schemeClr val="dk1"/>
                          </a:solidFill>
                          <a:effectLst/>
                          <a:latin typeface="+mn-lt"/>
                          <a:ea typeface="+mn-ea"/>
                          <a:cs typeface="+mn-cs"/>
                        </a:rPr>
                        <a:t>Audit Plan</a:t>
                      </a:r>
                      <a:endParaRPr lang="en-US" dirty="0"/>
                    </a:p>
                  </a:txBody>
                  <a:tcPr/>
                </a:tc>
                <a:extLst>
                  <a:ext uri="{0D108BD9-81ED-4DB2-BD59-A6C34878D82A}">
                    <a16:rowId xmlns:a16="http://schemas.microsoft.com/office/drawing/2014/main" val="10007"/>
                  </a:ext>
                </a:extLst>
              </a:tr>
              <a:tr h="370840">
                <a:tc>
                  <a:txBody>
                    <a:bodyPr/>
                    <a:lstStyle/>
                    <a:p>
                      <a:r>
                        <a:rPr lang="en-US" sz="1800" kern="1200" dirty="0">
                          <a:solidFill>
                            <a:schemeClr val="dk1"/>
                          </a:solidFill>
                          <a:effectLst/>
                          <a:latin typeface="+mn-lt"/>
                          <a:ea typeface="+mn-ea"/>
                          <a:cs typeface="+mn-cs"/>
                        </a:rPr>
                        <a:t>GSTAM -Annexure VIII</a:t>
                      </a:r>
                      <a:endParaRPr lang="en-US" dirty="0"/>
                    </a:p>
                  </a:txBody>
                  <a:tcPr/>
                </a:tc>
                <a:tc>
                  <a:txBody>
                    <a:bodyPr/>
                    <a:lstStyle/>
                    <a:p>
                      <a:r>
                        <a:rPr lang="en-US" sz="1800" kern="1200" dirty="0">
                          <a:solidFill>
                            <a:schemeClr val="dk1"/>
                          </a:solidFill>
                          <a:effectLst/>
                          <a:latin typeface="+mn-lt"/>
                          <a:ea typeface="+mn-ea"/>
                          <a:cs typeface="+mn-cs"/>
                        </a:rPr>
                        <a:t>Working Papers</a:t>
                      </a:r>
                      <a:endParaRPr lang="en-US" dirty="0"/>
                    </a:p>
                  </a:txBody>
                  <a:tcPr/>
                </a:tc>
                <a:extLst>
                  <a:ext uri="{0D108BD9-81ED-4DB2-BD59-A6C34878D82A}">
                    <a16:rowId xmlns:a16="http://schemas.microsoft.com/office/drawing/2014/main" val="10008"/>
                  </a:ext>
                </a:extLst>
              </a:tr>
              <a:tr h="370840">
                <a:tc>
                  <a:txBody>
                    <a:bodyPr/>
                    <a:lstStyle/>
                    <a:p>
                      <a:r>
                        <a:rPr lang="en-US" sz="1800" kern="1200" dirty="0">
                          <a:solidFill>
                            <a:schemeClr val="dk1"/>
                          </a:solidFill>
                          <a:effectLst/>
                          <a:latin typeface="+mn-lt"/>
                          <a:ea typeface="+mn-ea"/>
                          <a:cs typeface="+mn-cs"/>
                        </a:rPr>
                        <a:t>GSTAM -Annexure IX</a:t>
                      </a:r>
                      <a:endParaRPr lang="en-US" dirty="0"/>
                    </a:p>
                  </a:txBody>
                  <a:tcPr/>
                </a:tc>
                <a:tc>
                  <a:txBody>
                    <a:bodyPr/>
                    <a:lstStyle/>
                    <a:p>
                      <a:r>
                        <a:rPr lang="en-US" sz="1800" kern="1200" dirty="0">
                          <a:solidFill>
                            <a:schemeClr val="dk1"/>
                          </a:solidFill>
                          <a:effectLst/>
                          <a:latin typeface="+mn-lt"/>
                          <a:ea typeface="+mn-ea"/>
                          <a:cs typeface="+mn-cs"/>
                        </a:rPr>
                        <a:t>Verification of Records/Registers during conduct o audit</a:t>
                      </a:r>
                      <a:endParaRPr lang="en-US" dirty="0"/>
                    </a:p>
                  </a:txBody>
                  <a:tcPr/>
                </a:tc>
                <a:extLst>
                  <a:ext uri="{0D108BD9-81ED-4DB2-BD59-A6C34878D82A}">
                    <a16:rowId xmlns:a16="http://schemas.microsoft.com/office/drawing/2014/main" val="10009"/>
                  </a:ext>
                </a:extLst>
              </a:tr>
              <a:tr h="370840">
                <a:tc>
                  <a:txBody>
                    <a:bodyPr/>
                    <a:lstStyle/>
                    <a:p>
                      <a:r>
                        <a:rPr lang="en-US" sz="1800" kern="1200" dirty="0">
                          <a:solidFill>
                            <a:schemeClr val="dk1"/>
                          </a:solidFill>
                          <a:effectLst/>
                          <a:latin typeface="+mn-lt"/>
                          <a:ea typeface="+mn-ea"/>
                          <a:cs typeface="+mn-cs"/>
                        </a:rPr>
                        <a:t>GSTAM -Annexure X</a:t>
                      </a:r>
                      <a:endParaRPr lang="en-US" dirty="0"/>
                    </a:p>
                  </a:txBody>
                  <a:tcPr/>
                </a:tc>
                <a:tc>
                  <a:txBody>
                    <a:bodyPr/>
                    <a:lstStyle/>
                    <a:p>
                      <a:r>
                        <a:rPr lang="en-US" sz="1800" kern="1200" dirty="0">
                          <a:solidFill>
                            <a:schemeClr val="dk1"/>
                          </a:solidFill>
                          <a:effectLst/>
                          <a:latin typeface="+mn-lt"/>
                          <a:ea typeface="+mn-ea"/>
                          <a:cs typeface="+mn-cs"/>
                        </a:rPr>
                        <a:t>Format of letter to be written by the Registered Person u/s 73 (6) of CGST Act, 2017</a:t>
                      </a:r>
                      <a:endParaRPr lang="en-US" dirty="0"/>
                    </a:p>
                  </a:txBody>
                  <a:tcPr/>
                </a:tc>
                <a:extLst>
                  <a:ext uri="{0D108BD9-81ED-4DB2-BD59-A6C34878D82A}">
                    <a16:rowId xmlns:a16="http://schemas.microsoft.com/office/drawing/2014/main" val="10010"/>
                  </a:ext>
                </a:extLst>
              </a:tr>
              <a:tr h="370840">
                <a:tc>
                  <a:txBody>
                    <a:bodyPr/>
                    <a:lstStyle/>
                    <a:p>
                      <a:r>
                        <a:rPr lang="en-US" sz="1800" kern="1200" dirty="0">
                          <a:solidFill>
                            <a:schemeClr val="dk1"/>
                          </a:solidFill>
                          <a:effectLst/>
                          <a:latin typeface="+mn-lt"/>
                          <a:ea typeface="+mn-ea"/>
                          <a:cs typeface="+mn-cs"/>
                        </a:rPr>
                        <a:t>GSTAM Annexure XI</a:t>
                      </a:r>
                      <a:endParaRPr lang="en-US" dirty="0"/>
                    </a:p>
                  </a:txBody>
                  <a:tcPr/>
                </a:tc>
                <a:tc>
                  <a:txBody>
                    <a:bodyPr/>
                    <a:lstStyle/>
                    <a:p>
                      <a:r>
                        <a:rPr lang="en-US" sz="1800" kern="1200" dirty="0">
                          <a:solidFill>
                            <a:schemeClr val="dk1"/>
                          </a:solidFill>
                          <a:effectLst/>
                          <a:latin typeface="+mn-lt"/>
                          <a:ea typeface="+mn-ea"/>
                          <a:cs typeface="+mn-cs"/>
                        </a:rPr>
                        <a:t>GST ADT 02-communicating the audit report to the registered person</a:t>
                      </a:r>
                      <a:endParaRPr lang="en-US" dirty="0"/>
                    </a:p>
                  </a:txBody>
                  <a:tcPr/>
                </a:tc>
                <a:extLst>
                  <a:ext uri="{0D108BD9-81ED-4DB2-BD59-A6C34878D82A}">
                    <a16:rowId xmlns:a16="http://schemas.microsoft.com/office/drawing/2014/main" val="10011"/>
                  </a:ext>
                </a:extLst>
              </a:tr>
              <a:tr h="370840">
                <a:tc>
                  <a:txBody>
                    <a:bodyPr/>
                    <a:lstStyle/>
                    <a:p>
                      <a:r>
                        <a:rPr lang="en-US" sz="1800" kern="1200" dirty="0">
                          <a:solidFill>
                            <a:schemeClr val="dk1"/>
                          </a:solidFill>
                          <a:effectLst/>
                          <a:latin typeface="+mn-lt"/>
                          <a:ea typeface="+mn-ea"/>
                          <a:cs typeface="+mn-cs"/>
                        </a:rPr>
                        <a:t>GSTAM -Annexure XII</a:t>
                      </a:r>
                      <a:endParaRPr lang="en-US" dirty="0"/>
                    </a:p>
                  </a:txBody>
                  <a:tcPr/>
                </a:tc>
                <a:tc>
                  <a:txBody>
                    <a:bodyPr/>
                    <a:lstStyle/>
                    <a:p>
                      <a:r>
                        <a:rPr lang="en-US" sz="1800" kern="1200" dirty="0">
                          <a:solidFill>
                            <a:schemeClr val="dk1"/>
                          </a:solidFill>
                          <a:effectLst/>
                          <a:latin typeface="+mn-lt"/>
                          <a:ea typeface="+mn-ea"/>
                          <a:cs typeface="+mn-cs"/>
                        </a:rPr>
                        <a:t>List of Local Risk Parameters</a:t>
                      </a:r>
                      <a:endParaRPr lang="en-US" dirty="0"/>
                    </a:p>
                  </a:txBody>
                  <a:tcPr/>
                </a:tc>
                <a:extLst>
                  <a:ext uri="{0D108BD9-81ED-4DB2-BD59-A6C34878D82A}">
                    <a16:rowId xmlns:a16="http://schemas.microsoft.com/office/drawing/2014/main" val="10012"/>
                  </a:ext>
                </a:extLst>
              </a:tr>
              <a:tr h="370840">
                <a:tc>
                  <a:txBody>
                    <a:bodyPr/>
                    <a:lstStyle/>
                    <a:p>
                      <a:r>
                        <a:rPr lang="en-US" sz="1800" kern="1200" dirty="0">
                          <a:solidFill>
                            <a:schemeClr val="dk1"/>
                          </a:solidFill>
                          <a:effectLst/>
                          <a:latin typeface="+mn-lt"/>
                          <a:ea typeface="+mn-ea"/>
                          <a:cs typeface="+mn-cs"/>
                        </a:rPr>
                        <a:t>GSTAM -Annexure XIII</a:t>
                      </a:r>
                      <a:endParaRPr lang="en-US" dirty="0"/>
                    </a:p>
                  </a:txBody>
                  <a:tcPr/>
                </a:tc>
                <a:tc>
                  <a:txBody>
                    <a:bodyPr/>
                    <a:lstStyle/>
                    <a:p>
                      <a:r>
                        <a:rPr lang="en-US" sz="1800" kern="1200" dirty="0">
                          <a:solidFill>
                            <a:schemeClr val="dk1"/>
                          </a:solidFill>
                          <a:effectLst/>
                          <a:latin typeface="+mn-lt"/>
                          <a:ea typeface="+mn-ea"/>
                          <a:cs typeface="+mn-cs"/>
                        </a:rPr>
                        <a:t>Check List for audit of Traders</a:t>
                      </a:r>
                      <a:endParaRPr lang="en-US" dirty="0"/>
                    </a:p>
                  </a:txBody>
                  <a:tcPr/>
                </a:tc>
                <a:extLst>
                  <a:ext uri="{0D108BD9-81ED-4DB2-BD59-A6C34878D82A}">
                    <a16:rowId xmlns:a16="http://schemas.microsoft.com/office/drawing/2014/main" val="10013"/>
                  </a:ext>
                </a:extLst>
              </a:tr>
              <a:tr h="370840">
                <a:tc>
                  <a:txBody>
                    <a:bodyPr/>
                    <a:lstStyle/>
                    <a:p>
                      <a:r>
                        <a:rPr lang="en-US" sz="1800" kern="1200" dirty="0">
                          <a:solidFill>
                            <a:schemeClr val="dk1"/>
                          </a:solidFill>
                          <a:effectLst/>
                          <a:latin typeface="+mn-lt"/>
                          <a:ea typeface="+mn-ea"/>
                          <a:cs typeface="+mn-cs"/>
                        </a:rPr>
                        <a:t>GSTAM -Annexure XIV</a:t>
                      </a:r>
                      <a:endParaRPr lang="en-US" dirty="0"/>
                    </a:p>
                  </a:txBody>
                  <a:tcPr/>
                </a:tc>
                <a:tc>
                  <a:txBody>
                    <a:bodyPr/>
                    <a:lstStyle/>
                    <a:p>
                      <a:r>
                        <a:rPr lang="en-US" sz="1800" kern="1200" dirty="0">
                          <a:solidFill>
                            <a:schemeClr val="dk1"/>
                          </a:solidFill>
                          <a:effectLst/>
                          <a:latin typeface="+mn-lt"/>
                          <a:ea typeface="+mn-ea"/>
                          <a:cs typeface="+mn-cs"/>
                        </a:rPr>
                        <a:t>Check List for audit of Composite Dealers</a:t>
                      </a:r>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6608688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7875128"/>
              </p:ext>
            </p:extLst>
          </p:nvPr>
        </p:nvGraphicFramePr>
        <p:xfrm>
          <a:off x="1806766" y="980501"/>
          <a:ext cx="9064128" cy="4571998"/>
        </p:xfrm>
        <a:graphic>
          <a:graphicData uri="http://schemas.openxmlformats.org/drawingml/2006/table">
            <a:tbl>
              <a:tblPr firstRow="1" bandRow="1">
                <a:tableStyleId>{5C22544A-7EE6-4342-B048-85BDC9FD1C3A}</a:tableStyleId>
              </a:tblPr>
              <a:tblGrid>
                <a:gridCol w="1916935">
                  <a:extLst>
                    <a:ext uri="{9D8B030D-6E8A-4147-A177-3AD203B41FA5}">
                      <a16:colId xmlns:a16="http://schemas.microsoft.com/office/drawing/2014/main" val="20000"/>
                    </a:ext>
                  </a:extLst>
                </a:gridCol>
                <a:gridCol w="2137273">
                  <a:extLst>
                    <a:ext uri="{9D8B030D-6E8A-4147-A177-3AD203B41FA5}">
                      <a16:colId xmlns:a16="http://schemas.microsoft.com/office/drawing/2014/main" val="20001"/>
                    </a:ext>
                  </a:extLst>
                </a:gridCol>
                <a:gridCol w="5009920">
                  <a:extLst>
                    <a:ext uri="{9D8B030D-6E8A-4147-A177-3AD203B41FA5}">
                      <a16:colId xmlns:a16="http://schemas.microsoft.com/office/drawing/2014/main" val="20002"/>
                    </a:ext>
                  </a:extLst>
                </a:gridCol>
              </a:tblGrid>
              <a:tr h="651858">
                <a:tc gridSpan="3">
                  <a:txBody>
                    <a:bodyPr/>
                    <a:lstStyle/>
                    <a:p>
                      <a:pPr marL="0" algn="ctr" defTabSz="914400" rtl="0" eaLnBrk="1" latinLnBrk="0" hangingPunct="1"/>
                      <a:r>
                        <a:rPr lang="en-US" sz="2000" b="1" kern="1200" dirty="0">
                          <a:solidFill>
                            <a:schemeClr val="tx1"/>
                          </a:solidFill>
                          <a:latin typeface="+mn-lt"/>
                          <a:ea typeface="+mn-ea"/>
                          <a:cs typeface="+mn-cs"/>
                        </a:rPr>
                        <a:t>Chapter XIV </a:t>
                      </a:r>
                      <a:r>
                        <a:rPr lang="en-US" sz="2000" dirty="0">
                          <a:solidFill>
                            <a:schemeClr val="tx1"/>
                          </a:solidFill>
                        </a:rPr>
                        <a:t>of the CGST Rules : Inspection, Search &amp; Seizure</a:t>
                      </a:r>
                      <a:endParaRPr lang="en-IN" sz="2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51858">
                <a:tc>
                  <a:txBody>
                    <a:bodyPr/>
                    <a:lstStyle/>
                    <a:p>
                      <a:r>
                        <a:rPr lang="en-US" u="sng" dirty="0"/>
                        <a:t>Form No.</a:t>
                      </a:r>
                      <a:endParaRPr lang="en-IN"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u="sng" dirty="0"/>
                        <a:t>Rule</a:t>
                      </a:r>
                      <a:endParaRPr lang="en-IN"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u="sng" dirty="0"/>
                        <a:t>Purpose</a:t>
                      </a:r>
                      <a:endParaRPr lang="en-IN"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0850">
                <a:tc>
                  <a:txBody>
                    <a:bodyPr/>
                    <a:lstStyle/>
                    <a:p>
                      <a:r>
                        <a:rPr lang="en-IN" sz="1600" dirty="0"/>
                        <a:t>FORM GST INS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[See rule 139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AUTHORISATION FOR INSPECTION OR SEARCH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1858">
                <a:tc>
                  <a:txBody>
                    <a:bodyPr/>
                    <a:lstStyle/>
                    <a:p>
                      <a:r>
                        <a:rPr lang="en-IN" dirty="0"/>
                        <a:t>FORM GST INS -02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[See rule 139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ORDER OF SEIZURE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51858">
                <a:tc>
                  <a:txBody>
                    <a:bodyPr/>
                    <a:lstStyle/>
                    <a:p>
                      <a:r>
                        <a:rPr lang="en-IN" dirty="0"/>
                        <a:t>FORM GST INS-03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[See rule 139(4)]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ORDER OF PROHIBITION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51858">
                <a:tc>
                  <a:txBody>
                    <a:bodyPr/>
                    <a:lstStyle/>
                    <a:p>
                      <a:r>
                        <a:rPr lang="en-IN" dirty="0"/>
                        <a:t>FORM GST INS-04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[See rule 140(1)]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BOND FOR RELEASE OF GOODS SEIZED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51858">
                <a:tc>
                  <a:txBody>
                    <a:bodyPr/>
                    <a:lstStyle/>
                    <a:p>
                      <a:r>
                        <a:rPr lang="en-IN" dirty="0"/>
                        <a:t>FORM GST INS-05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[See rule 141(1)]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ORDER OF RELEASE OF GOODS/ THINGS OF PRISHABLE OR HAZARDOUS NATURE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8323879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0+ Grateful Thank You Images · Pexels · Free Stock Photos">
            <a:extLst>
              <a:ext uri="{FF2B5EF4-FFF2-40B4-BE49-F238E27FC236}">
                <a16:creationId xmlns:a16="http://schemas.microsoft.com/office/drawing/2014/main" id="{99BE2353-5AE1-43C2-A57C-8E472D019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895"/>
            <a:ext cx="12192000" cy="64641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9758374-A035-47A7-AFEA-BC8F3BE1C978}"/>
              </a:ext>
            </a:extLst>
          </p:cNvPr>
          <p:cNvSpPr/>
          <p:nvPr/>
        </p:nvSpPr>
        <p:spPr>
          <a:xfrm>
            <a:off x="6204856" y="5076160"/>
            <a:ext cx="5780314"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FF0000"/>
              </a:solidFill>
            </a:endParaRPr>
          </a:p>
        </p:txBody>
      </p:sp>
      <p:sp>
        <p:nvSpPr>
          <p:cNvPr id="5" name="Rectangle 4">
            <a:extLst>
              <a:ext uri="{FF2B5EF4-FFF2-40B4-BE49-F238E27FC236}">
                <a16:creationId xmlns:a16="http://schemas.microsoft.com/office/drawing/2014/main" id="{706C371F-8302-4FE7-921D-402797769619}"/>
              </a:ext>
            </a:extLst>
          </p:cNvPr>
          <p:cNvSpPr/>
          <p:nvPr/>
        </p:nvSpPr>
        <p:spPr>
          <a:xfrm>
            <a:off x="6711790" y="5187364"/>
            <a:ext cx="4026218" cy="1107996"/>
          </a:xfrm>
          <a:prstGeom prst="rect">
            <a:avLst/>
          </a:prstGeom>
        </p:spPr>
        <p:txBody>
          <a:bodyPr wrap="square">
            <a:spAutoFit/>
          </a:bodyPr>
          <a:lstStyle/>
          <a:p>
            <a:r>
              <a:rPr lang="en-US" sz="1600" b="1" dirty="0">
                <a:solidFill>
                  <a:srgbClr val="FF0000"/>
                </a:solidFill>
              </a:rPr>
              <a:t>BY:</a:t>
            </a:r>
          </a:p>
          <a:p>
            <a:r>
              <a:rPr lang="en-US" sz="1600" b="1" dirty="0">
                <a:solidFill>
                  <a:srgbClr val="FF0000"/>
                </a:solidFill>
              </a:rPr>
              <a:t>CA AANCHAL ROHIT  KAPOOR</a:t>
            </a:r>
          </a:p>
          <a:p>
            <a:r>
              <a:rPr lang="en-US" sz="1600" b="1" dirty="0">
                <a:solidFill>
                  <a:srgbClr val="FF0000"/>
                </a:solidFill>
              </a:rPr>
              <a:t>M. No. 9988692699, 9888069269</a:t>
            </a:r>
          </a:p>
          <a:p>
            <a:r>
              <a:rPr lang="en-US" b="1" dirty="0">
                <a:solidFill>
                  <a:srgbClr val="FF0000"/>
                </a:solidFill>
              </a:rPr>
              <a:t>E-mail :aanchalkapoor_ca@yahoo.com</a:t>
            </a:r>
          </a:p>
        </p:txBody>
      </p:sp>
      <p:sp>
        <p:nvSpPr>
          <p:cNvPr id="11" name="Rectangle: Rounded Corners 10">
            <a:extLst>
              <a:ext uri="{FF2B5EF4-FFF2-40B4-BE49-F238E27FC236}">
                <a16:creationId xmlns:a16="http://schemas.microsoft.com/office/drawing/2014/main" id="{481E058D-EDC8-4E09-B4E3-45ABF9EC7CCF}"/>
              </a:ext>
            </a:extLst>
          </p:cNvPr>
          <p:cNvSpPr/>
          <p:nvPr/>
        </p:nvSpPr>
        <p:spPr>
          <a:xfrm>
            <a:off x="1388338" y="1998262"/>
            <a:ext cx="8773886" cy="1219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FF0000"/>
              </a:solidFill>
            </a:endParaRPr>
          </a:p>
        </p:txBody>
      </p:sp>
      <p:sp>
        <p:nvSpPr>
          <p:cNvPr id="7" name="Rectangle 6">
            <a:extLst>
              <a:ext uri="{FF2B5EF4-FFF2-40B4-BE49-F238E27FC236}">
                <a16:creationId xmlns:a16="http://schemas.microsoft.com/office/drawing/2014/main" id="{4304149A-1B91-4B6C-85F0-A00DA6A45515}"/>
              </a:ext>
            </a:extLst>
          </p:cNvPr>
          <p:cNvSpPr/>
          <p:nvPr/>
        </p:nvSpPr>
        <p:spPr>
          <a:xfrm>
            <a:off x="1558493" y="2116823"/>
            <a:ext cx="942566" cy="300082"/>
          </a:xfrm>
          <a:prstGeom prst="rect">
            <a:avLst/>
          </a:prstGeom>
        </p:spPr>
        <p:txBody>
          <a:bodyPr wrap="square">
            <a:spAutoFit/>
          </a:bodyPr>
          <a:lstStyle/>
          <a:p>
            <a:pPr marL="9525">
              <a:spcBef>
                <a:spcPts val="79"/>
              </a:spcBef>
            </a:pPr>
            <a:r>
              <a:rPr lang="en-IN" sz="1350" b="1" spc="-4" dirty="0">
                <a:solidFill>
                  <a:srgbClr val="FF0000"/>
                </a:solidFill>
                <a:latin typeface="Carlito"/>
                <a:cs typeface="Carlito"/>
              </a:rPr>
              <a:t>Disclaimer</a:t>
            </a:r>
            <a:endParaRPr lang="en-IN" sz="1350" b="1" dirty="0">
              <a:solidFill>
                <a:srgbClr val="FF0000"/>
              </a:solidFill>
              <a:latin typeface="Carlito"/>
              <a:cs typeface="Carlito"/>
            </a:endParaRPr>
          </a:p>
        </p:txBody>
      </p:sp>
      <p:sp>
        <p:nvSpPr>
          <p:cNvPr id="9" name="Rectangle 8">
            <a:extLst>
              <a:ext uri="{FF2B5EF4-FFF2-40B4-BE49-F238E27FC236}">
                <a16:creationId xmlns:a16="http://schemas.microsoft.com/office/drawing/2014/main" id="{AA931A37-E35F-4244-B006-3886C1CA8A90}"/>
              </a:ext>
            </a:extLst>
          </p:cNvPr>
          <p:cNvSpPr/>
          <p:nvPr/>
        </p:nvSpPr>
        <p:spPr>
          <a:xfrm>
            <a:off x="2809194" y="2204187"/>
            <a:ext cx="6791325" cy="715581"/>
          </a:xfrm>
          <a:prstGeom prst="rect">
            <a:avLst/>
          </a:prstGeom>
        </p:spPr>
        <p:txBody>
          <a:bodyPr wrap="square">
            <a:spAutoFit/>
          </a:bodyPr>
          <a:lstStyle/>
          <a:p>
            <a:pPr algn="just"/>
            <a:r>
              <a:rPr lang="en-IN" sz="1350" b="1" spc="-4" dirty="0">
                <a:solidFill>
                  <a:srgbClr val="FF0000"/>
                </a:solidFill>
                <a:latin typeface="Carlito"/>
                <a:cs typeface="Carlito"/>
              </a:rPr>
              <a:t>The views expressed are solely of the author and th</a:t>
            </a:r>
            <a:r>
              <a:rPr lang="en-IN" sz="1350" b="1" dirty="0">
                <a:solidFill>
                  <a:srgbClr val="FF0000"/>
                </a:solidFill>
                <a:latin typeface="Carlito"/>
                <a:cs typeface="Carlito"/>
              </a:rPr>
              <a:t>e  </a:t>
            </a:r>
            <a:r>
              <a:rPr lang="en-IN" sz="1350" b="1" spc="-8" dirty="0">
                <a:solidFill>
                  <a:srgbClr val="FF0000"/>
                </a:solidFill>
                <a:latin typeface="Carlito"/>
                <a:cs typeface="Carlito"/>
              </a:rPr>
              <a:t>c</a:t>
            </a:r>
            <a:r>
              <a:rPr lang="en-IN" sz="1350" b="1" spc="-4" dirty="0">
                <a:solidFill>
                  <a:srgbClr val="FF0000"/>
                </a:solidFill>
                <a:latin typeface="Carlito"/>
                <a:cs typeface="Carlito"/>
              </a:rPr>
              <a:t>o</a:t>
            </a:r>
            <a:r>
              <a:rPr lang="en-IN" sz="1350" b="1" spc="-19" dirty="0">
                <a:solidFill>
                  <a:srgbClr val="FF0000"/>
                </a:solidFill>
                <a:latin typeface="Carlito"/>
                <a:cs typeface="Carlito"/>
              </a:rPr>
              <a:t>nt</a:t>
            </a:r>
            <a:r>
              <a:rPr lang="en-IN" sz="1350" b="1" dirty="0">
                <a:solidFill>
                  <a:srgbClr val="FF0000"/>
                </a:solidFill>
                <a:latin typeface="Carlito"/>
                <a:cs typeface="Carlito"/>
              </a:rPr>
              <a:t>e</a:t>
            </a:r>
            <a:r>
              <a:rPr lang="en-IN" sz="1350" b="1" spc="-19" dirty="0">
                <a:solidFill>
                  <a:srgbClr val="FF0000"/>
                </a:solidFill>
                <a:latin typeface="Carlito"/>
                <a:cs typeface="Carlito"/>
              </a:rPr>
              <a:t>n</a:t>
            </a:r>
            <a:r>
              <a:rPr lang="en-IN" sz="1350" b="1" dirty="0">
                <a:solidFill>
                  <a:srgbClr val="FF0000"/>
                </a:solidFill>
                <a:latin typeface="Carlito"/>
                <a:cs typeface="Carlito"/>
              </a:rPr>
              <a:t>t of this document is solely for information purpose and not to be construed as  a professional advice. </a:t>
            </a:r>
            <a:r>
              <a:rPr lang="en-US" sz="1350" b="1" dirty="0">
                <a:solidFill>
                  <a:srgbClr val="FF0000"/>
                </a:solidFill>
                <a:latin typeface="Carlito"/>
                <a:cs typeface="Carlito"/>
              </a:rPr>
              <a:t>In cases where the reader has any legal issues, he/she must in all cases seek independent legal advice.</a:t>
            </a:r>
            <a:endParaRPr lang="en-IN" sz="1350" b="1" dirty="0">
              <a:solidFill>
                <a:srgbClr val="FF0000"/>
              </a:solidFill>
            </a:endParaRPr>
          </a:p>
        </p:txBody>
      </p:sp>
      <p:sp>
        <p:nvSpPr>
          <p:cNvPr id="3" name="Slide Number Placeholder 2">
            <a:extLst>
              <a:ext uri="{FF2B5EF4-FFF2-40B4-BE49-F238E27FC236}">
                <a16:creationId xmlns:a16="http://schemas.microsoft.com/office/drawing/2014/main" id="{771CB71A-63A2-467F-BDBC-D815C1BFDC29}"/>
              </a:ext>
            </a:extLst>
          </p:cNvPr>
          <p:cNvSpPr>
            <a:spLocks noGrp="1"/>
          </p:cNvSpPr>
          <p:nvPr>
            <p:ph type="sldNum" sz="quarter" idx="12"/>
          </p:nvPr>
        </p:nvSpPr>
        <p:spPr/>
        <p:txBody>
          <a:bodyPr/>
          <a:lstStyle/>
          <a:p>
            <a:fld id="{94D017B0-FE0A-4142-B59D-10FF10E7BCE1}" type="slidenum">
              <a:rPr lang="en-US" smtClean="0"/>
              <a:pPr/>
              <a:t>237</a:t>
            </a:fld>
            <a:endParaRPr lang="en-US"/>
          </a:p>
        </p:txBody>
      </p:sp>
      <p:sp>
        <p:nvSpPr>
          <p:cNvPr id="10" name="Star: 12 Points 9">
            <a:extLst>
              <a:ext uri="{FF2B5EF4-FFF2-40B4-BE49-F238E27FC236}">
                <a16:creationId xmlns:a16="http://schemas.microsoft.com/office/drawing/2014/main" id="{14623CB8-EA62-498E-A925-F9ADF9183AEE}"/>
              </a:ext>
            </a:extLst>
          </p:cNvPr>
          <p:cNvSpPr/>
          <p:nvPr/>
        </p:nvSpPr>
        <p:spPr>
          <a:xfrm>
            <a:off x="683621" y="3217462"/>
            <a:ext cx="5334000" cy="3352800"/>
          </a:xfrm>
          <a:prstGeom prst="star12">
            <a:avLst/>
          </a:prstGeom>
          <a:solidFill>
            <a:srgbClr val="06D4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For GST updates please WHATS APP </a:t>
            </a:r>
          </a:p>
          <a:p>
            <a:pPr algn="ctr"/>
            <a:r>
              <a:rPr lang="en-US" sz="2800" dirty="0"/>
              <a:t>YOURNAME_CITY on 9988692699</a:t>
            </a:r>
            <a:endParaRPr lang="en-IN" sz="2800" dirty="0"/>
          </a:p>
        </p:txBody>
      </p:sp>
    </p:spTree>
    <p:extLst>
      <p:ext uri="{BB962C8B-B14F-4D97-AF65-F5344CB8AC3E}">
        <p14:creationId xmlns:p14="http://schemas.microsoft.com/office/powerpoint/2010/main" val="128791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EED586-DDFB-4CB1-8FF6-8241B492B7DD}"/>
              </a:ext>
            </a:extLst>
          </p:cNvPr>
          <p:cNvSpPr>
            <a:spLocks noGrp="1"/>
          </p:cNvSpPr>
          <p:nvPr>
            <p:ph type="ftr" sz="quarter" idx="11"/>
          </p:nvPr>
        </p:nvSpPr>
        <p:spPr/>
        <p:txBody>
          <a:bodyPr/>
          <a:lstStyle/>
          <a:p>
            <a:r>
              <a:rPr lang="en-IN"/>
              <a:t>CA AANCHAL KAPOOR 9988692699</a:t>
            </a:r>
          </a:p>
        </p:txBody>
      </p:sp>
      <p:sp>
        <p:nvSpPr>
          <p:cNvPr id="3" name="Slide Number Placeholder 2">
            <a:extLst>
              <a:ext uri="{FF2B5EF4-FFF2-40B4-BE49-F238E27FC236}">
                <a16:creationId xmlns:a16="http://schemas.microsoft.com/office/drawing/2014/main" id="{6936B825-A81B-4A61-A6DA-2F4C9466B3B5}"/>
              </a:ext>
            </a:extLst>
          </p:cNvPr>
          <p:cNvSpPr>
            <a:spLocks noGrp="1"/>
          </p:cNvSpPr>
          <p:nvPr>
            <p:ph type="sldNum" sz="quarter" idx="12"/>
          </p:nvPr>
        </p:nvSpPr>
        <p:spPr/>
        <p:txBody>
          <a:bodyPr/>
          <a:lstStyle/>
          <a:p>
            <a:fld id="{2C4C6DAB-D00D-4A57-9F27-CB36B1FCB0AC}" type="slidenum">
              <a:rPr lang="en-IN" smtClean="0"/>
              <a:pPr/>
              <a:t>24</a:t>
            </a:fld>
            <a:endParaRPr lang="en-IN"/>
          </a:p>
        </p:txBody>
      </p:sp>
      <p:sp>
        <p:nvSpPr>
          <p:cNvPr id="5" name="TextBox 4">
            <a:extLst>
              <a:ext uri="{FF2B5EF4-FFF2-40B4-BE49-F238E27FC236}">
                <a16:creationId xmlns:a16="http://schemas.microsoft.com/office/drawing/2014/main" id="{07EB23F7-00BC-4FA7-9611-703A00BC963F}"/>
              </a:ext>
            </a:extLst>
          </p:cNvPr>
          <p:cNvSpPr txBox="1"/>
          <p:nvPr/>
        </p:nvSpPr>
        <p:spPr>
          <a:xfrm>
            <a:off x="313765" y="258167"/>
            <a:ext cx="11878235" cy="6463308"/>
          </a:xfrm>
          <a:prstGeom prst="rect">
            <a:avLst/>
          </a:prstGeom>
          <a:noFill/>
        </p:spPr>
        <p:txBody>
          <a:bodyPr wrap="square">
            <a:spAutoFit/>
          </a:bodyPr>
          <a:lstStyle/>
          <a:p>
            <a:r>
              <a:rPr lang="en-US" dirty="0"/>
              <a:t>xix. </a:t>
            </a:r>
            <a:r>
              <a:rPr lang="en-US" dirty="0">
                <a:highlight>
                  <a:srgbClr val="FFFF00"/>
                </a:highlight>
              </a:rPr>
              <a:t>The Taxpayers files inconsistently</a:t>
            </a:r>
            <a:r>
              <a:rPr lang="en-US" dirty="0"/>
              <a:t>; </a:t>
            </a:r>
          </a:p>
          <a:p>
            <a:r>
              <a:rPr lang="en-US" dirty="0"/>
              <a:t>xx. The Taxpayer is currently involved in legal disputes; </a:t>
            </a:r>
          </a:p>
          <a:p>
            <a:r>
              <a:rPr lang="en-US" dirty="0"/>
              <a:t>xxi. </a:t>
            </a:r>
            <a:r>
              <a:rPr lang="en-US" dirty="0">
                <a:highlight>
                  <a:srgbClr val="FFFF00"/>
                </a:highlight>
              </a:rPr>
              <a:t>The Taxpayer's return was previously investigated for evasion</a:t>
            </a:r>
            <a:r>
              <a:rPr lang="en-US" dirty="0"/>
              <a:t>; </a:t>
            </a:r>
          </a:p>
          <a:p>
            <a:r>
              <a:rPr lang="en-US" dirty="0"/>
              <a:t>xxii. The Taxpayer received notices from other governmental entities;</a:t>
            </a:r>
          </a:p>
          <a:p>
            <a:r>
              <a:rPr lang="en-US" dirty="0"/>
              <a:t>xxiii. The quality of the Taxpayer's books and records (manual / automated; not well-kept); 131 </a:t>
            </a:r>
          </a:p>
          <a:p>
            <a:r>
              <a:rPr lang="en-US" dirty="0"/>
              <a:t>xxiv. The Taxpayer's returns is prepared by questionable accountants;</a:t>
            </a:r>
          </a:p>
          <a:p>
            <a:r>
              <a:rPr lang="en-US" dirty="0"/>
              <a:t> xxv. The specific sector, in which the Taxpayer operates (e.g., typical high-risk activities include restaurants and hotels, apartment rentals, professionals, car rental, spare parts for vehicles, chemicals, telecommunications, retail); </a:t>
            </a:r>
          </a:p>
          <a:p>
            <a:r>
              <a:rPr lang="en-US" dirty="0"/>
              <a:t>xxvi. The form of the legal entity (e.g., corporation / partnership); </a:t>
            </a:r>
          </a:p>
          <a:p>
            <a:r>
              <a:rPr lang="en-US" dirty="0"/>
              <a:t>xxvii. The multitude of the Taxpayer's legal relationships with other entities; </a:t>
            </a:r>
          </a:p>
          <a:p>
            <a:r>
              <a:rPr lang="en-US" dirty="0"/>
              <a:t>xxviii. </a:t>
            </a:r>
            <a:r>
              <a:rPr lang="en-US" dirty="0">
                <a:highlight>
                  <a:srgbClr val="FFFF00"/>
                </a:highlight>
              </a:rPr>
              <a:t>The Taxpayer has multiple branches; </a:t>
            </a:r>
          </a:p>
          <a:p>
            <a:r>
              <a:rPr lang="en-US" dirty="0">
                <a:highlight>
                  <a:srgbClr val="FFFF00"/>
                </a:highlight>
              </a:rPr>
              <a:t>xxix. The Taxpayer has multiple activities</a:t>
            </a:r>
            <a:r>
              <a:rPr lang="en-US" dirty="0"/>
              <a:t>;</a:t>
            </a:r>
          </a:p>
          <a:p>
            <a:r>
              <a:rPr lang="en-US" dirty="0"/>
              <a:t> xxx. Audit differences (past audit assessments). </a:t>
            </a:r>
          </a:p>
          <a:p>
            <a:r>
              <a:rPr lang="en-US" dirty="0"/>
              <a:t>xxxi. The Taxpayer has supplied goods on which there has been reduction in rate of duty, in order to examine the possibility of profiteering under Section 171 of the CGST Act, 2017 </a:t>
            </a:r>
          </a:p>
          <a:p>
            <a:r>
              <a:rPr lang="en-US" dirty="0"/>
              <a:t>xxxii. </a:t>
            </a:r>
            <a:r>
              <a:rPr lang="en-US" dirty="0">
                <a:highlight>
                  <a:srgbClr val="FFFF00"/>
                </a:highlight>
              </a:rPr>
              <a:t>The Taxpayer has stopped filing GST returns.</a:t>
            </a:r>
          </a:p>
          <a:p>
            <a:r>
              <a:rPr lang="en-US" dirty="0"/>
              <a:t> xxxiii. The Taxpayer has applied for surrender of its registration. </a:t>
            </a:r>
          </a:p>
          <a:p>
            <a:r>
              <a:rPr lang="en-US" dirty="0"/>
              <a:t>xxxiv. </a:t>
            </a:r>
            <a:r>
              <a:rPr lang="en-US" dirty="0">
                <a:highlight>
                  <a:srgbClr val="FFFF00"/>
                </a:highlight>
              </a:rPr>
              <a:t>Where there is increase in ratio of Exempted Supplies / Total supplies of a Taxpayer over time</a:t>
            </a:r>
            <a:r>
              <a:rPr lang="en-US" dirty="0"/>
              <a:t>.</a:t>
            </a:r>
          </a:p>
          <a:p>
            <a:r>
              <a:rPr lang="en-US" dirty="0"/>
              <a:t> xxxv. Where higher incidence of supplies without issuance of e-way Bills have been noticed. </a:t>
            </a:r>
          </a:p>
          <a:p>
            <a:r>
              <a:rPr lang="en-US" dirty="0"/>
              <a:t>xxxvi. </a:t>
            </a:r>
            <a:r>
              <a:rPr lang="en-US" dirty="0">
                <a:highlight>
                  <a:srgbClr val="FFFF00"/>
                </a:highlight>
              </a:rPr>
              <a:t>The Taxpayer who does not file periodical return but issues </a:t>
            </a:r>
            <a:r>
              <a:rPr lang="en-US" dirty="0" err="1">
                <a:highlight>
                  <a:srgbClr val="FFFF00"/>
                </a:highlight>
              </a:rPr>
              <a:t>eway</a:t>
            </a:r>
            <a:r>
              <a:rPr lang="en-US" dirty="0">
                <a:highlight>
                  <a:srgbClr val="FFFF00"/>
                </a:highlight>
              </a:rPr>
              <a:t> bill regularly</a:t>
            </a:r>
            <a:r>
              <a:rPr lang="en-US" dirty="0"/>
              <a:t>. </a:t>
            </a:r>
          </a:p>
          <a:p>
            <a:r>
              <a:rPr lang="en-US" dirty="0"/>
              <a:t>xxxvii. The Taxpayer who was not audited in the pre-GST era for the last 4 – 5 years. </a:t>
            </a:r>
          </a:p>
          <a:p>
            <a:r>
              <a:rPr lang="en-US" dirty="0"/>
              <a:t>xxxviii. The Taxpayer whose turnover increased substantially after enactment of GST. </a:t>
            </a:r>
          </a:p>
          <a:p>
            <a:r>
              <a:rPr lang="en-US" dirty="0"/>
              <a:t>xxxix. </a:t>
            </a:r>
            <a:r>
              <a:rPr lang="en-US" dirty="0">
                <a:highlight>
                  <a:srgbClr val="FFFF00"/>
                </a:highlight>
              </a:rPr>
              <a:t>The Taxpayer who is not filing GSTR – 3B but in their electronic cash ledger, amount of TDS is reflected</a:t>
            </a:r>
            <a:endParaRPr lang="en-IN" dirty="0">
              <a:highlight>
                <a:srgbClr val="FFFF00"/>
              </a:highlight>
            </a:endParaRPr>
          </a:p>
        </p:txBody>
      </p:sp>
    </p:spTree>
    <p:extLst>
      <p:ext uri="{BB962C8B-B14F-4D97-AF65-F5344CB8AC3E}">
        <p14:creationId xmlns:p14="http://schemas.microsoft.com/office/powerpoint/2010/main" val="3002602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DDD1E238-9897-4C7C-AA21-75DBF5E2FA25}"/>
              </a:ext>
            </a:extLst>
          </p:cNvPr>
          <p:cNvSpPr/>
          <p:nvPr/>
        </p:nvSpPr>
        <p:spPr>
          <a:xfrm>
            <a:off x="1716258" y="1391928"/>
            <a:ext cx="7934179" cy="3251185"/>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dirty="0"/>
              <a:t>Sec. 66 </a:t>
            </a:r>
            <a:r>
              <a:rPr lang="en-IN" sz="4000" b="1" i="0" dirty="0">
                <a:solidFill>
                  <a:srgbClr val="212529"/>
                </a:solidFill>
                <a:effectLst/>
                <a:latin typeface="Times New Roman" panose="02020603050405020304" pitchFamily="18" charset="0"/>
              </a:rPr>
              <a:t>Special Audit</a:t>
            </a:r>
            <a:endParaRPr lang="en-IN" sz="1200" dirty="0"/>
          </a:p>
        </p:txBody>
      </p:sp>
      <p:sp>
        <p:nvSpPr>
          <p:cNvPr id="3" name="Footer Placeholder 2">
            <a:extLst>
              <a:ext uri="{FF2B5EF4-FFF2-40B4-BE49-F238E27FC236}">
                <a16:creationId xmlns:a16="http://schemas.microsoft.com/office/drawing/2014/main" id="{CAF61CB5-CECA-4DD0-BE12-4BE16B071614}"/>
              </a:ext>
            </a:extLst>
          </p:cNvPr>
          <p:cNvSpPr>
            <a:spLocks noGrp="1"/>
          </p:cNvSpPr>
          <p:nvPr>
            <p:ph type="ftr" sz="quarter" idx="11"/>
          </p:nvPr>
        </p:nvSpPr>
        <p:spPr/>
        <p:txBody>
          <a:bodyPr/>
          <a:lstStyle/>
          <a:p>
            <a:r>
              <a:rPr lang="en-IN"/>
              <a:t>CA AANCHAL KAPOOR 9988692699</a:t>
            </a:r>
          </a:p>
        </p:txBody>
      </p:sp>
      <p:sp>
        <p:nvSpPr>
          <p:cNvPr id="4" name="Slide Number Placeholder 3">
            <a:extLst>
              <a:ext uri="{FF2B5EF4-FFF2-40B4-BE49-F238E27FC236}">
                <a16:creationId xmlns:a16="http://schemas.microsoft.com/office/drawing/2014/main" id="{DBE0F1E3-B373-4148-B843-2A1436DEC545}"/>
              </a:ext>
            </a:extLst>
          </p:cNvPr>
          <p:cNvSpPr>
            <a:spLocks noGrp="1"/>
          </p:cNvSpPr>
          <p:nvPr>
            <p:ph type="sldNum" sz="quarter" idx="12"/>
          </p:nvPr>
        </p:nvSpPr>
        <p:spPr/>
        <p:txBody>
          <a:bodyPr/>
          <a:lstStyle/>
          <a:p>
            <a:fld id="{2C4C6DAB-D00D-4A57-9F27-CB36B1FCB0AC}" type="slidenum">
              <a:rPr lang="en-IN" smtClean="0"/>
              <a:pPr/>
              <a:t>25</a:t>
            </a:fld>
            <a:endParaRPr lang="en-IN"/>
          </a:p>
        </p:txBody>
      </p:sp>
    </p:spTree>
    <p:extLst>
      <p:ext uri="{BB962C8B-B14F-4D97-AF65-F5344CB8AC3E}">
        <p14:creationId xmlns:p14="http://schemas.microsoft.com/office/powerpoint/2010/main" val="222583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a:off x="5959928" y="2117611"/>
            <a:ext cx="16329" cy="482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Double Wave 1"/>
          <p:cNvSpPr/>
          <p:nvPr/>
        </p:nvSpPr>
        <p:spPr>
          <a:xfrm>
            <a:off x="2427514" y="127000"/>
            <a:ext cx="7130143" cy="1099457"/>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t>If  during scrutiny, inquiry, investigation  or other </a:t>
            </a:r>
            <a:r>
              <a:rPr lang="en-US" dirty="0" err="1"/>
              <a:t>procceding</a:t>
            </a:r>
            <a:r>
              <a:rPr lang="en-US" dirty="0"/>
              <a:t> found </a:t>
            </a:r>
          </a:p>
          <a:p>
            <a:pPr marL="400050" indent="-400050" algn="just">
              <a:buAutoNum type="romanLcParenBoth"/>
            </a:pPr>
            <a:r>
              <a:rPr lang="en-US" b="1" dirty="0"/>
              <a:t>Value not correctly declared or</a:t>
            </a:r>
          </a:p>
          <a:p>
            <a:pPr marL="400050" indent="-400050" algn="just"/>
            <a:r>
              <a:rPr lang="en-US" b="1" dirty="0"/>
              <a:t>(ii)   ITC not within normal limits </a:t>
            </a:r>
          </a:p>
        </p:txBody>
      </p:sp>
      <p:cxnSp>
        <p:nvCxnSpPr>
          <p:cNvPr id="4" name="Straight Arrow Connector 3"/>
          <p:cNvCxnSpPr>
            <a:stCxn id="2" idx="2"/>
          </p:cNvCxnSpPr>
          <p:nvPr/>
        </p:nvCxnSpPr>
        <p:spPr>
          <a:xfrm flipH="1">
            <a:off x="5976257" y="1157741"/>
            <a:ext cx="16329" cy="482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Double Wave 4"/>
          <p:cNvSpPr/>
          <p:nvPr/>
        </p:nvSpPr>
        <p:spPr>
          <a:xfrm>
            <a:off x="751114" y="1654629"/>
            <a:ext cx="11005457" cy="533400"/>
          </a:xfrm>
          <a:prstGeom prst="doubleWav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Officer </a:t>
            </a:r>
            <a:r>
              <a:rPr lang="en-US" dirty="0" err="1"/>
              <a:t>upto</a:t>
            </a:r>
            <a:r>
              <a:rPr lang="en-US" dirty="0"/>
              <a:t> AC with prior approval of commissioner Direct </a:t>
            </a:r>
            <a:r>
              <a:rPr lang="en-US" dirty="0" err="1"/>
              <a:t>Regd</a:t>
            </a:r>
            <a:r>
              <a:rPr lang="en-US" dirty="0"/>
              <a:t> person to get A/c </a:t>
            </a:r>
            <a:r>
              <a:rPr lang="en-US" b="1" dirty="0"/>
              <a:t> audited by CA/CMA Nominated  by comm.</a:t>
            </a:r>
            <a:r>
              <a:rPr lang="en-US" dirty="0"/>
              <a:t> </a:t>
            </a:r>
          </a:p>
        </p:txBody>
      </p:sp>
      <p:sp>
        <p:nvSpPr>
          <p:cNvPr id="22" name="Double Wave 21"/>
          <p:cNvSpPr/>
          <p:nvPr/>
        </p:nvSpPr>
        <p:spPr>
          <a:xfrm>
            <a:off x="751114" y="2449286"/>
            <a:ext cx="11005457" cy="533400"/>
          </a:xfrm>
          <a:prstGeom prst="doubleWav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CA/CMA submit  audit report  within 90 days . </a:t>
            </a:r>
            <a:r>
              <a:rPr lang="en-US" b="1" dirty="0"/>
              <a:t>Extension -  for further 90 days by </a:t>
            </a:r>
            <a:r>
              <a:rPr lang="en-US" dirty="0"/>
              <a:t> Ac on application  by </a:t>
            </a:r>
            <a:r>
              <a:rPr lang="en-US" dirty="0" err="1"/>
              <a:t>Regd</a:t>
            </a:r>
            <a:r>
              <a:rPr lang="en-US" dirty="0"/>
              <a:t>  Person or CA/CMA</a:t>
            </a:r>
          </a:p>
        </p:txBody>
      </p:sp>
      <p:sp>
        <p:nvSpPr>
          <p:cNvPr id="24" name="Double Wave 23"/>
          <p:cNvSpPr/>
          <p:nvPr/>
        </p:nvSpPr>
        <p:spPr>
          <a:xfrm>
            <a:off x="1812471" y="3243943"/>
            <a:ext cx="8882742" cy="533400"/>
          </a:xfrm>
          <a:prstGeom prst="doubleWav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Audit, even if already audited </a:t>
            </a:r>
            <a:r>
              <a:rPr lang="en-US" dirty="0"/>
              <a:t>Under any  other provisions or other law </a:t>
            </a:r>
          </a:p>
        </p:txBody>
      </p:sp>
      <p:sp>
        <p:nvSpPr>
          <p:cNvPr id="25" name="Double Wave 24"/>
          <p:cNvSpPr/>
          <p:nvPr/>
        </p:nvSpPr>
        <p:spPr>
          <a:xfrm>
            <a:off x="527957" y="3929743"/>
            <a:ext cx="11342914" cy="859972"/>
          </a:xfrm>
          <a:prstGeom prst="doubleWav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The expenses of the examination and audit of records under sub-section (1), including the remuneration of such chartered accountant or cost accountant, shall be determined and paid by the Commissioner and such determination shall be final.</a:t>
            </a:r>
          </a:p>
        </p:txBody>
      </p:sp>
      <p:sp>
        <p:nvSpPr>
          <p:cNvPr id="26" name="Double Wave 25"/>
          <p:cNvSpPr/>
          <p:nvPr/>
        </p:nvSpPr>
        <p:spPr>
          <a:xfrm>
            <a:off x="582385" y="4942115"/>
            <a:ext cx="11342914" cy="859972"/>
          </a:xfrm>
          <a:prstGeom prst="doubleWave">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a:t>Where the special audit conducted under sub-section (1) results in detection of tax not paid or short paid or erroneously refunded, or input tax credit wrongly availed or utilised, the proper officer may initiate action under section 73 or section 74.</a:t>
            </a:r>
            <a:endParaRPr lang="en-US" dirty="0"/>
          </a:p>
        </p:txBody>
      </p:sp>
      <p:sp>
        <p:nvSpPr>
          <p:cNvPr id="27" name="Rectangle 26"/>
          <p:cNvSpPr/>
          <p:nvPr/>
        </p:nvSpPr>
        <p:spPr>
          <a:xfrm>
            <a:off x="272143" y="5802088"/>
            <a:ext cx="11734799" cy="7293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1600" b="1" dirty="0"/>
              <a:t>Rule 102 – Direction of special audit -  </a:t>
            </a:r>
            <a:r>
              <a:rPr lang="en-US" sz="1600" dirty="0"/>
              <a:t> issue direction in </a:t>
            </a:r>
            <a:r>
              <a:rPr lang="en-US" sz="1600" b="1" dirty="0"/>
              <a:t> Form GST ADT  -03 TO </a:t>
            </a:r>
            <a:r>
              <a:rPr lang="en-US" sz="1600" b="1" dirty="0" err="1"/>
              <a:t>Rgd</a:t>
            </a:r>
            <a:r>
              <a:rPr lang="en-US" sz="1600" b="1" dirty="0"/>
              <a:t> Person get  A/c  audited by CA/ CMA</a:t>
            </a:r>
          </a:p>
          <a:p>
            <a:pPr algn="just"/>
            <a:endParaRPr lang="en-US" sz="1600" b="1" dirty="0"/>
          </a:p>
          <a:p>
            <a:pPr algn="just"/>
            <a:r>
              <a:rPr lang="en-US" sz="1600" b="1" dirty="0"/>
              <a:t>Audit Finding – on conclusion –</a:t>
            </a:r>
            <a:r>
              <a:rPr lang="en-US" sz="1600" dirty="0"/>
              <a:t>inform finding in form GST ADT -04</a:t>
            </a:r>
          </a:p>
        </p:txBody>
      </p:sp>
      <p:sp>
        <p:nvSpPr>
          <p:cNvPr id="3" name="Footer Placeholder 2">
            <a:extLst>
              <a:ext uri="{FF2B5EF4-FFF2-40B4-BE49-F238E27FC236}">
                <a16:creationId xmlns:a16="http://schemas.microsoft.com/office/drawing/2014/main" id="{17FCF11A-AA84-4E1F-AEE7-C9A119306A88}"/>
              </a:ext>
            </a:extLst>
          </p:cNvPr>
          <p:cNvSpPr>
            <a:spLocks noGrp="1"/>
          </p:cNvSpPr>
          <p:nvPr>
            <p:ph type="ftr" sz="quarter" idx="11"/>
          </p:nvPr>
        </p:nvSpPr>
        <p:spPr/>
        <p:txBody>
          <a:bodyPr/>
          <a:lstStyle/>
          <a:p>
            <a:r>
              <a:rPr lang="en-IN"/>
              <a:t>CA AANCHAL KAPOOR 9988692699</a:t>
            </a:r>
          </a:p>
        </p:txBody>
      </p:sp>
      <p:sp>
        <p:nvSpPr>
          <p:cNvPr id="6" name="Slide Number Placeholder 5">
            <a:extLst>
              <a:ext uri="{FF2B5EF4-FFF2-40B4-BE49-F238E27FC236}">
                <a16:creationId xmlns:a16="http://schemas.microsoft.com/office/drawing/2014/main" id="{BC961132-FB89-4A83-8F07-62293D765959}"/>
              </a:ext>
            </a:extLst>
          </p:cNvPr>
          <p:cNvSpPr>
            <a:spLocks noGrp="1"/>
          </p:cNvSpPr>
          <p:nvPr>
            <p:ph type="sldNum" sz="quarter" idx="12"/>
          </p:nvPr>
        </p:nvSpPr>
        <p:spPr/>
        <p:txBody>
          <a:bodyPr/>
          <a:lstStyle/>
          <a:p>
            <a:fld id="{2C4C6DAB-D00D-4A57-9F27-CB36B1FCB0AC}" type="slidenum">
              <a:rPr lang="en-IN" smtClean="0"/>
              <a:pPr/>
              <a:t>26</a:t>
            </a:fld>
            <a:endParaRPr lang="en-IN"/>
          </a:p>
        </p:txBody>
      </p:sp>
      <p:pic>
        <p:nvPicPr>
          <p:cNvPr id="13" name="Picture 2" descr="Question Mark GIFs - Get the best GIF on GIPHY">
            <a:extLst>
              <a:ext uri="{FF2B5EF4-FFF2-40B4-BE49-F238E27FC236}">
                <a16:creationId xmlns:a16="http://schemas.microsoft.com/office/drawing/2014/main" id="{BDBEA856-7396-4256-8B79-347927ACA1D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462" y="788196"/>
            <a:ext cx="907740" cy="48460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9F1A325F-2425-46E1-9E0A-F8E514C37CFA}"/>
              </a:ext>
            </a:extLst>
          </p:cNvPr>
          <p:cNvSpPr/>
          <p:nvPr/>
        </p:nvSpPr>
        <p:spPr>
          <a:xfrm>
            <a:off x="4206631" y="788197"/>
            <a:ext cx="1517831" cy="3792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6556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6280" y="0"/>
            <a:ext cx="5595582"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Sec 66 (1) WHEN SPECIAL AUDIT IS REQUIRED:</a:t>
            </a:r>
            <a:endParaRPr lang="en-US" dirty="0"/>
          </a:p>
        </p:txBody>
      </p:sp>
      <p:sp>
        <p:nvSpPr>
          <p:cNvPr id="3" name="Flowchart: Punched Tape 2"/>
          <p:cNvSpPr/>
          <p:nvPr/>
        </p:nvSpPr>
        <p:spPr>
          <a:xfrm>
            <a:off x="450376" y="1323833"/>
            <a:ext cx="11245755" cy="1378424"/>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It can be conducted at any stage of scrutiny, inquiry, investigation or any other proceedings before the Officer not below the rank of Assistant Commissioner.</a:t>
            </a:r>
          </a:p>
        </p:txBody>
      </p:sp>
      <p:sp>
        <p:nvSpPr>
          <p:cNvPr id="4" name="Flowchart: Punched Tape 3"/>
          <p:cNvSpPr/>
          <p:nvPr/>
        </p:nvSpPr>
        <p:spPr>
          <a:xfrm>
            <a:off x="450376" y="3302759"/>
            <a:ext cx="11245755" cy="1378424"/>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If he thinks fit or if he has an opinion that the value has not been correctly declared or the credit availed is not within the normal limits, he may direct special Audit by a chartered accountant or a cost accountant by getting prior approval of Commissioner.</a:t>
            </a:r>
            <a:endParaRPr lang="en-US" dirty="0"/>
          </a:p>
        </p:txBody>
      </p:sp>
    </p:spTree>
    <p:extLst>
      <p:ext uri="{BB962C8B-B14F-4D97-AF65-F5344CB8AC3E}">
        <p14:creationId xmlns:p14="http://schemas.microsoft.com/office/powerpoint/2010/main" val="3646063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6280" y="0"/>
            <a:ext cx="5595582"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Sec 66 (2) TIME BARRING LIMIT OF AUDIT:</a:t>
            </a:r>
            <a:endParaRPr lang="en-US" dirty="0"/>
          </a:p>
        </p:txBody>
      </p:sp>
      <p:sp>
        <p:nvSpPr>
          <p:cNvPr id="3" name="Flowchart: Punched Tape 2"/>
          <p:cNvSpPr/>
          <p:nvPr/>
        </p:nvSpPr>
        <p:spPr>
          <a:xfrm>
            <a:off x="1009934" y="1173707"/>
            <a:ext cx="10058400" cy="1282890"/>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Special audit to be completed in 90 days + 90 days </a:t>
            </a:r>
          </a:p>
        </p:txBody>
      </p:sp>
      <p:cxnSp>
        <p:nvCxnSpPr>
          <p:cNvPr id="5" name="Straight Arrow Connector 4"/>
          <p:cNvCxnSpPr/>
          <p:nvPr/>
        </p:nvCxnSpPr>
        <p:spPr>
          <a:xfrm flipH="1">
            <a:off x="7983940" y="1924334"/>
            <a:ext cx="40944" cy="110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632812" y="2961565"/>
            <a:ext cx="4435522" cy="600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period </a:t>
            </a:r>
          </a:p>
        </p:txBody>
      </p:sp>
    </p:spTree>
    <p:extLst>
      <p:ext uri="{BB962C8B-B14F-4D97-AF65-F5344CB8AC3E}">
        <p14:creationId xmlns:p14="http://schemas.microsoft.com/office/powerpoint/2010/main" val="150638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5469" y="0"/>
            <a:ext cx="9744501"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Sec 66 (3) Special audit may be directed even if accounts are audited under any other law</a:t>
            </a:r>
            <a:endParaRPr lang="en-US" dirty="0"/>
          </a:p>
        </p:txBody>
      </p:sp>
      <p:sp>
        <p:nvSpPr>
          <p:cNvPr id="4" name="Rounded Rectangle 3"/>
          <p:cNvSpPr/>
          <p:nvPr/>
        </p:nvSpPr>
        <p:spPr>
          <a:xfrm>
            <a:off x="1105468" y="1994848"/>
            <a:ext cx="9744501"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Sec 66 (4) OPPORTUNITY OF BEING HEARD:</a:t>
            </a:r>
            <a:endParaRPr lang="en-US" dirty="0"/>
          </a:p>
        </p:txBody>
      </p:sp>
      <p:sp>
        <p:nvSpPr>
          <p:cNvPr id="5" name="Rectangle 4"/>
          <p:cNvSpPr/>
          <p:nvPr/>
        </p:nvSpPr>
        <p:spPr>
          <a:xfrm>
            <a:off x="1733266" y="2781869"/>
            <a:ext cx="8161361" cy="241565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As per </a:t>
            </a:r>
            <a:r>
              <a:rPr lang="en-US" b="1" u="sng"/>
              <a:t>Section 66(4) of the CGST Act, 2017,</a:t>
            </a:r>
            <a:r>
              <a:rPr lang="en-US"/>
              <a:t> the law states that any material which is gathered for special audit u/s 66(1) of CGST Act, 2017, which is proposed to be used against assessee in any proceeding against him, an opportunity of being heard to be given to assessee in respect of that material.</a:t>
            </a:r>
          </a:p>
        </p:txBody>
      </p:sp>
    </p:spTree>
    <p:extLst>
      <p:ext uri="{BB962C8B-B14F-4D97-AF65-F5344CB8AC3E}">
        <p14:creationId xmlns:p14="http://schemas.microsoft.com/office/powerpoint/2010/main" val="40211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391EC0-CA57-45B0-BE14-8BEB366E2560}"/>
              </a:ext>
            </a:extLst>
          </p:cNvPr>
          <p:cNvSpPr/>
          <p:nvPr/>
        </p:nvSpPr>
        <p:spPr>
          <a:xfrm>
            <a:off x="914400" y="528316"/>
            <a:ext cx="9565640" cy="416560"/>
          </a:xfrm>
          <a:prstGeom prst="rect">
            <a:avLst/>
          </a:prstGeom>
          <a:solidFill>
            <a:schemeClr val="accent1">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E314F"/>
                </a:solidFill>
                <a:latin typeface="Source Sans Pro" panose="020B0503030403020204" pitchFamily="34" charset="0"/>
              </a:rPr>
              <a:t>        </a:t>
            </a:r>
            <a:r>
              <a:rPr lang="en-US" sz="2800" b="1" i="0" dirty="0">
                <a:solidFill>
                  <a:srgbClr val="1E314F"/>
                </a:solidFill>
                <a:effectLst/>
                <a:latin typeface="Source Sans Pro" panose="020B0503030403020204" pitchFamily="34" charset="0"/>
              </a:rPr>
              <a:t>Types of Assessment under GST (Sec. 59-64 of CGST Act)</a:t>
            </a:r>
            <a:endParaRPr lang="en-US" sz="2800" b="0" i="0" dirty="0">
              <a:solidFill>
                <a:srgbClr val="1E314F"/>
              </a:solidFill>
              <a:effectLst/>
              <a:latin typeface="Source Sans Pro" panose="020B0503030403020204" pitchFamily="34" charset="0"/>
            </a:endParaRPr>
          </a:p>
        </p:txBody>
      </p:sp>
      <p:sp>
        <p:nvSpPr>
          <p:cNvPr id="3" name="Rectangle 2">
            <a:extLst>
              <a:ext uri="{FF2B5EF4-FFF2-40B4-BE49-F238E27FC236}">
                <a16:creationId xmlns:a16="http://schemas.microsoft.com/office/drawing/2014/main" id="{AF45D358-873E-4B3F-BD4B-F3C12A774A63}"/>
              </a:ext>
            </a:extLst>
          </p:cNvPr>
          <p:cNvSpPr/>
          <p:nvPr/>
        </p:nvSpPr>
        <p:spPr>
          <a:xfrm>
            <a:off x="4155440" y="1386838"/>
            <a:ext cx="5242560" cy="416560"/>
          </a:xfrm>
          <a:prstGeom prst="rect">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n-IN" sz="2400" b="1" i="0" dirty="0">
                <a:solidFill>
                  <a:srgbClr val="1E314F"/>
                </a:solidFill>
                <a:effectLst/>
              </a:rPr>
              <a:t>Self-assessment-Sec 59</a:t>
            </a:r>
          </a:p>
        </p:txBody>
      </p:sp>
      <p:sp>
        <p:nvSpPr>
          <p:cNvPr id="4" name="Rectangle 3">
            <a:extLst>
              <a:ext uri="{FF2B5EF4-FFF2-40B4-BE49-F238E27FC236}">
                <a16:creationId xmlns:a16="http://schemas.microsoft.com/office/drawing/2014/main" id="{4CC6DB6B-5A85-47C9-BE62-0A64093F64BC}"/>
              </a:ext>
            </a:extLst>
          </p:cNvPr>
          <p:cNvSpPr/>
          <p:nvPr/>
        </p:nvSpPr>
        <p:spPr>
          <a:xfrm>
            <a:off x="4185920" y="2169158"/>
            <a:ext cx="5242560" cy="416560"/>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n-IN" sz="2400" b="1" dirty="0">
                <a:solidFill>
                  <a:srgbClr val="1E314F"/>
                </a:solidFill>
              </a:rPr>
              <a:t>Provisional assessment-Sec 60</a:t>
            </a:r>
          </a:p>
        </p:txBody>
      </p:sp>
      <p:sp>
        <p:nvSpPr>
          <p:cNvPr id="5" name="Rectangle 4">
            <a:extLst>
              <a:ext uri="{FF2B5EF4-FFF2-40B4-BE49-F238E27FC236}">
                <a16:creationId xmlns:a16="http://schemas.microsoft.com/office/drawing/2014/main" id="{9C844B16-6194-47D5-BCEC-DE4B928DB810}"/>
              </a:ext>
            </a:extLst>
          </p:cNvPr>
          <p:cNvSpPr/>
          <p:nvPr/>
        </p:nvSpPr>
        <p:spPr>
          <a:xfrm>
            <a:off x="4185918" y="2890518"/>
            <a:ext cx="5242560" cy="416560"/>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n-IN" sz="2400" b="1" dirty="0">
                <a:solidFill>
                  <a:srgbClr val="1E314F"/>
                </a:solidFill>
              </a:rPr>
              <a:t>Scrutiny of Returns –Sec 61</a:t>
            </a:r>
          </a:p>
        </p:txBody>
      </p:sp>
      <p:sp>
        <p:nvSpPr>
          <p:cNvPr id="6" name="Rectangle 5">
            <a:extLst>
              <a:ext uri="{FF2B5EF4-FFF2-40B4-BE49-F238E27FC236}">
                <a16:creationId xmlns:a16="http://schemas.microsoft.com/office/drawing/2014/main" id="{958127F2-C41A-4D5E-A456-15183F85C509}"/>
              </a:ext>
            </a:extLst>
          </p:cNvPr>
          <p:cNvSpPr/>
          <p:nvPr/>
        </p:nvSpPr>
        <p:spPr>
          <a:xfrm>
            <a:off x="8121468" y="3876062"/>
            <a:ext cx="3830319" cy="423085"/>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1E314F"/>
                </a:solidFill>
              </a:rPr>
              <a:t>Best judgment assessment</a:t>
            </a:r>
          </a:p>
        </p:txBody>
      </p:sp>
      <p:sp>
        <p:nvSpPr>
          <p:cNvPr id="7" name="Rectangle 6">
            <a:extLst>
              <a:ext uri="{FF2B5EF4-FFF2-40B4-BE49-F238E27FC236}">
                <a16:creationId xmlns:a16="http://schemas.microsoft.com/office/drawing/2014/main" id="{CDD0A343-B2B9-4117-8300-8C4B00196C28}"/>
              </a:ext>
            </a:extLst>
          </p:cNvPr>
          <p:cNvSpPr/>
          <p:nvPr/>
        </p:nvSpPr>
        <p:spPr>
          <a:xfrm>
            <a:off x="4185919" y="3550922"/>
            <a:ext cx="5850709" cy="41656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n-US" sz="2400" b="1" dirty="0">
                <a:solidFill>
                  <a:srgbClr val="1E314F"/>
                </a:solidFill>
              </a:rPr>
              <a:t>Assessment of non-filers of returns –Sec 62</a:t>
            </a:r>
            <a:endParaRPr lang="pa-IN" sz="2400" b="1" dirty="0">
              <a:solidFill>
                <a:srgbClr val="1E314F"/>
              </a:solidFill>
            </a:endParaRPr>
          </a:p>
        </p:txBody>
      </p:sp>
      <p:sp>
        <p:nvSpPr>
          <p:cNvPr id="8" name="Rectangle 7">
            <a:extLst>
              <a:ext uri="{FF2B5EF4-FFF2-40B4-BE49-F238E27FC236}">
                <a16:creationId xmlns:a16="http://schemas.microsoft.com/office/drawing/2014/main" id="{FA019D04-4162-42FB-A5B3-E9E4191EA733}"/>
              </a:ext>
            </a:extLst>
          </p:cNvPr>
          <p:cNvSpPr/>
          <p:nvPr/>
        </p:nvSpPr>
        <p:spPr>
          <a:xfrm>
            <a:off x="4185918" y="4459510"/>
            <a:ext cx="5850709" cy="380275"/>
          </a:xfrm>
          <a:prstGeom prst="rect">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n-IN" sz="2400" b="1" dirty="0">
                <a:solidFill>
                  <a:srgbClr val="1E314F"/>
                </a:solidFill>
              </a:rPr>
              <a:t>Assessment of unregistered persons-Sec 63</a:t>
            </a:r>
            <a:endParaRPr lang="pa-IN" sz="2400" b="1" dirty="0">
              <a:solidFill>
                <a:srgbClr val="1E314F"/>
              </a:solidFill>
            </a:endParaRPr>
          </a:p>
        </p:txBody>
      </p:sp>
      <p:sp>
        <p:nvSpPr>
          <p:cNvPr id="10" name="Rectangle: Rounded Corners 9">
            <a:extLst>
              <a:ext uri="{FF2B5EF4-FFF2-40B4-BE49-F238E27FC236}">
                <a16:creationId xmlns:a16="http://schemas.microsoft.com/office/drawing/2014/main" id="{1684343F-47A7-4FC2-8573-1073B19C914E}"/>
              </a:ext>
            </a:extLst>
          </p:cNvPr>
          <p:cNvSpPr/>
          <p:nvPr/>
        </p:nvSpPr>
        <p:spPr>
          <a:xfrm>
            <a:off x="751840" y="1386838"/>
            <a:ext cx="2164080" cy="4282442"/>
          </a:xfrm>
          <a:prstGeom prst="roundRect">
            <a:avLst/>
          </a:prstGeom>
          <a:solidFill>
            <a:schemeClr val="accent1">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rgbClr val="00B050"/>
                </a:solidFill>
                <a:effectLst/>
                <a:latin typeface="Source Sans Pro" panose="020B0503030403020204" pitchFamily="34" charset="0"/>
              </a:rPr>
              <a:t>Only self-assessment is done by the taxpayer himself. All the other assessments are by tax authorities.</a:t>
            </a:r>
            <a:endParaRPr lang="pa-IN" sz="2400" dirty="0">
              <a:solidFill>
                <a:srgbClr val="00B050"/>
              </a:solidFill>
            </a:endParaRPr>
          </a:p>
        </p:txBody>
      </p:sp>
      <p:sp>
        <p:nvSpPr>
          <p:cNvPr id="11" name="Rectangle 10">
            <a:extLst>
              <a:ext uri="{FF2B5EF4-FFF2-40B4-BE49-F238E27FC236}">
                <a16:creationId xmlns:a16="http://schemas.microsoft.com/office/drawing/2014/main" id="{CE60577E-0100-4B42-B06F-DB32EA32DF8A}"/>
              </a:ext>
            </a:extLst>
          </p:cNvPr>
          <p:cNvSpPr/>
          <p:nvPr/>
        </p:nvSpPr>
        <p:spPr>
          <a:xfrm>
            <a:off x="8232501" y="5451579"/>
            <a:ext cx="3207659" cy="380275"/>
          </a:xfrm>
          <a:prstGeom prst="rect">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1E314F"/>
                </a:solidFill>
              </a:rPr>
              <a:t>Summary assessment</a:t>
            </a:r>
          </a:p>
        </p:txBody>
      </p:sp>
      <p:sp>
        <p:nvSpPr>
          <p:cNvPr id="12" name="Rectangle 11">
            <a:extLst>
              <a:ext uri="{FF2B5EF4-FFF2-40B4-BE49-F238E27FC236}">
                <a16:creationId xmlns:a16="http://schemas.microsoft.com/office/drawing/2014/main" id="{BE9A5B41-2CCF-46C8-885F-ECDA741260C2}"/>
              </a:ext>
            </a:extLst>
          </p:cNvPr>
          <p:cNvSpPr/>
          <p:nvPr/>
        </p:nvSpPr>
        <p:spPr>
          <a:xfrm>
            <a:off x="4185918" y="5123519"/>
            <a:ext cx="6188168" cy="393385"/>
          </a:xfrm>
          <a:prstGeom prst="rect">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n-IN" sz="2400" b="1" dirty="0">
                <a:solidFill>
                  <a:srgbClr val="1E314F"/>
                </a:solidFill>
              </a:rPr>
              <a:t>Summary Assessment in Special Cases -Sec 64</a:t>
            </a:r>
            <a:endParaRPr lang="pa-IN" sz="2400" b="1" dirty="0">
              <a:solidFill>
                <a:srgbClr val="1E314F"/>
              </a:solidFill>
            </a:endParaRPr>
          </a:p>
        </p:txBody>
      </p:sp>
      <p:sp>
        <p:nvSpPr>
          <p:cNvPr id="9" name="Explosion: 8 Points 8">
            <a:extLst>
              <a:ext uri="{FF2B5EF4-FFF2-40B4-BE49-F238E27FC236}">
                <a16:creationId xmlns:a16="http://schemas.microsoft.com/office/drawing/2014/main" id="{CC2B3BAD-31B8-4F33-B1E3-BC724474E04B}"/>
              </a:ext>
            </a:extLst>
          </p:cNvPr>
          <p:cNvSpPr/>
          <p:nvPr/>
        </p:nvSpPr>
        <p:spPr>
          <a:xfrm>
            <a:off x="0" y="5108665"/>
            <a:ext cx="5850708" cy="1730829"/>
          </a:xfrm>
          <a:prstGeom prst="irregularSeal1">
            <a:avLst/>
          </a:prstGeom>
          <a:solidFill>
            <a:srgbClr val="D62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Assessments &amp; Audits are the Trigger Points for Demand &amp; Recovery under Sec 73 &amp; 74 </a:t>
            </a:r>
            <a:endParaRPr lang="en-IN" dirty="0"/>
          </a:p>
        </p:txBody>
      </p:sp>
      <p:sp>
        <p:nvSpPr>
          <p:cNvPr id="13" name="Footer Placeholder 12">
            <a:extLst>
              <a:ext uri="{FF2B5EF4-FFF2-40B4-BE49-F238E27FC236}">
                <a16:creationId xmlns:a16="http://schemas.microsoft.com/office/drawing/2014/main" id="{A4D9E17D-8993-48FA-B3E4-7EC0570956B3}"/>
              </a:ext>
            </a:extLst>
          </p:cNvPr>
          <p:cNvSpPr>
            <a:spLocks noGrp="1"/>
          </p:cNvSpPr>
          <p:nvPr>
            <p:ph type="ftr" sz="quarter" idx="11"/>
          </p:nvPr>
        </p:nvSpPr>
        <p:spPr/>
        <p:txBody>
          <a:bodyPr/>
          <a:lstStyle/>
          <a:p>
            <a:r>
              <a:rPr lang="en-IN"/>
              <a:t>CA AANCHAL KAPOOR 9988692699</a:t>
            </a:r>
          </a:p>
        </p:txBody>
      </p:sp>
      <p:sp>
        <p:nvSpPr>
          <p:cNvPr id="14" name="Slide Number Placeholder 13">
            <a:extLst>
              <a:ext uri="{FF2B5EF4-FFF2-40B4-BE49-F238E27FC236}">
                <a16:creationId xmlns:a16="http://schemas.microsoft.com/office/drawing/2014/main" id="{C6D66946-1ED4-4AD1-B4ED-C2A429A04BC6}"/>
              </a:ext>
            </a:extLst>
          </p:cNvPr>
          <p:cNvSpPr>
            <a:spLocks noGrp="1"/>
          </p:cNvSpPr>
          <p:nvPr>
            <p:ph type="sldNum" sz="quarter" idx="12"/>
          </p:nvPr>
        </p:nvSpPr>
        <p:spPr/>
        <p:txBody>
          <a:bodyPr/>
          <a:lstStyle/>
          <a:p>
            <a:fld id="{2C4C6DAB-D00D-4A57-9F27-CB36B1FCB0AC}" type="slidenum">
              <a:rPr lang="en-IN" smtClean="0"/>
              <a:pPr/>
              <a:t>3</a:t>
            </a:fld>
            <a:endParaRPr lang="en-IN"/>
          </a:p>
        </p:txBody>
      </p:sp>
    </p:spTree>
    <p:extLst>
      <p:ext uri="{BB962C8B-B14F-4D97-AF65-F5344CB8AC3E}">
        <p14:creationId xmlns:p14="http://schemas.microsoft.com/office/powerpoint/2010/main" val="9249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8298" y="834789"/>
            <a:ext cx="9744501" cy="723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Sec 66 (5) EXPENSES OF AUDIT:</a:t>
            </a:r>
            <a:endParaRPr lang="en-US" dirty="0"/>
          </a:p>
        </p:txBody>
      </p:sp>
      <p:sp>
        <p:nvSpPr>
          <p:cNvPr id="3" name="Rectangle 2"/>
          <p:cNvSpPr/>
          <p:nvPr/>
        </p:nvSpPr>
        <p:spPr>
          <a:xfrm>
            <a:off x="1815151" y="1558120"/>
            <a:ext cx="881645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0" i="0" dirty="0">
                <a:solidFill>
                  <a:srgbClr val="475055"/>
                </a:solidFill>
                <a:effectLst/>
                <a:latin typeface="Arial" panose="020B0604020202020204" pitchFamily="34" charset="0"/>
              </a:rPr>
              <a:t>As per </a:t>
            </a:r>
            <a:r>
              <a:rPr lang="en-US" b="1" i="0" u="sng" dirty="0">
                <a:solidFill>
                  <a:srgbClr val="475055"/>
                </a:solidFill>
                <a:effectLst/>
                <a:latin typeface="Arial" panose="020B0604020202020204" pitchFamily="34" charset="0"/>
              </a:rPr>
              <a:t>Section 66(5) of the CGST Act, 2017, </a:t>
            </a:r>
            <a:r>
              <a:rPr lang="en-US" b="0" i="0" dirty="0">
                <a:solidFill>
                  <a:srgbClr val="475055"/>
                </a:solidFill>
                <a:effectLst/>
                <a:latin typeface="Arial" panose="020B0604020202020204" pitchFamily="34" charset="0"/>
              </a:rPr>
              <a:t>the law states that all the expenses including remuneration due to a chartered accountant or a cost accountant shall be determined and paid by the Commissioner and the decision of Commissioner is final.</a:t>
            </a:r>
            <a:endParaRPr lang="en-US" dirty="0"/>
          </a:p>
        </p:txBody>
      </p:sp>
    </p:spTree>
    <p:extLst>
      <p:ext uri="{BB962C8B-B14F-4D97-AF65-F5344CB8AC3E}">
        <p14:creationId xmlns:p14="http://schemas.microsoft.com/office/powerpoint/2010/main" val="924391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95800" y="108858"/>
            <a:ext cx="2471057" cy="3701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i="1" u="sng"/>
              <a:t>GST Audit by C&amp;AG</a:t>
            </a:r>
            <a:endParaRPr lang="en-US" b="1"/>
          </a:p>
        </p:txBody>
      </p:sp>
      <p:sp>
        <p:nvSpPr>
          <p:cNvPr id="8" name="Double Wave 7"/>
          <p:cNvSpPr/>
          <p:nvPr/>
        </p:nvSpPr>
        <p:spPr>
          <a:xfrm>
            <a:off x="250371" y="631371"/>
            <a:ext cx="11767458" cy="576943"/>
          </a:xfrm>
          <a:prstGeom prst="doubleWav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a:t>The moot question that is still lingering over the minds of the assesses is, whether the C&amp;AG is also empowered to conduct GST audit. </a:t>
            </a:r>
          </a:p>
        </p:txBody>
      </p:sp>
      <p:sp>
        <p:nvSpPr>
          <p:cNvPr id="15" name="Double Wave 14"/>
          <p:cNvSpPr/>
          <p:nvPr/>
        </p:nvSpPr>
        <p:spPr>
          <a:xfrm>
            <a:off x="1436914" y="1360713"/>
            <a:ext cx="8915400" cy="576943"/>
          </a:xfrm>
          <a:prstGeom prst="doubleWav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a:t>C&amp;AG is an authority appointed under Article 148 of Constitution of India.</a:t>
            </a:r>
          </a:p>
        </p:txBody>
      </p:sp>
      <p:sp>
        <p:nvSpPr>
          <p:cNvPr id="16" name="Double Wave 15"/>
          <p:cNvSpPr/>
          <p:nvPr/>
        </p:nvSpPr>
        <p:spPr>
          <a:xfrm>
            <a:off x="250371" y="2035625"/>
            <a:ext cx="11767457" cy="576943"/>
          </a:xfrm>
          <a:prstGeom prst="doubleWav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a:t>Further, Article 149 of Constitution of India empowers C&amp;AG to conduct audits of Government and semi-Government undertakings.</a:t>
            </a:r>
          </a:p>
        </p:txBody>
      </p:sp>
      <p:sp>
        <p:nvSpPr>
          <p:cNvPr id="17" name="Double Wave 16"/>
          <p:cNvSpPr/>
          <p:nvPr/>
        </p:nvSpPr>
        <p:spPr>
          <a:xfrm>
            <a:off x="250371" y="2710534"/>
            <a:ext cx="11767457" cy="838193"/>
          </a:xfrm>
          <a:prstGeom prst="doubleWav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a:t>The Hon’ble Delhi High Court’s in its decision in the case of </a:t>
            </a:r>
            <a:r>
              <a:rPr lang="en-US" b="1" i="1"/>
              <a:t>Mega Cabs Pvt. Ltd., Vs. UOI &amp; Ors 2016 (43) S.T.R. 67</a:t>
            </a:r>
            <a:r>
              <a:rPr lang="en-US" i="1"/>
              <a:t>,</a:t>
            </a:r>
            <a:r>
              <a:rPr lang="en-US"/>
              <a:t> held that audits by C&amp;AG of tax paying assessee as per Rule 5A(2) of Service Tax Rules, 1994 are ultra vires the constitution. However, said decision has been stayed by the Hon’ble Apex Court.</a:t>
            </a:r>
          </a:p>
        </p:txBody>
      </p:sp>
      <p:sp>
        <p:nvSpPr>
          <p:cNvPr id="18" name="Double Wave 17"/>
          <p:cNvSpPr/>
          <p:nvPr/>
        </p:nvSpPr>
        <p:spPr>
          <a:xfrm>
            <a:off x="250370" y="3897070"/>
            <a:ext cx="11767457" cy="1589286"/>
          </a:xfrm>
          <a:prstGeom prst="doubleWav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dirty="0"/>
              <a:t>Further, in case of </a:t>
            </a:r>
            <a:r>
              <a:rPr lang="en-US" b="1" i="1" dirty="0"/>
              <a:t>Association of Unified Tele Services Providers &amp; Others Vs. UOI</a:t>
            </a:r>
            <a:r>
              <a:rPr lang="en-US" dirty="0"/>
              <a:t> </a:t>
            </a:r>
            <a:r>
              <a:rPr lang="en-US" b="1" i="1" dirty="0"/>
              <a:t>2014 (9) SCR 780</a:t>
            </a:r>
            <a:r>
              <a:rPr lang="en-US" dirty="0"/>
              <a:t> </a:t>
            </a:r>
            <a:r>
              <a:rPr lang="en-US" dirty="0" err="1"/>
              <a:t>Hon’ble</a:t>
            </a:r>
            <a:r>
              <a:rPr lang="en-US" dirty="0"/>
              <a:t> Apex court held that, wherever government monies are involved, audits by C&amp;AG is within the purview of Article 149 of the Constitution of India and cannot be construed as ultra vires the Constitution. Having said this, revenue in form of tax is something that the tax payers is duty bound to deposit with the government at right intervals. Hence, it would be of no surprise that C&amp;AG knocks the doors of assesses for audit of GST records. </a:t>
            </a:r>
          </a:p>
        </p:txBody>
      </p:sp>
    </p:spTree>
    <p:extLst>
      <p:ext uri="{BB962C8B-B14F-4D97-AF65-F5344CB8AC3E}">
        <p14:creationId xmlns:p14="http://schemas.microsoft.com/office/powerpoint/2010/main" val="29572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543987" y="1409075"/>
            <a:ext cx="8304549" cy="2518348"/>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t>Sec 73 &amp; 74</a:t>
            </a:r>
          </a:p>
        </p:txBody>
      </p:sp>
      <p:sp>
        <p:nvSpPr>
          <p:cNvPr id="2" name="Footer Placeholder 1">
            <a:extLst>
              <a:ext uri="{FF2B5EF4-FFF2-40B4-BE49-F238E27FC236}">
                <a16:creationId xmlns:a16="http://schemas.microsoft.com/office/drawing/2014/main" id="{856A419F-6777-478C-8013-B7E207D7E13F}"/>
              </a:ext>
            </a:extLst>
          </p:cNvPr>
          <p:cNvSpPr>
            <a:spLocks noGrp="1"/>
          </p:cNvSpPr>
          <p:nvPr>
            <p:ph type="ftr" sz="quarter" idx="11"/>
          </p:nvPr>
        </p:nvSpPr>
        <p:spPr/>
        <p:txBody>
          <a:bodyPr/>
          <a:lstStyle/>
          <a:p>
            <a:r>
              <a:rPr lang="en-IN"/>
              <a:t>CA AANCHAL KAPOOR 9988692699</a:t>
            </a:r>
          </a:p>
        </p:txBody>
      </p:sp>
      <p:sp>
        <p:nvSpPr>
          <p:cNvPr id="3" name="Slide Number Placeholder 2">
            <a:extLst>
              <a:ext uri="{FF2B5EF4-FFF2-40B4-BE49-F238E27FC236}">
                <a16:creationId xmlns:a16="http://schemas.microsoft.com/office/drawing/2014/main" id="{2BCA0EBF-A5F6-48B1-A796-789C73693DBD}"/>
              </a:ext>
            </a:extLst>
          </p:cNvPr>
          <p:cNvSpPr>
            <a:spLocks noGrp="1"/>
          </p:cNvSpPr>
          <p:nvPr>
            <p:ph type="sldNum" sz="quarter" idx="12"/>
          </p:nvPr>
        </p:nvSpPr>
        <p:spPr/>
        <p:txBody>
          <a:bodyPr/>
          <a:lstStyle/>
          <a:p>
            <a:fld id="{2C4C6DAB-D00D-4A57-9F27-CB36B1FCB0AC}" type="slidenum">
              <a:rPr lang="en-IN" smtClean="0"/>
              <a:pPr/>
              <a:t>32</a:t>
            </a:fld>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89" y="0"/>
            <a:ext cx="9300046" cy="923330"/>
          </a:xfrm>
          <a:prstGeom prst="rect">
            <a:avLst/>
          </a:prstGeom>
          <a:solidFill>
            <a:schemeClr val="accent2">
              <a:lumMod val="20000"/>
              <a:lumOff val="80000"/>
            </a:schemeClr>
          </a:solid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Adjudication of Demand Process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Diagram 3"/>
          <p:cNvGraphicFramePr/>
          <p:nvPr/>
        </p:nvGraphicFramePr>
        <p:xfrm>
          <a:off x="1731750" y="1115451"/>
          <a:ext cx="9009038" cy="5531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93828BC7-29AE-44D5-B586-B7F370A8AF75}"/>
              </a:ext>
            </a:extLst>
          </p:cNvPr>
          <p:cNvSpPr>
            <a:spLocks noGrp="1"/>
          </p:cNvSpPr>
          <p:nvPr>
            <p:ph type="ftr" sz="quarter" idx="11"/>
          </p:nvPr>
        </p:nvSpPr>
        <p:spPr/>
        <p:txBody>
          <a:bodyPr/>
          <a:lstStyle/>
          <a:p>
            <a:r>
              <a:rPr lang="en-IN"/>
              <a:t>CA AANCHAL KAPOOR 9988692699</a:t>
            </a:r>
          </a:p>
        </p:txBody>
      </p:sp>
      <p:sp>
        <p:nvSpPr>
          <p:cNvPr id="5" name="Slide Number Placeholder 4">
            <a:extLst>
              <a:ext uri="{FF2B5EF4-FFF2-40B4-BE49-F238E27FC236}">
                <a16:creationId xmlns:a16="http://schemas.microsoft.com/office/drawing/2014/main" id="{7B9F1C88-8825-4251-9629-EF0F9BE04B1A}"/>
              </a:ext>
            </a:extLst>
          </p:cNvPr>
          <p:cNvSpPr>
            <a:spLocks noGrp="1"/>
          </p:cNvSpPr>
          <p:nvPr>
            <p:ph type="sldNum" sz="quarter" idx="12"/>
          </p:nvPr>
        </p:nvSpPr>
        <p:spPr/>
        <p:txBody>
          <a:bodyPr/>
          <a:lstStyle/>
          <a:p>
            <a:fld id="{2C4C6DAB-D00D-4A57-9F27-CB36B1FCB0AC}" type="slidenum">
              <a:rPr lang="en-IN" smtClean="0"/>
              <a:pPr/>
              <a:t>33</a:t>
            </a:fld>
            <a:endParaRPr lang="en-IN"/>
          </a:p>
        </p:txBody>
      </p:sp>
    </p:spTree>
    <p:extLst>
      <p:ext uri="{BB962C8B-B14F-4D97-AF65-F5344CB8AC3E}">
        <p14:creationId xmlns:p14="http://schemas.microsoft.com/office/powerpoint/2010/main" val="1544176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596600004"/>
              </p:ext>
            </p:extLst>
          </p:nvPr>
        </p:nvGraphicFramePr>
        <p:xfrm>
          <a:off x="955343" y="719757"/>
          <a:ext cx="9812741" cy="517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04235A65-1395-4C35-A88E-8D2A3F6BD336}"/>
              </a:ext>
            </a:extLst>
          </p:cNvPr>
          <p:cNvSpPr>
            <a:spLocks noGrp="1"/>
          </p:cNvSpPr>
          <p:nvPr>
            <p:ph type="ftr" sz="quarter" idx="11"/>
          </p:nvPr>
        </p:nvSpPr>
        <p:spPr/>
        <p:txBody>
          <a:bodyPr/>
          <a:lstStyle/>
          <a:p>
            <a:r>
              <a:rPr lang="en-IN"/>
              <a:t>CA AANCHAL KAPOOR 9988692699</a:t>
            </a:r>
          </a:p>
        </p:txBody>
      </p:sp>
      <p:sp>
        <p:nvSpPr>
          <p:cNvPr id="3" name="Slide Number Placeholder 2">
            <a:extLst>
              <a:ext uri="{FF2B5EF4-FFF2-40B4-BE49-F238E27FC236}">
                <a16:creationId xmlns:a16="http://schemas.microsoft.com/office/drawing/2014/main" id="{DC8C902F-EEA9-43D9-9831-93DE35D09349}"/>
              </a:ext>
            </a:extLst>
          </p:cNvPr>
          <p:cNvSpPr>
            <a:spLocks noGrp="1"/>
          </p:cNvSpPr>
          <p:nvPr>
            <p:ph type="sldNum" sz="quarter" idx="12"/>
          </p:nvPr>
        </p:nvSpPr>
        <p:spPr/>
        <p:txBody>
          <a:bodyPr/>
          <a:lstStyle/>
          <a:p>
            <a:fld id="{2C4C6DAB-D00D-4A57-9F27-CB36B1FCB0AC}" type="slidenum">
              <a:rPr lang="en-IN" smtClean="0"/>
              <a:pPr/>
              <a:t>34</a:t>
            </a:fld>
            <a:endParaRPr lang="en-IN"/>
          </a:p>
        </p:txBody>
      </p:sp>
    </p:spTree>
    <p:extLst>
      <p:ext uri="{BB962C8B-B14F-4D97-AF65-F5344CB8AC3E}">
        <p14:creationId xmlns:p14="http://schemas.microsoft.com/office/powerpoint/2010/main" val="225700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190E81-5DCD-409E-B6DD-A50A08F972E1}"/>
              </a:ext>
            </a:extLst>
          </p:cNvPr>
          <p:cNvSpPr>
            <a:spLocks noGrp="1"/>
          </p:cNvSpPr>
          <p:nvPr>
            <p:ph type="ftr" sz="quarter" idx="11"/>
          </p:nvPr>
        </p:nvSpPr>
        <p:spPr/>
        <p:txBody>
          <a:bodyPr/>
          <a:lstStyle/>
          <a:p>
            <a:r>
              <a:rPr lang="en-US"/>
              <a:t>CA Aanchal Kapoor 9988692699</a:t>
            </a:r>
          </a:p>
        </p:txBody>
      </p:sp>
      <p:sp>
        <p:nvSpPr>
          <p:cNvPr id="3" name="Slide Number Placeholder 2">
            <a:extLst>
              <a:ext uri="{FF2B5EF4-FFF2-40B4-BE49-F238E27FC236}">
                <a16:creationId xmlns:a16="http://schemas.microsoft.com/office/drawing/2014/main" id="{7343E111-5660-419F-B6BE-5A89FF4E78EA}"/>
              </a:ext>
            </a:extLst>
          </p:cNvPr>
          <p:cNvSpPr>
            <a:spLocks noGrp="1"/>
          </p:cNvSpPr>
          <p:nvPr>
            <p:ph type="sldNum" sz="quarter" idx="12"/>
          </p:nvPr>
        </p:nvSpPr>
        <p:spPr/>
        <p:txBody>
          <a:bodyPr/>
          <a:lstStyle/>
          <a:p>
            <a:fld id="{8C1A3758-BBCB-4528-B7EB-250F86A03A22}" type="slidenum">
              <a:rPr lang="en-US" smtClean="0"/>
              <a:t>35</a:t>
            </a:fld>
            <a:endParaRPr lang="en-US"/>
          </a:p>
        </p:txBody>
      </p:sp>
      <p:sp>
        <p:nvSpPr>
          <p:cNvPr id="9" name="Scroll: Horizontal 8">
            <a:extLst>
              <a:ext uri="{FF2B5EF4-FFF2-40B4-BE49-F238E27FC236}">
                <a16:creationId xmlns:a16="http://schemas.microsoft.com/office/drawing/2014/main" id="{D5BC21E6-D5DE-425F-90C1-7BA714ACDEC8}"/>
              </a:ext>
            </a:extLst>
          </p:cNvPr>
          <p:cNvSpPr/>
          <p:nvPr/>
        </p:nvSpPr>
        <p:spPr>
          <a:xfrm>
            <a:off x="1716258" y="1391928"/>
            <a:ext cx="7934179" cy="3251185"/>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5400" dirty="0"/>
              <a:t>ISSUES OF ITC FACED DURING DEPARTMENTAL AUDIT</a:t>
            </a:r>
            <a:endParaRPr lang="en-IN" sz="1200" dirty="0"/>
          </a:p>
        </p:txBody>
      </p:sp>
    </p:spTree>
    <p:extLst>
      <p:ext uri="{BB962C8B-B14F-4D97-AF65-F5344CB8AC3E}">
        <p14:creationId xmlns:p14="http://schemas.microsoft.com/office/powerpoint/2010/main" val="219903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634F33-2FE8-4902-B430-7C96949CD84C}"/>
              </a:ext>
            </a:extLst>
          </p:cNvPr>
          <p:cNvSpPr>
            <a:spLocks noGrp="1"/>
          </p:cNvSpPr>
          <p:nvPr>
            <p:ph type="dt" sz="half" idx="10"/>
          </p:nvPr>
        </p:nvSpPr>
        <p:spPr/>
        <p:txBody>
          <a:bodyPr/>
          <a:lstStyle/>
          <a:p>
            <a:fld id="{DF96890D-3DCB-4BB6-A914-879A32302D9C}" type="datetime1">
              <a:rPr lang="en-US" smtClean="0"/>
              <a:t>6/4/2022</a:t>
            </a:fld>
            <a:endParaRPr lang="en-IN"/>
          </a:p>
        </p:txBody>
      </p:sp>
      <p:sp>
        <p:nvSpPr>
          <p:cNvPr id="5" name="Footer Placeholder 4">
            <a:extLst>
              <a:ext uri="{FF2B5EF4-FFF2-40B4-BE49-F238E27FC236}">
                <a16:creationId xmlns:a16="http://schemas.microsoft.com/office/drawing/2014/main" id="{1AD4C110-C5F0-4C41-9DCB-D0182C694DA7}"/>
              </a:ext>
            </a:extLst>
          </p:cNvPr>
          <p:cNvSpPr>
            <a:spLocks noGrp="1"/>
          </p:cNvSpPr>
          <p:nvPr>
            <p:ph type="ftr" sz="quarter" idx="11"/>
          </p:nvPr>
        </p:nvSpPr>
        <p:spPr/>
        <p:txBody>
          <a:bodyPr/>
          <a:lstStyle/>
          <a:p>
            <a:r>
              <a:rPr lang="en-IN"/>
              <a:t>CA AANCHAL KAPOOR  </a:t>
            </a:r>
          </a:p>
        </p:txBody>
      </p:sp>
      <p:sp>
        <p:nvSpPr>
          <p:cNvPr id="6" name="Slide Number Placeholder 5">
            <a:extLst>
              <a:ext uri="{FF2B5EF4-FFF2-40B4-BE49-F238E27FC236}">
                <a16:creationId xmlns:a16="http://schemas.microsoft.com/office/drawing/2014/main" id="{5993403E-B278-4891-B54E-0F3FFDC7A423}"/>
              </a:ext>
            </a:extLst>
          </p:cNvPr>
          <p:cNvSpPr>
            <a:spLocks noGrp="1"/>
          </p:cNvSpPr>
          <p:nvPr>
            <p:ph type="sldNum" sz="quarter" idx="12"/>
          </p:nvPr>
        </p:nvSpPr>
        <p:spPr/>
        <p:txBody>
          <a:bodyPr/>
          <a:lstStyle/>
          <a:p>
            <a:fld id="{30B32B0F-4484-43FC-A286-3FCAD1984DF1}" type="slidenum">
              <a:rPr lang="en-IN" smtClean="0"/>
              <a:pPr/>
              <a:t>36</a:t>
            </a:fld>
            <a:endParaRPr lang="en-IN"/>
          </a:p>
        </p:txBody>
      </p:sp>
      <p:sp>
        <p:nvSpPr>
          <p:cNvPr id="7" name="Scroll: Horizontal 6">
            <a:extLst>
              <a:ext uri="{FF2B5EF4-FFF2-40B4-BE49-F238E27FC236}">
                <a16:creationId xmlns:a16="http://schemas.microsoft.com/office/drawing/2014/main" id="{0D7F62A1-4854-47F4-A6FD-D57866D72B17}"/>
              </a:ext>
            </a:extLst>
          </p:cNvPr>
          <p:cNvSpPr/>
          <p:nvPr/>
        </p:nvSpPr>
        <p:spPr>
          <a:xfrm>
            <a:off x="3048000" y="1798997"/>
            <a:ext cx="6019800" cy="2752725"/>
          </a:xfrm>
          <a:prstGeom prst="horizontalScrol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3200" b="1" dirty="0"/>
              <a:t>INPUT TAX CREDIT</a:t>
            </a:r>
            <a:endParaRPr lang="en-IN" b="1" dirty="0"/>
          </a:p>
        </p:txBody>
      </p:sp>
    </p:spTree>
    <p:extLst>
      <p:ext uri="{BB962C8B-B14F-4D97-AF65-F5344CB8AC3E}">
        <p14:creationId xmlns:p14="http://schemas.microsoft.com/office/powerpoint/2010/main" val="337634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ingle Corner Rectangle 12"/>
          <p:cNvSpPr/>
          <p:nvPr/>
        </p:nvSpPr>
        <p:spPr>
          <a:xfrm>
            <a:off x="1765752" y="206642"/>
            <a:ext cx="8660496" cy="6444716"/>
          </a:xfrm>
          <a:prstGeom prst="round1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i="1" dirty="0">
                <a:solidFill>
                  <a:schemeClr val="tx1"/>
                </a:solidFill>
              </a:rPr>
              <a:t>“In view of the above, it has become necessary to have a </a:t>
            </a:r>
            <a:r>
              <a:rPr lang="en-IN" sz="2000" b="1" i="1" u="sng" dirty="0">
                <a:solidFill>
                  <a:schemeClr val="tx1"/>
                </a:solidFill>
              </a:rPr>
              <a:t>Central </a:t>
            </a:r>
            <a:r>
              <a:rPr lang="en-IN" sz="2400" b="1" i="1" u="sng" dirty="0">
                <a:solidFill>
                  <a:schemeClr val="tx1"/>
                </a:solidFill>
              </a:rPr>
              <a:t>legislation</a:t>
            </a:r>
            <a:r>
              <a:rPr lang="en-IN" sz="2400" i="1" dirty="0">
                <a:solidFill>
                  <a:schemeClr val="tx1"/>
                </a:solidFill>
              </a:rPr>
              <a:t>, namely the Central Goods and Services Tax Bill, 2017. The proposed legislation will confer power upon the Central Government for levying goods and services tax on the supply of goods or services or both which takes place within a State. The proposed legislation will </a:t>
            </a:r>
            <a:r>
              <a:rPr lang="en-IN" sz="2400" b="1" i="1" u="sng" dirty="0">
                <a:solidFill>
                  <a:schemeClr val="tx1"/>
                </a:solidFill>
              </a:rPr>
              <a:t>simplify and harmonise the indirect tax regime</a:t>
            </a:r>
            <a:r>
              <a:rPr lang="en-IN" sz="2400" i="1" dirty="0">
                <a:solidFill>
                  <a:schemeClr val="tx1"/>
                </a:solidFill>
              </a:rPr>
              <a:t> in the country. It is expected to reduce cost of production and inflation in the economy, thereby making the Indian trade and industry more competitive, domestically as well as internationally. Due to the </a:t>
            </a:r>
            <a:r>
              <a:rPr lang="en-IN" sz="2400" b="1" i="1" u="sng" dirty="0">
                <a:solidFill>
                  <a:schemeClr val="tx1"/>
                </a:solidFill>
              </a:rPr>
              <a:t>seamless transfer of input tax credit from one stage to another in the chain of value addition, there is an in-built mechanism in the design of goods and services tax that would incentivise tax compliance by taxpayers</a:t>
            </a:r>
            <a:r>
              <a:rPr lang="en-IN" sz="2400" i="1" dirty="0">
                <a:solidFill>
                  <a:schemeClr val="tx1"/>
                </a:solidFill>
              </a:rPr>
              <a:t>. The proposed goods and services tax will </a:t>
            </a:r>
            <a:r>
              <a:rPr lang="en-IN" sz="2400" b="1" i="1" u="sng" dirty="0">
                <a:solidFill>
                  <a:schemeClr val="tx1"/>
                </a:solidFill>
              </a:rPr>
              <a:t>broaden the tax base</a:t>
            </a:r>
            <a:r>
              <a:rPr lang="en-IN" sz="2400" i="1" dirty="0">
                <a:solidFill>
                  <a:schemeClr val="tx1"/>
                </a:solidFill>
              </a:rPr>
              <a:t>, and result in better tax compliance due to a robust information technology infrastructure.</a:t>
            </a:r>
            <a:r>
              <a:rPr lang="en-US" sz="2400" i="1" dirty="0">
                <a:solidFill>
                  <a:schemeClr val="tx1"/>
                </a:solidFill>
              </a:rPr>
              <a:t>“</a:t>
            </a:r>
          </a:p>
          <a:p>
            <a:pPr algn="ctr"/>
            <a:r>
              <a:rPr lang="en-US" sz="2400" i="1" dirty="0">
                <a:solidFill>
                  <a:schemeClr val="tx1"/>
                </a:solidFill>
              </a:rPr>
              <a:t>                                                                                  (Emphasis Supplied) </a:t>
            </a:r>
            <a:endParaRPr lang="en-US" dirty="0"/>
          </a:p>
        </p:txBody>
      </p:sp>
    </p:spTree>
    <p:extLst>
      <p:ext uri="{BB962C8B-B14F-4D97-AF65-F5344CB8AC3E}">
        <p14:creationId xmlns:p14="http://schemas.microsoft.com/office/powerpoint/2010/main" val="1754406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1158" y="232565"/>
            <a:ext cx="6519098" cy="5715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fontAlgn="base">
              <a:spcBef>
                <a:spcPct val="0"/>
              </a:spcBef>
              <a:spcAft>
                <a:spcPct val="0"/>
              </a:spcAft>
            </a:pPr>
            <a:r>
              <a:rPr lang="en-US" sz="2400" b="1" u="sng" dirty="0">
                <a:solidFill>
                  <a:srgbClr val="FF0000"/>
                </a:solidFill>
                <a:latin typeface="Calibri" pitchFamily="34" charset="0"/>
                <a:ea typeface="Times New Roman" pitchFamily="18" charset="0"/>
                <a:cs typeface="Arial" pitchFamily="34" charset="0"/>
              </a:rPr>
              <a:t>Does the above lines seem to be familiar with?</a:t>
            </a:r>
            <a:endParaRPr lang="en-US" sz="3200" dirty="0">
              <a:solidFill>
                <a:srgbClr val="FF0000"/>
              </a:solidFill>
              <a:latin typeface="Arial" pitchFamily="34" charset="0"/>
              <a:cs typeface="Arial" pitchFamily="34" charset="0"/>
            </a:endParaRPr>
          </a:p>
        </p:txBody>
      </p:sp>
      <p:sp>
        <p:nvSpPr>
          <p:cNvPr id="6" name="Round Diagonal Corner Rectangle 5"/>
          <p:cNvSpPr/>
          <p:nvPr/>
        </p:nvSpPr>
        <p:spPr>
          <a:xfrm>
            <a:off x="1809720" y="1071546"/>
            <a:ext cx="8572560" cy="3725606"/>
          </a:xfrm>
          <a:prstGeom prst="round2Diag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sz="2400" dirty="0">
                <a:solidFill>
                  <a:schemeClr val="tx1"/>
                </a:solidFill>
              </a:rPr>
              <a:t>Yes, the same are none other than the part of</a:t>
            </a:r>
            <a:r>
              <a:rPr lang="en-US" sz="2400" b="1" u="sng" dirty="0">
                <a:solidFill>
                  <a:schemeClr val="tx1"/>
                </a:solidFill>
              </a:rPr>
              <a:t>“</a:t>
            </a:r>
            <a:r>
              <a:rPr lang="en-IN" sz="2400" b="1" u="sng" dirty="0">
                <a:solidFill>
                  <a:schemeClr val="tx1"/>
                </a:solidFill>
              </a:rPr>
              <a:t>STATEMENT OF OBJECTS AND REASONS”</a:t>
            </a:r>
            <a:r>
              <a:rPr lang="en-IN" sz="2400" dirty="0">
                <a:solidFill>
                  <a:schemeClr val="tx1"/>
                </a:solidFill>
              </a:rPr>
              <a:t> of THE CENTRAL GOODS AND SERVICES TAX BILL, 2017, </a:t>
            </a:r>
            <a:r>
              <a:rPr lang="en-US" sz="2400" dirty="0">
                <a:solidFill>
                  <a:schemeClr val="tx1"/>
                </a:solidFill>
              </a:rPr>
              <a:t>which seems to lose its relevance in light of unreasonable arbitrary restrictions and coercive provisions under GST.</a:t>
            </a:r>
          </a:p>
          <a:p>
            <a:pPr algn="just">
              <a:buNone/>
            </a:pPr>
            <a:r>
              <a:rPr lang="en-US" sz="2400" dirty="0">
                <a:solidFill>
                  <a:schemeClr val="tx1"/>
                </a:solidFill>
              </a:rPr>
              <a:t>“Input Tax Credit”, the basis for bringing up India’s biggest Indirect Tax Reform to eliminate cascading effect of taxes and promote Seamless Credit, has become a </a:t>
            </a:r>
            <a:r>
              <a:rPr lang="en-US" sz="2400" b="1" u="sng" dirty="0">
                <a:solidFill>
                  <a:schemeClr val="tx1"/>
                </a:solidFill>
              </a:rPr>
              <a:t>Rigmarole in light of multiple hurdles</a:t>
            </a:r>
            <a:r>
              <a:rPr lang="en-US" sz="2400" dirty="0">
                <a:solidFill>
                  <a:schemeClr val="tx1"/>
                </a:solidFill>
              </a:rPr>
              <a:t> in form of </a:t>
            </a:r>
          </a:p>
          <a:p>
            <a:pPr algn="ctr"/>
            <a:endParaRPr lang="en-US" sz="1400" dirty="0">
              <a:solidFill>
                <a:schemeClr val="tx1"/>
              </a:solidFill>
            </a:endParaRPr>
          </a:p>
        </p:txBody>
      </p:sp>
      <p:pic>
        <p:nvPicPr>
          <p:cNvPr id="5" name="Picture 2" descr="Question Mark GIFs - Get the best GIF on GIPHY">
            <a:extLst>
              <a:ext uri="{FF2B5EF4-FFF2-40B4-BE49-F238E27FC236}">
                <a16:creationId xmlns:a16="http://schemas.microsoft.com/office/drawing/2014/main" id="{ECCBC16A-5499-4816-9E8A-5066689D17F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216" y="224980"/>
            <a:ext cx="872640" cy="581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eshan bittu (@BittuPareshan) | Twitter">
            <a:extLst>
              <a:ext uri="{FF2B5EF4-FFF2-40B4-BE49-F238E27FC236}">
                <a16:creationId xmlns:a16="http://schemas.microsoft.com/office/drawing/2014/main" id="{F6AB822A-8F86-4F2D-997F-16C2ACE41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656" y="168963"/>
            <a:ext cx="1607344" cy="160734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12EEFDE5-D8C6-4E84-9355-CA2938CCE2FD}"/>
              </a:ext>
            </a:extLst>
          </p:cNvPr>
          <p:cNvSpPr/>
          <p:nvPr/>
        </p:nvSpPr>
        <p:spPr>
          <a:xfrm>
            <a:off x="7535798" y="1802576"/>
            <a:ext cx="2328530" cy="1347677"/>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Rule 86A(Blockage of Credit)</a:t>
            </a:r>
            <a:endParaRPr lang="en-IN" dirty="0"/>
          </a:p>
        </p:txBody>
      </p:sp>
      <p:sp>
        <p:nvSpPr>
          <p:cNvPr id="6" name="Cloud 5">
            <a:extLst>
              <a:ext uri="{FF2B5EF4-FFF2-40B4-BE49-F238E27FC236}">
                <a16:creationId xmlns:a16="http://schemas.microsoft.com/office/drawing/2014/main" id="{B0262C65-808B-42DD-9184-D7A14D9EA9C9}"/>
              </a:ext>
            </a:extLst>
          </p:cNvPr>
          <p:cNvSpPr/>
          <p:nvPr/>
        </p:nvSpPr>
        <p:spPr>
          <a:xfrm>
            <a:off x="4248066" y="1930742"/>
            <a:ext cx="2328530" cy="1347677"/>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Blocking of credit as per Section 17(5)</a:t>
            </a:r>
            <a:endParaRPr lang="en-IN" dirty="0"/>
          </a:p>
        </p:txBody>
      </p:sp>
      <p:sp>
        <p:nvSpPr>
          <p:cNvPr id="7" name="Cloud 6">
            <a:extLst>
              <a:ext uri="{FF2B5EF4-FFF2-40B4-BE49-F238E27FC236}">
                <a16:creationId xmlns:a16="http://schemas.microsoft.com/office/drawing/2014/main" id="{DC1CC35B-DC43-4390-B17D-FEECE084313A}"/>
              </a:ext>
            </a:extLst>
          </p:cNvPr>
          <p:cNvSpPr/>
          <p:nvPr/>
        </p:nvSpPr>
        <p:spPr>
          <a:xfrm>
            <a:off x="359735" y="329149"/>
            <a:ext cx="2328530" cy="1347677"/>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Litmus test of Section 16</a:t>
            </a:r>
            <a:endParaRPr lang="en-IN" dirty="0"/>
          </a:p>
        </p:txBody>
      </p:sp>
      <p:sp>
        <p:nvSpPr>
          <p:cNvPr id="8" name="Cloud 7">
            <a:extLst>
              <a:ext uri="{FF2B5EF4-FFF2-40B4-BE49-F238E27FC236}">
                <a16:creationId xmlns:a16="http://schemas.microsoft.com/office/drawing/2014/main" id="{FB6280A1-ABC1-4C1B-87A6-3F290C3F08FD}"/>
              </a:ext>
            </a:extLst>
          </p:cNvPr>
          <p:cNvSpPr/>
          <p:nvPr/>
        </p:nvSpPr>
        <p:spPr>
          <a:xfrm>
            <a:off x="973487" y="1894008"/>
            <a:ext cx="2328530" cy="134767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Mysterious GSTR 2A/2B</a:t>
            </a:r>
            <a:endParaRPr lang="en-IN" sz="2000" dirty="0">
              <a:solidFill>
                <a:schemeClr val="tx1"/>
              </a:solidFill>
            </a:endParaRPr>
          </a:p>
        </p:txBody>
      </p:sp>
      <p:sp>
        <p:nvSpPr>
          <p:cNvPr id="9" name="Cloud 8">
            <a:extLst>
              <a:ext uri="{FF2B5EF4-FFF2-40B4-BE49-F238E27FC236}">
                <a16:creationId xmlns:a16="http://schemas.microsoft.com/office/drawing/2014/main" id="{31C03F2E-410D-4232-AA52-98E58C790BDE}"/>
              </a:ext>
            </a:extLst>
          </p:cNvPr>
          <p:cNvSpPr/>
          <p:nvPr/>
        </p:nvSpPr>
        <p:spPr>
          <a:xfrm>
            <a:off x="3971973" y="3353867"/>
            <a:ext cx="2328530" cy="1347677"/>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Reversals owing to 180 days condition</a:t>
            </a:r>
            <a:endParaRPr lang="en-IN" sz="1600" dirty="0"/>
          </a:p>
        </p:txBody>
      </p:sp>
      <p:sp>
        <p:nvSpPr>
          <p:cNvPr id="10" name="Cloud 9">
            <a:extLst>
              <a:ext uri="{FF2B5EF4-FFF2-40B4-BE49-F238E27FC236}">
                <a16:creationId xmlns:a16="http://schemas.microsoft.com/office/drawing/2014/main" id="{6981372E-A83B-48E3-8847-AD1AAD0FCAFA}"/>
              </a:ext>
            </a:extLst>
          </p:cNvPr>
          <p:cNvSpPr/>
          <p:nvPr/>
        </p:nvSpPr>
        <p:spPr>
          <a:xfrm>
            <a:off x="3689892" y="371074"/>
            <a:ext cx="2328530" cy="1347677"/>
          </a:xfrm>
          <a:prstGeom prst="cloud">
            <a:avLst/>
          </a:prstGeom>
          <a:solidFill>
            <a:srgbClr val="F3A7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Section 16(4)time limits</a:t>
            </a:r>
            <a:endParaRPr lang="en-IN" sz="1600" dirty="0"/>
          </a:p>
        </p:txBody>
      </p:sp>
      <p:sp>
        <p:nvSpPr>
          <p:cNvPr id="11" name="Cloud 10">
            <a:extLst>
              <a:ext uri="{FF2B5EF4-FFF2-40B4-BE49-F238E27FC236}">
                <a16:creationId xmlns:a16="http://schemas.microsoft.com/office/drawing/2014/main" id="{2DD5018B-BA40-4C48-9367-0FE2B29877ED}"/>
              </a:ext>
            </a:extLst>
          </p:cNvPr>
          <p:cNvSpPr/>
          <p:nvPr/>
        </p:nvSpPr>
        <p:spPr>
          <a:xfrm>
            <a:off x="6888088" y="127185"/>
            <a:ext cx="2328530" cy="1347677"/>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Mischievous Rule 36(4)</a:t>
            </a:r>
            <a:endParaRPr lang="en-IN" sz="2000" dirty="0">
              <a:solidFill>
                <a:schemeClr val="tx1"/>
              </a:solidFill>
            </a:endParaRPr>
          </a:p>
        </p:txBody>
      </p:sp>
      <p:sp>
        <p:nvSpPr>
          <p:cNvPr id="12" name="Cloud 11">
            <a:extLst>
              <a:ext uri="{FF2B5EF4-FFF2-40B4-BE49-F238E27FC236}">
                <a16:creationId xmlns:a16="http://schemas.microsoft.com/office/drawing/2014/main" id="{7D0CBA10-5289-49B2-B37D-3543A4CEB649}"/>
              </a:ext>
            </a:extLst>
          </p:cNvPr>
          <p:cNvSpPr/>
          <p:nvPr/>
        </p:nvSpPr>
        <p:spPr>
          <a:xfrm>
            <a:off x="759628" y="3532115"/>
            <a:ext cx="2328530" cy="1347677"/>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schemeClr val="tx1"/>
                </a:solidFill>
              </a:rPr>
              <a:t>Rule 86B(1% Cash payment), </a:t>
            </a:r>
          </a:p>
        </p:txBody>
      </p:sp>
      <p:sp>
        <p:nvSpPr>
          <p:cNvPr id="15" name="Cloud 14">
            <a:extLst>
              <a:ext uri="{FF2B5EF4-FFF2-40B4-BE49-F238E27FC236}">
                <a16:creationId xmlns:a16="http://schemas.microsoft.com/office/drawing/2014/main" id="{0154ADEF-7B81-404C-B5D1-5739B4708494}"/>
              </a:ext>
            </a:extLst>
          </p:cNvPr>
          <p:cNvSpPr/>
          <p:nvPr/>
        </p:nvSpPr>
        <p:spPr>
          <a:xfrm>
            <a:off x="5375317" y="4584745"/>
            <a:ext cx="2328530" cy="1347677"/>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Broken limbs in form of GSTR 2 in absentia</a:t>
            </a:r>
            <a:endParaRPr lang="en-IN" sz="1400" dirty="0"/>
          </a:p>
        </p:txBody>
      </p:sp>
      <p:sp>
        <p:nvSpPr>
          <p:cNvPr id="16" name="Cloud 15">
            <a:extLst>
              <a:ext uri="{FF2B5EF4-FFF2-40B4-BE49-F238E27FC236}">
                <a16:creationId xmlns:a16="http://schemas.microsoft.com/office/drawing/2014/main" id="{7DAB0AC9-A64A-48EA-816C-088A13C70DA3}"/>
              </a:ext>
            </a:extLst>
          </p:cNvPr>
          <p:cNvSpPr/>
          <p:nvPr/>
        </p:nvSpPr>
        <p:spPr>
          <a:xfrm>
            <a:off x="7621106" y="3311931"/>
            <a:ext cx="2567609" cy="1347677"/>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Reversals pertaining to Rule 42/43</a:t>
            </a:r>
            <a:endParaRPr lang="en-IN" dirty="0"/>
          </a:p>
        </p:txBody>
      </p:sp>
      <p:sp>
        <p:nvSpPr>
          <p:cNvPr id="17" name="Cloud 16">
            <a:extLst>
              <a:ext uri="{FF2B5EF4-FFF2-40B4-BE49-F238E27FC236}">
                <a16:creationId xmlns:a16="http://schemas.microsoft.com/office/drawing/2014/main" id="{98F89A7E-6EB4-421E-9456-BCD5B4E1EA00}"/>
              </a:ext>
            </a:extLst>
          </p:cNvPr>
          <p:cNvSpPr/>
          <p:nvPr/>
        </p:nvSpPr>
        <p:spPr>
          <a:xfrm>
            <a:off x="9396231" y="4584745"/>
            <a:ext cx="2328530" cy="134767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GSTR3B as proxy to GSTR 3</a:t>
            </a:r>
            <a:endParaRPr lang="en-IN" sz="1600" dirty="0"/>
          </a:p>
        </p:txBody>
      </p:sp>
      <p:sp>
        <p:nvSpPr>
          <p:cNvPr id="19" name="Cloud 18">
            <a:extLst>
              <a:ext uri="{FF2B5EF4-FFF2-40B4-BE49-F238E27FC236}">
                <a16:creationId xmlns:a16="http://schemas.microsoft.com/office/drawing/2014/main" id="{219AD14E-4276-4C42-954F-C33D983B5646}"/>
              </a:ext>
            </a:extLst>
          </p:cNvPr>
          <p:cNvSpPr/>
          <p:nvPr/>
        </p:nvSpPr>
        <p:spPr>
          <a:xfrm>
            <a:off x="2525627" y="4776993"/>
            <a:ext cx="2328530" cy="1347677"/>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ITC restrictions through Rate Notifications</a:t>
            </a:r>
            <a:endParaRPr lang="en-IN" dirty="0"/>
          </a:p>
        </p:txBody>
      </p:sp>
      <p:sp>
        <p:nvSpPr>
          <p:cNvPr id="2" name="Rectangle: Rounded Corners 1">
            <a:extLst>
              <a:ext uri="{FF2B5EF4-FFF2-40B4-BE49-F238E27FC236}">
                <a16:creationId xmlns:a16="http://schemas.microsoft.com/office/drawing/2014/main" id="{DDC2C233-03C9-44DD-ABC0-EEA5F3B554A8}"/>
              </a:ext>
            </a:extLst>
          </p:cNvPr>
          <p:cNvSpPr/>
          <p:nvPr/>
        </p:nvSpPr>
        <p:spPr>
          <a:xfrm>
            <a:off x="1778524" y="6222852"/>
            <a:ext cx="8781972" cy="54082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a:solidFill>
                  <a:schemeClr val="tx1"/>
                </a:solidFill>
              </a:rPr>
              <a:t>break the free flow of Credit in the Tax Chain and Input Tax Credit seems to be lost ball in the weeds.</a:t>
            </a:r>
          </a:p>
        </p:txBody>
      </p:sp>
    </p:spTree>
    <p:extLst>
      <p:ext uri="{BB962C8B-B14F-4D97-AF65-F5344CB8AC3E}">
        <p14:creationId xmlns:p14="http://schemas.microsoft.com/office/powerpoint/2010/main" val="324976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5" grpId="0" animBg="1"/>
      <p:bldP spid="16" grpId="0" animBg="1"/>
      <p:bldP spid="17" grpId="0" animBg="1"/>
      <p:bldP spid="19"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190E81-5DCD-409E-B6DD-A50A08F972E1}"/>
              </a:ext>
            </a:extLst>
          </p:cNvPr>
          <p:cNvSpPr>
            <a:spLocks noGrp="1"/>
          </p:cNvSpPr>
          <p:nvPr>
            <p:ph type="ftr" sz="quarter" idx="11"/>
          </p:nvPr>
        </p:nvSpPr>
        <p:spPr/>
        <p:txBody>
          <a:bodyPr/>
          <a:lstStyle/>
          <a:p>
            <a:r>
              <a:rPr lang="en-US"/>
              <a:t>CA Aanchal Kapoor 9988692699</a:t>
            </a:r>
          </a:p>
        </p:txBody>
      </p:sp>
      <p:sp>
        <p:nvSpPr>
          <p:cNvPr id="3" name="Slide Number Placeholder 2">
            <a:extLst>
              <a:ext uri="{FF2B5EF4-FFF2-40B4-BE49-F238E27FC236}">
                <a16:creationId xmlns:a16="http://schemas.microsoft.com/office/drawing/2014/main" id="{7343E111-5660-419F-B6BE-5A89FF4E78EA}"/>
              </a:ext>
            </a:extLst>
          </p:cNvPr>
          <p:cNvSpPr>
            <a:spLocks noGrp="1"/>
          </p:cNvSpPr>
          <p:nvPr>
            <p:ph type="sldNum" sz="quarter" idx="12"/>
          </p:nvPr>
        </p:nvSpPr>
        <p:spPr/>
        <p:txBody>
          <a:bodyPr/>
          <a:lstStyle/>
          <a:p>
            <a:fld id="{8C1A3758-BBCB-4528-B7EB-250F86A03A22}" type="slidenum">
              <a:rPr lang="en-US" smtClean="0"/>
              <a:t>4</a:t>
            </a:fld>
            <a:endParaRPr lang="en-US"/>
          </a:p>
        </p:txBody>
      </p:sp>
      <p:sp>
        <p:nvSpPr>
          <p:cNvPr id="5" name="Scroll: Horizontal 4">
            <a:extLst>
              <a:ext uri="{FF2B5EF4-FFF2-40B4-BE49-F238E27FC236}">
                <a16:creationId xmlns:a16="http://schemas.microsoft.com/office/drawing/2014/main" id="{DD5E5B47-4544-445D-BC12-95139CDF1042}"/>
              </a:ext>
            </a:extLst>
          </p:cNvPr>
          <p:cNvSpPr/>
          <p:nvPr/>
        </p:nvSpPr>
        <p:spPr>
          <a:xfrm>
            <a:off x="2522863" y="1399142"/>
            <a:ext cx="6841475" cy="34262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r>
              <a:rPr lang="en-US" sz="9600" dirty="0"/>
              <a:t>GST AUDITS</a:t>
            </a:r>
            <a:endParaRPr lang="en-IN" dirty="0"/>
          </a:p>
        </p:txBody>
      </p:sp>
    </p:spTree>
    <p:extLst>
      <p:ext uri="{BB962C8B-B14F-4D97-AF65-F5344CB8AC3E}">
        <p14:creationId xmlns:p14="http://schemas.microsoft.com/office/powerpoint/2010/main" val="3256637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188641"/>
            <a:ext cx="1857058" cy="512139"/>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Amendment in Section 16</a:t>
            </a:r>
          </a:p>
        </p:txBody>
      </p:sp>
      <p:sp>
        <p:nvSpPr>
          <p:cNvPr id="4" name="Horizontal Scroll 3"/>
          <p:cNvSpPr/>
          <p:nvPr/>
        </p:nvSpPr>
        <p:spPr>
          <a:xfrm>
            <a:off x="3935761" y="174818"/>
            <a:ext cx="3848145" cy="747724"/>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Eligibility and Conditions for taking Input Tax Credit</a:t>
            </a:r>
            <a:endParaRPr lang="en-US" dirty="0"/>
          </a:p>
        </p:txBody>
      </p:sp>
      <p:sp>
        <p:nvSpPr>
          <p:cNvPr id="5" name="Rectangle 4"/>
          <p:cNvSpPr/>
          <p:nvPr/>
        </p:nvSpPr>
        <p:spPr>
          <a:xfrm>
            <a:off x="1847132" y="1421558"/>
            <a:ext cx="8587680" cy="418674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en-US" dirty="0"/>
              <a:t>Section 16</a:t>
            </a:r>
          </a:p>
          <a:p>
            <a:pPr algn="just">
              <a:lnSpc>
                <a:spcPct val="150000"/>
              </a:lnSpc>
            </a:pPr>
            <a:r>
              <a:rPr lang="en-US" dirty="0"/>
              <a:t>(1)……</a:t>
            </a:r>
          </a:p>
          <a:p>
            <a:pPr algn="just">
              <a:lnSpc>
                <a:spcPct val="150000"/>
              </a:lnSpc>
            </a:pPr>
            <a:r>
              <a:rPr lang="en-US" dirty="0"/>
              <a:t>(2) Notwithstanding anything contained in this section, no registered person shall be entitled to the credit of any input tax in respect of any supply of goods or services or both to him unless,––</a:t>
            </a:r>
          </a:p>
          <a:p>
            <a:pPr marL="257175" indent="-257175" algn="just">
              <a:lnSpc>
                <a:spcPct val="150000"/>
              </a:lnSpc>
              <a:buAutoNum type="alphaLcParenBoth"/>
            </a:pPr>
            <a:r>
              <a:rPr lang="en-US" dirty="0"/>
              <a:t>he is in possession of a tax invoice or debit note issued by a supplier registered under this Act, or such other tax paying documents as may be prescribed;</a:t>
            </a:r>
          </a:p>
          <a:p>
            <a:pPr algn="just">
              <a:lnSpc>
                <a:spcPct val="150000"/>
              </a:lnSpc>
            </a:pPr>
            <a:r>
              <a:rPr lang="en-US" b="1" i="1" u="sng" dirty="0"/>
              <a:t>(</a:t>
            </a:r>
            <a:r>
              <a:rPr lang="en-US" b="1" i="1" u="sng" dirty="0" err="1"/>
              <a:t>aa</a:t>
            </a:r>
            <a:r>
              <a:rPr lang="en-US" b="1" i="1" u="sng" dirty="0"/>
              <a:t>) the details of the invoice or debit note referred to in clause (a) has been furnished by the supplier in the statement of outward supplies and such details have been communicated to the recipient of such invoice or debit note in the manner specified under section 37;”. </a:t>
            </a:r>
          </a:p>
          <a:p>
            <a:pPr algn="just">
              <a:lnSpc>
                <a:spcPct val="150000"/>
              </a:lnSpc>
            </a:pPr>
            <a:endParaRPr lang="en-US" dirty="0"/>
          </a:p>
        </p:txBody>
      </p:sp>
      <p:sp>
        <p:nvSpPr>
          <p:cNvPr id="10" name="Rectangle: Rounded Corners 9">
            <a:extLst>
              <a:ext uri="{FF2B5EF4-FFF2-40B4-BE49-F238E27FC236}">
                <a16:creationId xmlns:a16="http://schemas.microsoft.com/office/drawing/2014/main" id="{07C2DDF4-3FAD-44EF-8F7A-E1D607702D37}"/>
              </a:ext>
            </a:extLst>
          </p:cNvPr>
          <p:cNvSpPr/>
          <p:nvPr/>
        </p:nvSpPr>
        <p:spPr>
          <a:xfrm>
            <a:off x="1821391" y="4424055"/>
            <a:ext cx="8587680" cy="155827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ECAF8DD-F6AE-473F-B54A-C552B24C8CB0}"/>
              </a:ext>
            </a:extLst>
          </p:cNvPr>
          <p:cNvSpPr/>
          <p:nvPr/>
        </p:nvSpPr>
        <p:spPr>
          <a:xfrm>
            <a:off x="8359867" y="128632"/>
            <a:ext cx="2118122" cy="114429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2021 Budgetary Amendment (Effective date 01.01.2022)</a:t>
            </a:r>
          </a:p>
        </p:txBody>
      </p:sp>
      <p:sp>
        <p:nvSpPr>
          <p:cNvPr id="6" name="Slide Number Placeholder 5">
            <a:extLst>
              <a:ext uri="{FF2B5EF4-FFF2-40B4-BE49-F238E27FC236}">
                <a16:creationId xmlns:a16="http://schemas.microsoft.com/office/drawing/2014/main" id="{481DF183-25D3-4255-8ED2-C646636E07BF}"/>
              </a:ext>
            </a:extLst>
          </p:cNvPr>
          <p:cNvSpPr>
            <a:spLocks noGrp="1"/>
          </p:cNvSpPr>
          <p:nvPr>
            <p:ph type="sldNum" sz="quarter" idx="12"/>
          </p:nvPr>
        </p:nvSpPr>
        <p:spPr>
          <a:xfrm>
            <a:off x="8077200" y="6356350"/>
            <a:ext cx="2110048" cy="458080"/>
          </a:xfrm>
        </p:spPr>
        <p:txBody>
          <a:bodyPr/>
          <a:lstStyle/>
          <a:p>
            <a:fld id="{56FCA643-ADDA-4CE8-B4FF-7AA2A8ED4A7D}" type="slidenum">
              <a:rPr lang="en-IN" altLang="en-US" sz="1800"/>
              <a:pPr/>
              <a:t>40</a:t>
            </a:fld>
            <a:endParaRPr lang="en-IN" altLang="en-US" sz="1800"/>
          </a:p>
        </p:txBody>
      </p:sp>
    </p:spTree>
    <p:extLst>
      <p:ext uri="{BB962C8B-B14F-4D97-AF65-F5344CB8AC3E}">
        <p14:creationId xmlns:p14="http://schemas.microsoft.com/office/powerpoint/2010/main" val="3278736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A46994-76C2-465B-A2A0-A957914040C9}"/>
              </a:ext>
            </a:extLst>
          </p:cNvPr>
          <p:cNvSpPr>
            <a:spLocks noGrp="1"/>
          </p:cNvSpPr>
          <p:nvPr>
            <p:ph type="ftr" sz="quarter" idx="11"/>
          </p:nvPr>
        </p:nvSpPr>
        <p:spPr/>
        <p:txBody>
          <a:bodyPr/>
          <a:lstStyle/>
          <a:p>
            <a:r>
              <a:rPr lang="en-US"/>
              <a:t>CA Aanchal Kapoor 9988692699</a:t>
            </a:r>
          </a:p>
        </p:txBody>
      </p:sp>
      <p:sp>
        <p:nvSpPr>
          <p:cNvPr id="5" name="Slide Number Placeholder 4">
            <a:extLst>
              <a:ext uri="{FF2B5EF4-FFF2-40B4-BE49-F238E27FC236}">
                <a16:creationId xmlns:a16="http://schemas.microsoft.com/office/drawing/2014/main" id="{5B35CAA3-B54F-486B-B58B-17BBAB799E11}"/>
              </a:ext>
            </a:extLst>
          </p:cNvPr>
          <p:cNvSpPr>
            <a:spLocks noGrp="1"/>
          </p:cNvSpPr>
          <p:nvPr>
            <p:ph type="sldNum" sz="quarter" idx="12"/>
          </p:nvPr>
        </p:nvSpPr>
        <p:spPr/>
        <p:txBody>
          <a:bodyPr/>
          <a:lstStyle/>
          <a:p>
            <a:fld id="{8C1A3758-BBCB-4528-B7EB-250F86A03A22}" type="slidenum">
              <a:rPr lang="en-US" smtClean="0"/>
              <a:t>41</a:t>
            </a:fld>
            <a:endParaRPr lang="en-US"/>
          </a:p>
        </p:txBody>
      </p:sp>
      <p:pic>
        <p:nvPicPr>
          <p:cNvPr id="7" name="Picture 6">
            <a:extLst>
              <a:ext uri="{FF2B5EF4-FFF2-40B4-BE49-F238E27FC236}">
                <a16:creationId xmlns:a16="http://schemas.microsoft.com/office/drawing/2014/main" id="{2D23F3A5-612F-4CF4-A868-D972F4117A6F}"/>
              </a:ext>
            </a:extLst>
          </p:cNvPr>
          <p:cNvPicPr>
            <a:picLocks noChangeAspect="1"/>
          </p:cNvPicPr>
          <p:nvPr/>
        </p:nvPicPr>
        <p:blipFill rotWithShape="1">
          <a:blip r:embed="rId2"/>
          <a:srcRect l="36428" t="22063" r="14555" b="7315"/>
          <a:stretch/>
        </p:blipFill>
        <p:spPr>
          <a:xfrm>
            <a:off x="718457" y="315685"/>
            <a:ext cx="10896600" cy="5649685"/>
          </a:xfrm>
          <a:prstGeom prst="rect">
            <a:avLst/>
          </a:prstGeom>
        </p:spPr>
      </p:pic>
      <p:sp>
        <p:nvSpPr>
          <p:cNvPr id="8" name="Oval 7">
            <a:extLst>
              <a:ext uri="{FF2B5EF4-FFF2-40B4-BE49-F238E27FC236}">
                <a16:creationId xmlns:a16="http://schemas.microsoft.com/office/drawing/2014/main" id="{4CCBA0EC-E934-4723-8A04-F120F40ACE07}"/>
              </a:ext>
            </a:extLst>
          </p:cNvPr>
          <p:cNvSpPr/>
          <p:nvPr/>
        </p:nvSpPr>
        <p:spPr>
          <a:xfrm>
            <a:off x="2057400" y="3396343"/>
            <a:ext cx="3548743"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27946ABE-AF4B-467F-BBA9-614A2C6268DB}"/>
              </a:ext>
            </a:extLst>
          </p:cNvPr>
          <p:cNvSpPr/>
          <p:nvPr/>
        </p:nvSpPr>
        <p:spPr>
          <a:xfrm>
            <a:off x="4158343" y="5706606"/>
            <a:ext cx="2307771" cy="2587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32553431-A406-4FA9-8385-0C024575654C}"/>
              </a:ext>
            </a:extLst>
          </p:cNvPr>
          <p:cNvSpPr/>
          <p:nvPr/>
        </p:nvSpPr>
        <p:spPr>
          <a:xfrm>
            <a:off x="4158344" y="5315626"/>
            <a:ext cx="674914" cy="181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09675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857250"/>
            <a:ext cx="4395866" cy="39349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u="sng" dirty="0">
                <a:solidFill>
                  <a:schemeClr val="tx1"/>
                </a:solidFill>
              </a:rPr>
              <a:t>Input Tax credit shall be available only if</a:t>
            </a:r>
          </a:p>
        </p:txBody>
      </p:sp>
      <p:pic>
        <p:nvPicPr>
          <p:cNvPr id="5" name="Picture 2" descr="Man Clipart High Res Stock Images | Shutterstock"/>
          <p:cNvPicPr>
            <a:picLocks noChangeAspect="1" noChangeArrowheads="1"/>
          </p:cNvPicPr>
          <p:nvPr/>
        </p:nvPicPr>
        <p:blipFill>
          <a:blip r:embed="rId3"/>
          <a:srcRect/>
          <a:stretch>
            <a:fillRect/>
          </a:stretch>
        </p:blipFill>
        <p:spPr bwMode="auto">
          <a:xfrm>
            <a:off x="2079145" y="1880330"/>
            <a:ext cx="1063795" cy="1917531"/>
          </a:xfrm>
          <a:prstGeom prst="rect">
            <a:avLst/>
          </a:prstGeom>
          <a:noFill/>
        </p:spPr>
      </p:pic>
      <p:sp>
        <p:nvSpPr>
          <p:cNvPr id="6" name="Rectangle 5"/>
          <p:cNvSpPr/>
          <p:nvPr/>
        </p:nvSpPr>
        <p:spPr>
          <a:xfrm>
            <a:off x="2041162" y="3690390"/>
            <a:ext cx="1101777" cy="4272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350" b="1" dirty="0"/>
              <a:t>Registered Person</a:t>
            </a:r>
          </a:p>
        </p:txBody>
      </p:sp>
      <p:sp>
        <p:nvSpPr>
          <p:cNvPr id="21506" name="AutoShape 2" descr="EPS Illustration - Tax invoice. Vector Clipart gg66493609 - GoGraph"/>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21508" name="AutoShape 4" descr="EPS Illustration - Tax invoice. Vector Clipart gg66493609 - GoGraph"/>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21509" name="Picture 5"/>
          <p:cNvPicPr>
            <a:picLocks noChangeAspect="1" noChangeArrowheads="1"/>
          </p:cNvPicPr>
          <p:nvPr/>
        </p:nvPicPr>
        <p:blipFill>
          <a:blip r:embed="rId4"/>
          <a:srcRect/>
          <a:stretch>
            <a:fillRect/>
          </a:stretch>
        </p:blipFill>
        <p:spPr bwMode="auto">
          <a:xfrm>
            <a:off x="8070252" y="344862"/>
            <a:ext cx="1230404" cy="806288"/>
          </a:xfrm>
          <a:prstGeom prst="rect">
            <a:avLst/>
          </a:prstGeom>
          <a:noFill/>
          <a:ln w="9525">
            <a:noFill/>
            <a:miter lim="800000"/>
            <a:headEnd/>
            <a:tailEnd/>
          </a:ln>
          <a:effectLst/>
        </p:spPr>
      </p:pic>
      <p:cxnSp>
        <p:nvCxnSpPr>
          <p:cNvPr id="12" name="Straight Arrow Connector 11"/>
          <p:cNvCxnSpPr>
            <a:stCxn id="5" idx="3"/>
            <a:endCxn id="21509" idx="1"/>
          </p:cNvCxnSpPr>
          <p:nvPr/>
        </p:nvCxnSpPr>
        <p:spPr>
          <a:xfrm flipV="1">
            <a:off x="3142940" y="748006"/>
            <a:ext cx="4927312" cy="2091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198042">
            <a:off x="4003895" y="1532624"/>
            <a:ext cx="2540833" cy="300082"/>
          </a:xfrm>
          <a:prstGeom prst="rect">
            <a:avLst/>
          </a:prstGeom>
          <a:noFill/>
        </p:spPr>
        <p:txBody>
          <a:bodyPr wrap="square" rtlCol="0">
            <a:spAutoFit/>
          </a:bodyPr>
          <a:lstStyle/>
          <a:p>
            <a:r>
              <a:rPr lang="en-US" sz="1350" b="1" dirty="0"/>
              <a:t>Possession of tax invoice</a:t>
            </a:r>
          </a:p>
        </p:txBody>
      </p:sp>
      <p:sp>
        <p:nvSpPr>
          <p:cNvPr id="21511" name="AutoShape 7" descr="Free Consumer Goods Cliparts, Download Free Consumer Goods Cliparts png  images, Free ClipArts on Clipart Library"/>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21513" name="AutoShape 9" descr="Free Consumer Goods Cliparts, Download Free Consumer Goods Cliparts png  images, Free ClipArts on Clipart Library"/>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21514" name="Picture 10"/>
          <p:cNvPicPr>
            <a:picLocks noChangeAspect="1" noChangeArrowheads="1"/>
          </p:cNvPicPr>
          <p:nvPr/>
        </p:nvPicPr>
        <p:blipFill>
          <a:blip r:embed="rId5"/>
          <a:srcRect/>
          <a:stretch>
            <a:fillRect/>
          </a:stretch>
        </p:blipFill>
        <p:spPr bwMode="auto">
          <a:xfrm>
            <a:off x="8477935" y="1812873"/>
            <a:ext cx="1357385" cy="1003736"/>
          </a:xfrm>
          <a:prstGeom prst="rect">
            <a:avLst/>
          </a:prstGeom>
          <a:noFill/>
          <a:ln w="9525">
            <a:noFill/>
            <a:miter lim="800000"/>
            <a:headEnd/>
            <a:tailEnd/>
          </a:ln>
          <a:effectLst/>
        </p:spPr>
      </p:pic>
      <p:cxnSp>
        <p:nvCxnSpPr>
          <p:cNvPr id="17" name="Straight Arrow Connector 16"/>
          <p:cNvCxnSpPr>
            <a:stCxn id="5" idx="3"/>
            <a:endCxn id="21514" idx="1"/>
          </p:cNvCxnSpPr>
          <p:nvPr/>
        </p:nvCxnSpPr>
        <p:spPr>
          <a:xfrm flipV="1">
            <a:off x="3142938" y="2314741"/>
            <a:ext cx="5334996" cy="5243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1223995">
            <a:off x="4448949" y="2612671"/>
            <a:ext cx="2540833" cy="300082"/>
          </a:xfrm>
          <a:prstGeom prst="rect">
            <a:avLst/>
          </a:prstGeom>
          <a:noFill/>
        </p:spPr>
        <p:txBody>
          <a:bodyPr wrap="square" rtlCol="0">
            <a:spAutoFit/>
          </a:bodyPr>
          <a:lstStyle/>
          <a:p>
            <a:r>
              <a:rPr lang="en-US" sz="1350" b="1" dirty="0"/>
              <a:t>Received goods or services</a:t>
            </a:r>
          </a:p>
        </p:txBody>
      </p:sp>
      <p:sp>
        <p:nvSpPr>
          <p:cNvPr id="21517" name="AutoShape 13" descr="Person clip art people chillin - Cliparting.com"/>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21520" name="Picture 16"/>
          <p:cNvPicPr>
            <a:picLocks noChangeAspect="1" noChangeArrowheads="1"/>
          </p:cNvPicPr>
          <p:nvPr/>
        </p:nvPicPr>
        <p:blipFill>
          <a:blip r:embed="rId6"/>
          <a:srcRect/>
          <a:stretch>
            <a:fillRect/>
          </a:stretch>
        </p:blipFill>
        <p:spPr bwMode="auto">
          <a:xfrm>
            <a:off x="8829441" y="2769551"/>
            <a:ext cx="1171497" cy="1050131"/>
          </a:xfrm>
          <a:prstGeom prst="rect">
            <a:avLst/>
          </a:prstGeom>
          <a:noFill/>
          <a:ln w="9525">
            <a:noFill/>
            <a:miter lim="800000"/>
            <a:headEnd/>
            <a:tailEnd/>
          </a:ln>
          <a:effectLst/>
        </p:spPr>
      </p:pic>
      <p:cxnSp>
        <p:nvCxnSpPr>
          <p:cNvPr id="45" name="Straight Connector 44"/>
          <p:cNvCxnSpPr>
            <a:stCxn id="5" idx="3"/>
            <a:endCxn id="6" idx="3"/>
          </p:cNvCxnSpPr>
          <p:nvPr/>
        </p:nvCxnSpPr>
        <p:spPr>
          <a:xfrm>
            <a:off x="3142939" y="2839094"/>
            <a:ext cx="1191" cy="1064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21520" idx="1"/>
          </p:cNvCxnSpPr>
          <p:nvPr/>
        </p:nvCxnSpPr>
        <p:spPr>
          <a:xfrm>
            <a:off x="3097967" y="3240688"/>
            <a:ext cx="5731474" cy="53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362068" y="3267071"/>
            <a:ext cx="3086794" cy="300082"/>
          </a:xfrm>
          <a:prstGeom prst="rect">
            <a:avLst/>
          </a:prstGeom>
          <a:noFill/>
        </p:spPr>
        <p:txBody>
          <a:bodyPr wrap="square" rtlCol="0">
            <a:spAutoFit/>
          </a:bodyPr>
          <a:lstStyle/>
          <a:p>
            <a:r>
              <a:rPr lang="en-US" sz="1350" b="1" dirty="0"/>
              <a:t>Tax paid to Government</a:t>
            </a:r>
          </a:p>
        </p:txBody>
      </p:sp>
      <p:sp>
        <p:nvSpPr>
          <p:cNvPr id="21522" name="AutoShape 18" descr="Tax return Illustrations and Stock Art. 6,767 Tax return illustration and  vector EPS clipart graphics available to search from thousands of royalty  free stock clip art designers."/>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21523" name="Picture 19"/>
          <p:cNvPicPr>
            <a:picLocks noChangeAspect="1" noChangeArrowheads="1"/>
          </p:cNvPicPr>
          <p:nvPr/>
        </p:nvPicPr>
        <p:blipFill>
          <a:blip r:embed="rId7"/>
          <a:srcRect/>
          <a:stretch>
            <a:fillRect/>
          </a:stretch>
        </p:blipFill>
        <p:spPr bwMode="auto">
          <a:xfrm>
            <a:off x="8685454" y="3724120"/>
            <a:ext cx="1529094" cy="826332"/>
          </a:xfrm>
          <a:prstGeom prst="rect">
            <a:avLst/>
          </a:prstGeom>
          <a:noFill/>
          <a:ln w="9525">
            <a:noFill/>
            <a:miter lim="800000"/>
            <a:headEnd/>
            <a:tailEnd/>
          </a:ln>
          <a:effectLst/>
        </p:spPr>
      </p:pic>
      <p:cxnSp>
        <p:nvCxnSpPr>
          <p:cNvPr id="58" name="Straight Arrow Connector 57"/>
          <p:cNvCxnSpPr/>
          <p:nvPr/>
        </p:nvCxnSpPr>
        <p:spPr>
          <a:xfrm flipV="1">
            <a:off x="3131694" y="3859031"/>
            <a:ext cx="5767466" cy="44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139089" y="3842318"/>
            <a:ext cx="3086794" cy="300082"/>
          </a:xfrm>
          <a:prstGeom prst="rect">
            <a:avLst/>
          </a:prstGeom>
          <a:noFill/>
        </p:spPr>
        <p:txBody>
          <a:bodyPr wrap="square" rtlCol="0">
            <a:spAutoFit/>
          </a:bodyPr>
          <a:lstStyle/>
          <a:p>
            <a:r>
              <a:rPr lang="en-US" sz="1350" b="1" dirty="0"/>
              <a:t>furnished the return under section 39:</a:t>
            </a:r>
          </a:p>
        </p:txBody>
      </p:sp>
      <p:sp>
        <p:nvSpPr>
          <p:cNvPr id="61" name="Oval 60"/>
          <p:cNvSpPr/>
          <p:nvPr/>
        </p:nvSpPr>
        <p:spPr>
          <a:xfrm>
            <a:off x="6096975" y="1196830"/>
            <a:ext cx="629587" cy="3260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a</a:t>
            </a:r>
          </a:p>
        </p:txBody>
      </p:sp>
      <p:sp>
        <p:nvSpPr>
          <p:cNvPr id="62" name="Oval 61"/>
          <p:cNvSpPr/>
          <p:nvPr/>
        </p:nvSpPr>
        <p:spPr>
          <a:xfrm>
            <a:off x="6573813" y="2444335"/>
            <a:ext cx="629587" cy="3260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b</a:t>
            </a:r>
          </a:p>
        </p:txBody>
      </p:sp>
      <p:sp>
        <p:nvSpPr>
          <p:cNvPr id="63" name="Oval 62"/>
          <p:cNvSpPr/>
          <p:nvPr/>
        </p:nvSpPr>
        <p:spPr>
          <a:xfrm>
            <a:off x="6553201" y="3188221"/>
            <a:ext cx="629587" cy="3260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c</a:t>
            </a:r>
          </a:p>
        </p:txBody>
      </p:sp>
      <p:sp>
        <p:nvSpPr>
          <p:cNvPr id="64" name="Oval 63"/>
          <p:cNvSpPr/>
          <p:nvPr/>
        </p:nvSpPr>
        <p:spPr>
          <a:xfrm>
            <a:off x="7128447" y="3808440"/>
            <a:ext cx="629587" cy="3260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d</a:t>
            </a:r>
          </a:p>
        </p:txBody>
      </p:sp>
      <p:sp>
        <p:nvSpPr>
          <p:cNvPr id="66" name="Rectangle 65"/>
          <p:cNvSpPr/>
          <p:nvPr/>
        </p:nvSpPr>
        <p:spPr>
          <a:xfrm>
            <a:off x="1670156" y="4241279"/>
            <a:ext cx="8780489" cy="160769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sz="1200" b="1" dirty="0"/>
              <a:t>Provided</a:t>
            </a:r>
            <a:r>
              <a:rPr lang="en-US" sz="1200" dirty="0"/>
              <a:t> that where the </a:t>
            </a:r>
            <a:r>
              <a:rPr lang="en-US" sz="1200" b="1" u="sng" dirty="0"/>
              <a:t>goods against an invoice are received in lots or </a:t>
            </a:r>
            <a:r>
              <a:rPr lang="en-US" sz="1200" b="1" u="sng" dirty="0" err="1"/>
              <a:t>instalments</a:t>
            </a:r>
            <a:r>
              <a:rPr lang="en-US" sz="1200" b="1" u="sng" dirty="0"/>
              <a:t>, </a:t>
            </a:r>
            <a:r>
              <a:rPr lang="en-US" sz="1200" dirty="0"/>
              <a:t>the registered person shall be </a:t>
            </a:r>
            <a:r>
              <a:rPr lang="en-US" sz="1200" b="1" u="sng" dirty="0">
                <a:solidFill>
                  <a:srgbClr val="FF0000"/>
                </a:solidFill>
              </a:rPr>
              <a:t>entitled to take credit upon receipt of the last lot or </a:t>
            </a:r>
            <a:r>
              <a:rPr lang="en-US" sz="1200" b="1" u="sng" dirty="0" err="1">
                <a:solidFill>
                  <a:srgbClr val="FF0000"/>
                </a:solidFill>
              </a:rPr>
              <a:t>instalment</a:t>
            </a:r>
            <a:r>
              <a:rPr lang="en-US" sz="1200" b="1" u="sng" dirty="0">
                <a:solidFill>
                  <a:srgbClr val="FF0000"/>
                </a:solidFill>
              </a:rPr>
              <a:t>:</a:t>
            </a:r>
          </a:p>
          <a:p>
            <a:pPr algn="just"/>
            <a:r>
              <a:rPr lang="en-US" sz="1200" b="1" dirty="0"/>
              <a:t>Provided further</a:t>
            </a:r>
            <a:r>
              <a:rPr lang="en-US" sz="1200" dirty="0"/>
              <a:t> that where a </a:t>
            </a:r>
            <a:r>
              <a:rPr lang="en-US" sz="1200" b="1" u="sng" dirty="0">
                <a:solidFill>
                  <a:srgbClr val="00B0F0"/>
                </a:solidFill>
              </a:rPr>
              <a:t>recipient fails to pay to the supplier of goods or services or both</a:t>
            </a:r>
            <a:r>
              <a:rPr lang="en-US" sz="1200" dirty="0"/>
              <a:t>, other than the supplies on which tax is payable on reverse charge basis, the amount towards the value of supply along with tax payable thereon within a period of one hundred and eighty days from the date of issue of invoice by the supplier, an amount equal to the input tax credit availed by the recipient shall be added to his output tax liability, along with interest thereon, in such manner as may be prescribed</a:t>
            </a:r>
            <a:r>
              <a:rPr lang="en-US" sz="1200" u="sng" baseline="30000" dirty="0"/>
              <a:t>78</a:t>
            </a:r>
            <a:r>
              <a:rPr lang="en-US" sz="1200" dirty="0"/>
              <a:t>:</a:t>
            </a:r>
          </a:p>
          <a:p>
            <a:pPr algn="just"/>
            <a:r>
              <a:rPr lang="en-US" sz="1200" b="1" dirty="0"/>
              <a:t>Provided also</a:t>
            </a:r>
            <a:r>
              <a:rPr lang="en-US" sz="1200" dirty="0"/>
              <a:t> that the recipient shall be entitled to avail of the credit of input tax on payment made by him of the amount towards the value of supply of goods or services or both along with tax payable thereon.</a:t>
            </a:r>
          </a:p>
          <a:p>
            <a:pPr algn="just"/>
            <a:endParaRPr lang="en-US" sz="1200" dirty="0"/>
          </a:p>
        </p:txBody>
      </p:sp>
      <p:cxnSp>
        <p:nvCxnSpPr>
          <p:cNvPr id="32" name="Straight Arrow Connector 31">
            <a:extLst>
              <a:ext uri="{FF2B5EF4-FFF2-40B4-BE49-F238E27FC236}">
                <a16:creationId xmlns:a16="http://schemas.microsoft.com/office/drawing/2014/main" id="{F1903B70-874E-4DDC-87E2-E8E1F01D413A}"/>
              </a:ext>
            </a:extLst>
          </p:cNvPr>
          <p:cNvCxnSpPr>
            <a:cxnSpLocks/>
          </p:cNvCxnSpPr>
          <p:nvPr/>
        </p:nvCxnSpPr>
        <p:spPr>
          <a:xfrm flipV="1">
            <a:off x="3180923" y="1510893"/>
            <a:ext cx="5079712" cy="1316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8D2D19B-7ED4-43AE-84B8-5F4673B1A962}"/>
              </a:ext>
            </a:extLst>
          </p:cNvPr>
          <p:cNvSpPr/>
          <p:nvPr/>
        </p:nvSpPr>
        <p:spPr>
          <a:xfrm>
            <a:off x="6998569" y="1578611"/>
            <a:ext cx="629587" cy="3260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aa</a:t>
            </a:r>
          </a:p>
        </p:txBody>
      </p:sp>
      <p:sp>
        <p:nvSpPr>
          <p:cNvPr id="10" name="Rectangle: Rounded Corners 9">
            <a:extLst>
              <a:ext uri="{FF2B5EF4-FFF2-40B4-BE49-F238E27FC236}">
                <a16:creationId xmlns:a16="http://schemas.microsoft.com/office/drawing/2014/main" id="{87A6D645-3860-432D-BC1F-3538F861DCDA}"/>
              </a:ext>
            </a:extLst>
          </p:cNvPr>
          <p:cNvSpPr/>
          <p:nvPr/>
        </p:nvSpPr>
        <p:spPr>
          <a:xfrm>
            <a:off x="8477934" y="1250742"/>
            <a:ext cx="1211258" cy="4648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GSTR 2B</a:t>
            </a:r>
          </a:p>
        </p:txBody>
      </p:sp>
      <p:sp>
        <p:nvSpPr>
          <p:cNvPr id="11" name="Rectangle: Rounded Corners 10">
            <a:extLst>
              <a:ext uri="{FF2B5EF4-FFF2-40B4-BE49-F238E27FC236}">
                <a16:creationId xmlns:a16="http://schemas.microsoft.com/office/drawing/2014/main" id="{C893B212-EDBF-4F9E-9C7C-27131442D92A}"/>
              </a:ext>
            </a:extLst>
          </p:cNvPr>
          <p:cNvSpPr/>
          <p:nvPr/>
        </p:nvSpPr>
        <p:spPr>
          <a:xfrm>
            <a:off x="9689191" y="1510893"/>
            <a:ext cx="1838779" cy="204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t>w.e.f</a:t>
            </a:r>
            <a:r>
              <a:rPr lang="en-IN" dirty="0"/>
              <a:t> 01.01.2022</a:t>
            </a:r>
          </a:p>
        </p:txBody>
      </p:sp>
    </p:spTree>
    <p:extLst>
      <p:ext uri="{BB962C8B-B14F-4D97-AF65-F5344CB8AC3E}">
        <p14:creationId xmlns:p14="http://schemas.microsoft.com/office/powerpoint/2010/main" val="2090011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04865"/>
            <a:ext cx="8229600" cy="3340105"/>
          </a:xfrm>
        </p:spPr>
        <p:txBody>
          <a:bodyPr>
            <a:normAutofit/>
          </a:bodyPr>
          <a:lstStyle/>
          <a:p>
            <a:r>
              <a:rPr lang="en-US" sz="1900" b="1" u="sng" dirty="0"/>
              <a:t>Question 1: Is registered person entitled to take Input Tax Credit of Invoices where Tax has not been deposited by the Seller (Section 16(2)(c))?</a:t>
            </a:r>
          </a:p>
          <a:p>
            <a:endParaRPr lang="en-US" sz="1900" dirty="0"/>
          </a:p>
          <a:p>
            <a:r>
              <a:rPr lang="en-US" sz="1900" b="1" u="sng" dirty="0"/>
              <a:t>Question 2: Is registered person entitled to take Input Tax Credit of Invoices not reflecting in GSTR 2A/GSTR 2B?</a:t>
            </a:r>
          </a:p>
          <a:p>
            <a:endParaRPr lang="en-US" sz="1900" dirty="0"/>
          </a:p>
          <a:p>
            <a:r>
              <a:rPr lang="en-US" sz="1900" b="1" u="sng" dirty="0"/>
              <a:t>Question 3: Validity of Rule 36(4) in light of Proposed Budgetary Amendment pertaining to insertion of Section 16(2)(</a:t>
            </a:r>
            <a:r>
              <a:rPr lang="en-US" sz="1900" b="1" u="sng" dirty="0" err="1"/>
              <a:t>aa</a:t>
            </a:r>
            <a:r>
              <a:rPr lang="en-US" sz="1900" b="1" u="sng" dirty="0"/>
              <a:t>)?</a:t>
            </a:r>
            <a:endParaRPr lang="en-US" sz="1900" dirty="0"/>
          </a:p>
          <a:p>
            <a:endParaRPr lang="en-US" dirty="0"/>
          </a:p>
        </p:txBody>
      </p:sp>
      <p:sp>
        <p:nvSpPr>
          <p:cNvPr id="5" name="Round Single Corner Rectangle 4"/>
          <p:cNvSpPr/>
          <p:nvPr/>
        </p:nvSpPr>
        <p:spPr>
          <a:xfrm>
            <a:off x="2063552" y="332656"/>
            <a:ext cx="7272808" cy="1357298"/>
          </a:xfrm>
          <a:prstGeom prst="round1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Section 16(2)(c) read with Rule 36(4) in light of Recent Judicial Pronouncements </a:t>
            </a:r>
            <a:r>
              <a:rPr lang="en-US" sz="2400" b="1" u="sng" dirty="0" err="1">
                <a:solidFill>
                  <a:schemeClr val="tx1"/>
                </a:solidFill>
              </a:rPr>
              <a:t>alongwith</a:t>
            </a:r>
            <a:r>
              <a:rPr lang="en-US" sz="2400" b="1" u="sng" dirty="0">
                <a:solidFill>
                  <a:schemeClr val="tx1"/>
                </a:solidFill>
              </a:rPr>
              <a:t> Amendment of Section 16(2)(aa)</a:t>
            </a:r>
            <a:endParaRPr lang="en-US" sz="2400" dirty="0">
              <a:solidFill>
                <a:schemeClr val="tx1"/>
              </a:solidFill>
            </a:endParaRPr>
          </a:p>
          <a:p>
            <a:pPr algn="ctr"/>
            <a:endParaRPr lang="en-US" dirty="0"/>
          </a:p>
        </p:txBody>
      </p:sp>
    </p:spTree>
    <p:extLst>
      <p:ext uri="{BB962C8B-B14F-4D97-AF65-F5344CB8AC3E}">
        <p14:creationId xmlns:p14="http://schemas.microsoft.com/office/powerpoint/2010/main" val="1384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512" y="117885"/>
            <a:ext cx="8319298" cy="114299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Question 1: Is registered person entitled to take Input Tax Credit of Invoices where Tax has not been deposited by the Seller?</a:t>
            </a:r>
            <a:endParaRPr lang="en-US" sz="2000" dirty="0">
              <a:solidFill>
                <a:schemeClr val="tx1"/>
              </a:solidFill>
            </a:endParaRPr>
          </a:p>
          <a:p>
            <a:pPr algn="ctr"/>
            <a:endParaRPr lang="en-US" dirty="0"/>
          </a:p>
        </p:txBody>
      </p:sp>
      <p:sp>
        <p:nvSpPr>
          <p:cNvPr id="5" name="Rounded Rectangle 4"/>
          <p:cNvSpPr/>
          <p:nvPr/>
        </p:nvSpPr>
        <p:spPr>
          <a:xfrm>
            <a:off x="1862633" y="1556792"/>
            <a:ext cx="8625855" cy="518332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2000" dirty="0">
                <a:solidFill>
                  <a:schemeClr val="tx1"/>
                </a:solidFill>
              </a:rPr>
              <a:t>Section 16(2)(c) of the CGST Act puts restriction on the </a:t>
            </a:r>
            <a:r>
              <a:rPr lang="en-US" sz="2000" dirty="0">
                <a:solidFill>
                  <a:schemeClr val="tx1"/>
                </a:solidFill>
              </a:rPr>
              <a:t>entitlement to the credit of any input tax </a:t>
            </a:r>
            <a:r>
              <a:rPr lang="en-IN" sz="2000" dirty="0">
                <a:solidFill>
                  <a:schemeClr val="tx1"/>
                </a:solidFill>
              </a:rPr>
              <a:t>unless </a:t>
            </a:r>
            <a:r>
              <a:rPr lang="en-US" sz="2000" dirty="0">
                <a:solidFill>
                  <a:schemeClr val="tx1"/>
                </a:solidFill>
              </a:rPr>
              <a:t>subject to the provisions of s</a:t>
            </a:r>
            <a:r>
              <a:rPr lang="en-US" sz="2000" i="1" dirty="0">
                <a:solidFill>
                  <a:schemeClr val="tx1"/>
                </a:solidFill>
              </a:rPr>
              <a:t>ection 41 or section 43A</a:t>
            </a:r>
            <a:r>
              <a:rPr lang="en-US" sz="2000" dirty="0">
                <a:solidFill>
                  <a:schemeClr val="tx1"/>
                </a:solidFill>
              </a:rPr>
              <a:t>, the tax charged in respect of such supply has been actually paid to the Government, either in cash or through utilization of input tax credit admissible in respect of the said supply; and</a:t>
            </a:r>
          </a:p>
          <a:p>
            <a:r>
              <a:rPr lang="en-IN" sz="2800" b="1" dirty="0">
                <a:solidFill>
                  <a:schemeClr val="tx1"/>
                </a:solidFill>
              </a:rPr>
              <a:t>Argument No. 1</a:t>
            </a:r>
            <a:endParaRPr lang="en-US" sz="1600" dirty="0">
              <a:solidFill>
                <a:schemeClr val="tx1"/>
              </a:solidFill>
            </a:endParaRPr>
          </a:p>
          <a:p>
            <a:pPr marL="285750" indent="-285750" algn="just">
              <a:buFont typeface="Arial" panose="020B0604020202020204" pitchFamily="34" charset="0"/>
              <a:buChar char="•"/>
            </a:pPr>
            <a:r>
              <a:rPr lang="en-US" sz="1600" dirty="0">
                <a:solidFill>
                  <a:schemeClr val="tx1"/>
                </a:solidFill>
              </a:rPr>
              <a:t>Section 16(2)(c)</a:t>
            </a:r>
            <a:r>
              <a:rPr lang="en-IN" sz="1600" dirty="0">
                <a:solidFill>
                  <a:schemeClr val="tx1"/>
                </a:solidFill>
              </a:rPr>
              <a:t>entitles the Buyer to claim the input tax credit when the tax paid on purchases made by him is </a:t>
            </a:r>
            <a:r>
              <a:rPr lang="en-IN" sz="1600" b="1" u="sng" dirty="0">
                <a:solidFill>
                  <a:srgbClr val="FF0000"/>
                </a:solidFill>
              </a:rPr>
              <a:t>actually paid</a:t>
            </a:r>
            <a:r>
              <a:rPr lang="en-IN" sz="1600" dirty="0">
                <a:solidFill>
                  <a:srgbClr val="FF0000"/>
                </a:solidFill>
              </a:rPr>
              <a:t> </a:t>
            </a:r>
            <a:r>
              <a:rPr lang="en-IN" sz="1600" dirty="0">
                <a:solidFill>
                  <a:schemeClr val="tx1"/>
                </a:solidFill>
              </a:rPr>
              <a:t>to the exchequer of the Government by the Seller either through cash or admissible credit. </a:t>
            </a:r>
          </a:p>
          <a:p>
            <a:pPr marL="285750" indent="-285750" algn="just">
              <a:buFont typeface="Arial" panose="020B0604020202020204" pitchFamily="34" charset="0"/>
              <a:buChar char="•"/>
            </a:pPr>
            <a:r>
              <a:rPr lang="en-IN" sz="1600" dirty="0">
                <a:solidFill>
                  <a:schemeClr val="tx1"/>
                </a:solidFill>
              </a:rPr>
              <a:t>It is one of the </a:t>
            </a:r>
            <a:r>
              <a:rPr lang="en-IN" sz="1600" b="1" u="sng" dirty="0">
                <a:solidFill>
                  <a:srgbClr val="FF0000"/>
                </a:solidFill>
              </a:rPr>
              <a:t>nightmare provisions of the GST laws for the Tax compliant persons</a:t>
            </a:r>
            <a:r>
              <a:rPr lang="en-IN" sz="1600" dirty="0">
                <a:solidFill>
                  <a:schemeClr val="tx1"/>
                </a:solidFill>
              </a:rPr>
              <a:t>, especially when the Purchaser </a:t>
            </a:r>
            <a:r>
              <a:rPr lang="en-IN" sz="1600" dirty="0">
                <a:solidFill>
                  <a:srgbClr val="FF0000"/>
                </a:solidFill>
              </a:rPr>
              <a:t>has </a:t>
            </a:r>
            <a:r>
              <a:rPr lang="en-IN" sz="1600" b="1" u="sng" dirty="0">
                <a:solidFill>
                  <a:srgbClr val="FF0000"/>
                </a:solidFill>
              </a:rPr>
              <a:t>no control over seller</a:t>
            </a:r>
            <a:r>
              <a:rPr lang="en-IN" sz="1600" dirty="0">
                <a:solidFill>
                  <a:schemeClr val="tx1"/>
                </a:solidFill>
              </a:rPr>
              <a:t> to ensure that such tax is deposited with revenue. </a:t>
            </a:r>
          </a:p>
          <a:p>
            <a:pPr marL="285750" indent="-285750" algn="just">
              <a:buFont typeface="Arial" panose="020B0604020202020204" pitchFamily="34" charset="0"/>
              <a:buChar char="•"/>
            </a:pPr>
            <a:r>
              <a:rPr lang="en-IN" sz="1600" dirty="0">
                <a:solidFill>
                  <a:schemeClr val="tx1"/>
                </a:solidFill>
              </a:rPr>
              <a:t>Does this provision holds good in light of the facts </a:t>
            </a:r>
            <a:r>
              <a:rPr lang="en-IN" sz="1600" u="sng" dirty="0">
                <a:solidFill>
                  <a:schemeClr val="tx1"/>
                </a:solidFill>
              </a:rPr>
              <a:t>that </a:t>
            </a:r>
            <a:r>
              <a:rPr lang="en-IN" b="1" u="sng" dirty="0">
                <a:solidFill>
                  <a:srgbClr val="FF0000"/>
                </a:solidFill>
              </a:rPr>
              <a:t>Purchaser is without any legal authority to ensure this compliance by the seller and missing Matching Concept </a:t>
            </a:r>
            <a:r>
              <a:rPr lang="en-IN" sz="1600" dirty="0">
                <a:solidFill>
                  <a:schemeClr val="tx1"/>
                </a:solidFill>
              </a:rPr>
              <a:t>(Sec 42 and 43A) which had been envisaged as the backbone of GST by the lawmakers. </a:t>
            </a:r>
          </a:p>
          <a:p>
            <a:pPr algn="just"/>
            <a:r>
              <a:rPr lang="en-IN" sz="1600" dirty="0">
                <a:solidFill>
                  <a:schemeClr val="tx1"/>
                </a:solidFill>
              </a:rPr>
              <a:t>Imagine, the buyer must not only examine the products before purchasing but also beware of the tax compliances of the vendors from whom it is procuring the goods or availing the services.</a:t>
            </a:r>
            <a:endParaRPr lang="en-US" sz="1600" dirty="0">
              <a:solidFill>
                <a:schemeClr val="tx1"/>
              </a:solidFill>
            </a:endParaRPr>
          </a:p>
        </p:txBody>
      </p:sp>
    </p:spTree>
    <p:extLst>
      <p:ext uri="{BB962C8B-B14F-4D97-AF65-F5344CB8AC3E}">
        <p14:creationId xmlns:p14="http://schemas.microsoft.com/office/powerpoint/2010/main" val="4202239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15348" y="193154"/>
            <a:ext cx="9144000" cy="590014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chemeClr val="tx1"/>
                </a:solidFill>
              </a:rPr>
              <a:t>Argument No. 2</a:t>
            </a:r>
          </a:p>
          <a:p>
            <a:endParaRPr lang="en-IN" sz="3200" b="1" dirty="0">
              <a:solidFill>
                <a:schemeClr val="tx1"/>
              </a:solidFill>
            </a:endParaRPr>
          </a:p>
          <a:p>
            <a:endParaRPr lang="en-IN" sz="3200" b="1" dirty="0">
              <a:solidFill>
                <a:schemeClr val="tx1"/>
              </a:solidFill>
            </a:endParaRPr>
          </a:p>
          <a:p>
            <a:endParaRPr lang="en-US" dirty="0">
              <a:solidFill>
                <a:schemeClr val="tx1"/>
              </a:solidFill>
            </a:endParaRPr>
          </a:p>
          <a:p>
            <a:pPr lvl="0" algn="just"/>
            <a:r>
              <a:rPr lang="en-IN" dirty="0">
                <a:solidFill>
                  <a:schemeClr val="tx1"/>
                </a:solidFill>
              </a:rPr>
              <a:t>The onus that section 16(2)(c) puts on the buyer is almost impossible to perform. If the buyer has acted </a:t>
            </a:r>
            <a:r>
              <a:rPr lang="en-IN" dirty="0" err="1">
                <a:solidFill>
                  <a:schemeClr val="tx1"/>
                </a:solidFill>
                <a:highlight>
                  <a:srgbClr val="FFFF00"/>
                </a:highlight>
              </a:rPr>
              <a:t>bonafide</a:t>
            </a:r>
            <a:r>
              <a:rPr lang="en-IN" dirty="0">
                <a:solidFill>
                  <a:schemeClr val="tx1"/>
                </a:solidFill>
                <a:highlight>
                  <a:srgbClr val="FFFF00"/>
                </a:highlight>
              </a:rPr>
              <a:t>,</a:t>
            </a:r>
            <a:r>
              <a:rPr lang="en-IN" dirty="0">
                <a:solidFill>
                  <a:schemeClr val="tx1"/>
                </a:solidFill>
              </a:rPr>
              <a:t> prima facie there are no grey areas in a transaction and the buyer has paid the tax to the seller, the </a:t>
            </a:r>
            <a:r>
              <a:rPr lang="en-IN" dirty="0">
                <a:solidFill>
                  <a:schemeClr val="tx1"/>
                </a:solidFill>
                <a:highlight>
                  <a:srgbClr val="FFFF00"/>
                </a:highlight>
              </a:rPr>
              <a:t>buyer should be absolved of his responsibilities to ensure that the tax has been paid to the government. </a:t>
            </a:r>
          </a:p>
          <a:p>
            <a:pPr lvl="0" algn="just"/>
            <a:endParaRPr lang="en-IN" dirty="0">
              <a:solidFill>
                <a:schemeClr val="tx1"/>
              </a:solidFill>
              <a:highlight>
                <a:srgbClr val="FFFF00"/>
              </a:highlight>
            </a:endParaRPr>
          </a:p>
          <a:p>
            <a:pPr lvl="0" algn="just"/>
            <a:r>
              <a:rPr lang="en-IN" dirty="0">
                <a:solidFill>
                  <a:schemeClr val="tx1"/>
                </a:solidFill>
              </a:rPr>
              <a:t>If the seller fails to do it, it is the </a:t>
            </a:r>
            <a:r>
              <a:rPr lang="en-IN" dirty="0">
                <a:solidFill>
                  <a:schemeClr val="tx1"/>
                </a:solidFill>
                <a:highlight>
                  <a:srgbClr val="FFFF00"/>
                </a:highlight>
              </a:rPr>
              <a:t>duty of the tax enforcement machinery</a:t>
            </a:r>
            <a:r>
              <a:rPr lang="en-IN" dirty="0">
                <a:solidFill>
                  <a:schemeClr val="tx1"/>
                </a:solidFill>
              </a:rPr>
              <a:t>, which has the required financial resources, manpower and legal authority, to track the errant seller and realise the same from him.</a:t>
            </a:r>
          </a:p>
          <a:p>
            <a:pPr lvl="0" algn="just"/>
            <a:endParaRPr lang="en-IN" dirty="0">
              <a:solidFill>
                <a:schemeClr val="tx1"/>
              </a:solidFill>
            </a:endParaRPr>
          </a:p>
          <a:p>
            <a:pPr lvl="0" algn="just"/>
            <a:r>
              <a:rPr lang="en-IN" dirty="0">
                <a:solidFill>
                  <a:schemeClr val="tx1"/>
                </a:solidFill>
              </a:rPr>
              <a:t> The seller himself is a government representative, stepping in its shoes, when he has been given the Registration by the Department itself and the responsibility to deposit the tax after collection from purchaser has been cast on his shoulders.  T</a:t>
            </a:r>
          </a:p>
        </p:txBody>
      </p:sp>
      <p:sp>
        <p:nvSpPr>
          <p:cNvPr id="2" name="Rectangle: Rounded Corners 1">
            <a:extLst>
              <a:ext uri="{FF2B5EF4-FFF2-40B4-BE49-F238E27FC236}">
                <a16:creationId xmlns:a16="http://schemas.microsoft.com/office/drawing/2014/main" id="{5A2B1D71-FAB2-43C3-AD43-3DEF41BB3122}"/>
              </a:ext>
            </a:extLst>
          </p:cNvPr>
          <p:cNvSpPr/>
          <p:nvPr/>
        </p:nvSpPr>
        <p:spPr>
          <a:xfrm>
            <a:off x="1532652" y="764704"/>
            <a:ext cx="9126696" cy="1152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IN" sz="2000" b="1" u="sng" dirty="0">
                <a:solidFill>
                  <a:schemeClr val="bg1"/>
                </a:solidFill>
              </a:rPr>
              <a:t>Lex non </a:t>
            </a:r>
            <a:r>
              <a:rPr lang="en-IN" sz="2000" b="1" u="sng" dirty="0" err="1">
                <a:solidFill>
                  <a:schemeClr val="bg1"/>
                </a:solidFill>
              </a:rPr>
              <a:t>cogit</a:t>
            </a:r>
            <a:r>
              <a:rPr lang="en-IN" sz="2000" b="1" u="sng" dirty="0">
                <a:solidFill>
                  <a:schemeClr val="bg1"/>
                </a:solidFill>
              </a:rPr>
              <a:t> ad </a:t>
            </a:r>
            <a:r>
              <a:rPr lang="en-IN" sz="2000" b="1" u="sng" dirty="0" err="1">
                <a:solidFill>
                  <a:schemeClr val="bg1"/>
                </a:solidFill>
              </a:rPr>
              <a:t>impossibila</a:t>
            </a:r>
            <a:r>
              <a:rPr lang="en-IN" sz="2000" b="1" u="sng" dirty="0">
                <a:solidFill>
                  <a:schemeClr val="bg1"/>
                </a:solidFill>
              </a:rPr>
              <a:t> (law does not compel a man to do that which </a:t>
            </a:r>
            <a:endParaRPr lang="en-US" sz="2000" dirty="0">
              <a:solidFill>
                <a:schemeClr val="bg1"/>
              </a:solidFill>
            </a:endParaRPr>
          </a:p>
          <a:p>
            <a:pPr algn="just"/>
            <a:r>
              <a:rPr lang="en-IN" sz="2000" b="1" u="sng" dirty="0">
                <a:solidFill>
                  <a:schemeClr val="bg1"/>
                </a:solidFill>
              </a:rPr>
              <a:t>he cannot possibly perform) and </a:t>
            </a:r>
            <a:r>
              <a:rPr lang="en-IN" sz="2000" b="1" u="sng" dirty="0" err="1">
                <a:solidFill>
                  <a:schemeClr val="bg1"/>
                </a:solidFill>
              </a:rPr>
              <a:t>Impossibilum</a:t>
            </a:r>
            <a:r>
              <a:rPr lang="en-IN" sz="2000" b="1" u="sng" dirty="0">
                <a:solidFill>
                  <a:schemeClr val="bg1"/>
                </a:solidFill>
              </a:rPr>
              <a:t> </a:t>
            </a:r>
            <a:r>
              <a:rPr lang="en-IN" sz="2000" b="1" u="sng" dirty="0" err="1">
                <a:solidFill>
                  <a:schemeClr val="bg1"/>
                </a:solidFill>
              </a:rPr>
              <a:t>nulla</a:t>
            </a:r>
            <a:r>
              <a:rPr lang="en-IN" sz="2000" b="1" u="sng" dirty="0">
                <a:solidFill>
                  <a:schemeClr val="bg1"/>
                </a:solidFill>
              </a:rPr>
              <a:t> </a:t>
            </a:r>
            <a:r>
              <a:rPr lang="en-IN" sz="2000" b="1" u="sng" dirty="0" err="1">
                <a:solidFill>
                  <a:schemeClr val="bg1"/>
                </a:solidFill>
              </a:rPr>
              <a:t>oblignto</a:t>
            </a:r>
            <a:r>
              <a:rPr lang="en-IN" sz="2000" b="1" u="sng" dirty="0">
                <a:solidFill>
                  <a:schemeClr val="bg1"/>
                </a:solidFill>
              </a:rPr>
              <a:t> </a:t>
            </a:r>
            <a:r>
              <a:rPr lang="en-IN" sz="2000" b="1" u="sng" dirty="0" err="1">
                <a:solidFill>
                  <a:schemeClr val="bg1"/>
                </a:solidFill>
              </a:rPr>
              <a:t>est</a:t>
            </a:r>
            <a:r>
              <a:rPr lang="en-IN" sz="2000" b="1" u="sng" dirty="0">
                <a:solidFill>
                  <a:schemeClr val="bg1"/>
                </a:solidFill>
              </a:rPr>
              <a:t> (law does not expect a party to do the impossible) are well known maxims in law and would squarely apply to the present case.</a:t>
            </a:r>
            <a:endParaRPr lang="en-IN" sz="2000" dirty="0">
              <a:solidFill>
                <a:schemeClr val="bg1"/>
              </a:solidFill>
            </a:endParaRPr>
          </a:p>
        </p:txBody>
      </p:sp>
    </p:spTree>
    <p:extLst>
      <p:ext uri="{BB962C8B-B14F-4D97-AF65-F5344CB8AC3E}">
        <p14:creationId xmlns:p14="http://schemas.microsoft.com/office/powerpoint/2010/main" val="3870156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a:off x="1881158" y="214290"/>
            <a:ext cx="8286808" cy="5429288"/>
          </a:xfrm>
          <a:prstGeom prst="round1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400" dirty="0">
                <a:solidFill>
                  <a:schemeClr val="tx1"/>
                </a:solidFill>
              </a:rPr>
              <a:t>Reference can be made to Pre GST jurisprudence in case of </a:t>
            </a:r>
            <a:r>
              <a:rPr lang="en-US" sz="2400" dirty="0">
                <a:solidFill>
                  <a:schemeClr val="tx1"/>
                </a:solidFill>
              </a:rPr>
              <a:t>past decisions like </a:t>
            </a:r>
            <a:r>
              <a:rPr lang="en-US" sz="2400" b="1" dirty="0">
                <a:solidFill>
                  <a:schemeClr val="tx1"/>
                </a:solidFill>
              </a:rPr>
              <a:t>M/s Kay </a:t>
            </a:r>
            <a:r>
              <a:rPr lang="en-US" sz="2400" b="1" dirty="0" err="1">
                <a:solidFill>
                  <a:schemeClr val="tx1"/>
                </a:solidFill>
              </a:rPr>
              <a:t>Kay</a:t>
            </a:r>
            <a:r>
              <a:rPr lang="en-US" sz="2400" b="1" dirty="0">
                <a:solidFill>
                  <a:schemeClr val="tx1"/>
                </a:solidFill>
              </a:rPr>
              <a:t> Industries(SC) (</a:t>
            </a:r>
            <a:r>
              <a:rPr lang="en-IN" sz="2400" b="1" dirty="0">
                <a:solidFill>
                  <a:schemeClr val="tx1"/>
                </a:solidFill>
              </a:rPr>
              <a:t>(2013-TIOL-41-SC-(X)), </a:t>
            </a:r>
            <a:r>
              <a:rPr lang="en-US" sz="2400" b="1" dirty="0">
                <a:solidFill>
                  <a:schemeClr val="tx1"/>
                </a:solidFill>
              </a:rPr>
              <a:t>Arise India .Ltd (Delhi HC</a:t>
            </a:r>
            <a:r>
              <a:rPr lang="en-IN" sz="2400" b="1" dirty="0">
                <a:solidFill>
                  <a:schemeClr val="tx1"/>
                </a:solidFill>
              </a:rPr>
              <a:t>TS-314-HC-2017</a:t>
            </a:r>
            <a:r>
              <a:rPr lang="en-US" sz="2400" b="1" dirty="0">
                <a:solidFill>
                  <a:schemeClr val="tx1"/>
                </a:solidFill>
              </a:rPr>
              <a:t>), On Quest Merchandising India Pvt. Ltd. (DHC</a:t>
            </a:r>
            <a:r>
              <a:rPr lang="en-IN" sz="2400" b="1" dirty="0">
                <a:solidFill>
                  <a:schemeClr val="tx1"/>
                </a:solidFill>
              </a:rPr>
              <a:t>W.P. (C) No. 6093/2017 dated 26.10.2017</a:t>
            </a:r>
            <a:r>
              <a:rPr lang="en-US" sz="2400" b="1" dirty="0">
                <a:solidFill>
                  <a:schemeClr val="tx1"/>
                </a:solidFill>
              </a:rPr>
              <a:t>), </a:t>
            </a:r>
            <a:r>
              <a:rPr lang="en-US" sz="2400" b="1" dirty="0" err="1">
                <a:solidFill>
                  <a:schemeClr val="tx1"/>
                </a:solidFill>
              </a:rPr>
              <a:t>Gheru</a:t>
            </a:r>
            <a:r>
              <a:rPr lang="en-US" sz="2400" b="1" dirty="0">
                <a:solidFill>
                  <a:schemeClr val="tx1"/>
                </a:solidFill>
              </a:rPr>
              <a:t> </a:t>
            </a:r>
            <a:r>
              <a:rPr lang="en-US" sz="2400" b="1" dirty="0" err="1">
                <a:solidFill>
                  <a:schemeClr val="tx1"/>
                </a:solidFill>
              </a:rPr>
              <a:t>Lal</a:t>
            </a:r>
            <a:r>
              <a:rPr lang="en-US" sz="2400" b="1" dirty="0">
                <a:solidFill>
                  <a:schemeClr val="tx1"/>
                </a:solidFill>
              </a:rPr>
              <a:t> Bal </a:t>
            </a:r>
            <a:r>
              <a:rPr lang="en-US" sz="2400" b="1" dirty="0" err="1">
                <a:solidFill>
                  <a:schemeClr val="tx1"/>
                </a:solidFill>
              </a:rPr>
              <a:t>Chand</a:t>
            </a:r>
            <a:r>
              <a:rPr lang="en-US" sz="2400" b="1" dirty="0">
                <a:solidFill>
                  <a:schemeClr val="tx1"/>
                </a:solidFill>
              </a:rPr>
              <a:t>(P&amp;H</a:t>
            </a:r>
            <a:r>
              <a:rPr lang="en-IN" sz="2400" b="1" dirty="0">
                <a:solidFill>
                  <a:schemeClr val="tx1"/>
                </a:solidFill>
              </a:rPr>
              <a:t>45 VST 195</a:t>
            </a:r>
            <a:r>
              <a:rPr lang="en-US" sz="2400" b="1" dirty="0">
                <a:solidFill>
                  <a:schemeClr val="tx1"/>
                </a:solidFill>
              </a:rPr>
              <a:t>), </a:t>
            </a:r>
            <a:r>
              <a:rPr lang="en-IN" sz="2400" b="1" dirty="0">
                <a:solidFill>
                  <a:schemeClr val="tx1"/>
                </a:solidFill>
              </a:rPr>
              <a:t>Sri </a:t>
            </a:r>
            <a:r>
              <a:rPr lang="en-IN" sz="2400" b="1" dirty="0" err="1">
                <a:solidFill>
                  <a:schemeClr val="tx1"/>
                </a:solidFill>
              </a:rPr>
              <a:t>Vinayaga</a:t>
            </a:r>
            <a:r>
              <a:rPr lang="en-IN" sz="2400" b="1" dirty="0">
                <a:solidFill>
                  <a:schemeClr val="tx1"/>
                </a:solidFill>
              </a:rPr>
              <a:t> Agencies vs. Asst. Comm. </a:t>
            </a:r>
            <a:r>
              <a:rPr lang="en-IN" sz="2400" b="1" dirty="0" err="1">
                <a:solidFill>
                  <a:schemeClr val="tx1"/>
                </a:solidFill>
              </a:rPr>
              <a:t>Vadapalani</a:t>
            </a:r>
            <a:r>
              <a:rPr lang="en-IN" sz="2400" b="1" dirty="0">
                <a:solidFill>
                  <a:schemeClr val="tx1"/>
                </a:solidFill>
              </a:rPr>
              <a:t> &amp; Ors. (2013) 60 VST 283 (Mad), </a:t>
            </a:r>
            <a:r>
              <a:rPr lang="en-US" sz="2400" b="1" dirty="0">
                <a:solidFill>
                  <a:schemeClr val="tx1"/>
                </a:solidFill>
              </a:rPr>
              <a:t>Infiniti Wholesale Ltd.</a:t>
            </a:r>
            <a:r>
              <a:rPr lang="en-IN" sz="2400" b="1" dirty="0">
                <a:solidFill>
                  <a:schemeClr val="tx1"/>
                </a:solidFill>
              </a:rPr>
              <a:t>(2015) 55 taxmann.com 64 (Madras)</a:t>
            </a:r>
            <a:r>
              <a:rPr lang="en-US" sz="2400" b="1" dirty="0">
                <a:solidFill>
                  <a:schemeClr val="tx1"/>
                </a:solidFill>
              </a:rPr>
              <a:t>, </a:t>
            </a:r>
            <a:r>
              <a:rPr lang="en-US" sz="2400" b="1" dirty="0" err="1">
                <a:solidFill>
                  <a:schemeClr val="tx1"/>
                </a:solidFill>
              </a:rPr>
              <a:t>Althaf</a:t>
            </a:r>
            <a:r>
              <a:rPr lang="en-US" sz="2400" b="1" dirty="0">
                <a:solidFill>
                  <a:schemeClr val="tx1"/>
                </a:solidFill>
              </a:rPr>
              <a:t> Shoes (P) Ltd.</a:t>
            </a:r>
            <a:r>
              <a:rPr lang="en-IN" sz="2400" b="1" dirty="0">
                <a:solidFill>
                  <a:schemeClr val="tx1"/>
                </a:solidFill>
              </a:rPr>
              <a:t>(2012) 50 VST 179 (Mad.)</a:t>
            </a:r>
            <a:r>
              <a:rPr lang="en-US" sz="2400" b="1" dirty="0">
                <a:solidFill>
                  <a:schemeClr val="tx1"/>
                </a:solidFill>
              </a:rPr>
              <a:t>, </a:t>
            </a:r>
            <a:r>
              <a:rPr lang="en-IN" sz="2400" b="1" dirty="0" err="1">
                <a:solidFill>
                  <a:schemeClr val="tx1"/>
                </a:solidFill>
              </a:rPr>
              <a:t>Shanti</a:t>
            </a:r>
            <a:r>
              <a:rPr lang="en-IN" sz="2400" b="1" dirty="0">
                <a:solidFill>
                  <a:schemeClr val="tx1"/>
                </a:solidFill>
              </a:rPr>
              <a:t> </a:t>
            </a:r>
            <a:r>
              <a:rPr lang="en-IN" sz="2400" b="1" dirty="0" err="1">
                <a:solidFill>
                  <a:schemeClr val="tx1"/>
                </a:solidFill>
              </a:rPr>
              <a:t>Kiran</a:t>
            </a:r>
            <a:r>
              <a:rPr lang="en-IN" sz="2400" b="1" dirty="0">
                <a:solidFill>
                  <a:schemeClr val="tx1"/>
                </a:solidFill>
              </a:rPr>
              <a:t> India Pvt. Ltd. Vs. Commissioner, Trade &amp; Tax Department (2013) 57 VST 405 (Del. HC), </a:t>
            </a:r>
            <a:r>
              <a:rPr lang="en-US" sz="2400" b="1" dirty="0">
                <a:solidFill>
                  <a:schemeClr val="tx1"/>
                </a:solidFill>
              </a:rPr>
              <a:t>Britannia India Ltd.(MHC</a:t>
            </a:r>
            <a:r>
              <a:rPr lang="en-IN" sz="2400" b="1" dirty="0">
                <a:solidFill>
                  <a:schemeClr val="tx1"/>
                </a:solidFill>
              </a:rPr>
              <a:t>2016-TIOL489-HC-MAD-VAT</a:t>
            </a:r>
            <a:r>
              <a:rPr lang="en-US" sz="2400" b="1" dirty="0">
                <a:solidFill>
                  <a:schemeClr val="tx1"/>
                </a:solidFill>
              </a:rPr>
              <a:t>),</a:t>
            </a:r>
            <a:r>
              <a:rPr lang="en-IN" sz="2400" b="1" dirty="0">
                <a:solidFill>
                  <a:schemeClr val="tx1"/>
                </a:solidFill>
              </a:rPr>
              <a:t> L &amp; T </a:t>
            </a:r>
            <a:r>
              <a:rPr lang="en-IN" sz="2400" b="1" dirty="0" err="1">
                <a:solidFill>
                  <a:schemeClr val="tx1"/>
                </a:solidFill>
              </a:rPr>
              <a:t>vs</a:t>
            </a:r>
            <a:r>
              <a:rPr lang="en-IN" sz="2400" b="1" dirty="0">
                <a:solidFill>
                  <a:schemeClr val="tx1"/>
                </a:solidFill>
              </a:rPr>
              <a:t> CCE (2001-127-ELT-807),Jharkhand High Court in the case of </a:t>
            </a:r>
            <a:r>
              <a:rPr lang="en-IN" sz="2400" b="1" dirty="0" err="1">
                <a:solidFill>
                  <a:schemeClr val="tx1"/>
                </a:solidFill>
              </a:rPr>
              <a:t>Tarapore</a:t>
            </a:r>
            <a:r>
              <a:rPr lang="en-IN" sz="2400" b="1" dirty="0">
                <a:solidFill>
                  <a:schemeClr val="tx1"/>
                </a:solidFill>
              </a:rPr>
              <a:t> &amp; Co </a:t>
            </a:r>
            <a:r>
              <a:rPr lang="en-IN" sz="2400" b="1" dirty="0" err="1">
                <a:solidFill>
                  <a:schemeClr val="tx1"/>
                </a:solidFill>
              </a:rPr>
              <a:t>vs</a:t>
            </a:r>
            <a:r>
              <a:rPr lang="en-IN" sz="2400" b="1" dirty="0">
                <a:solidFill>
                  <a:schemeClr val="tx1"/>
                </a:solidFill>
              </a:rPr>
              <a:t> CCT 2020 (1) TMI 414 (</a:t>
            </a:r>
            <a:r>
              <a:rPr lang="en-IN" sz="2400" b="1" dirty="0" err="1">
                <a:solidFill>
                  <a:schemeClr val="tx1"/>
                </a:solidFill>
              </a:rPr>
              <a:t>Jhar</a:t>
            </a:r>
            <a:r>
              <a:rPr lang="en-IN" sz="2400" b="1" dirty="0">
                <a:solidFill>
                  <a:schemeClr val="tx1"/>
                </a:solidFill>
              </a:rPr>
              <a:t>). </a:t>
            </a:r>
            <a:endParaRPr lang="en-US" sz="2400" dirty="0">
              <a:solidFill>
                <a:schemeClr val="tx1"/>
              </a:solidFill>
            </a:endParaRPr>
          </a:p>
          <a:p>
            <a:pPr algn="ctr"/>
            <a:endParaRPr lang="en-US" dirty="0"/>
          </a:p>
        </p:txBody>
      </p:sp>
    </p:spTree>
    <p:extLst>
      <p:ext uri="{BB962C8B-B14F-4D97-AF65-F5344CB8AC3E}">
        <p14:creationId xmlns:p14="http://schemas.microsoft.com/office/powerpoint/2010/main" val="1657608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31504" y="0"/>
            <a:ext cx="8928992" cy="65253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M/s LGW INDUSTRIES LIMITED &amp; ORS. Vs. UOI</a:t>
            </a:r>
          </a:p>
          <a:p>
            <a:pPr algn="just"/>
            <a:r>
              <a:rPr lang="en-IN" sz="3200" b="1" dirty="0">
                <a:solidFill>
                  <a:schemeClr val="tx1"/>
                </a:solidFill>
              </a:rPr>
              <a:t>RAJ METAL INDUSTRIES &amp; ANR. Vs.  UOI</a:t>
            </a:r>
          </a:p>
          <a:p>
            <a:pPr algn="just"/>
            <a:r>
              <a:rPr lang="en-IN" sz="3200" b="1" dirty="0">
                <a:solidFill>
                  <a:schemeClr val="tx1"/>
                </a:solidFill>
              </a:rPr>
              <a:t>(Calcutta HC)(2021-VIL-868-CAL)</a:t>
            </a:r>
          </a:p>
          <a:p>
            <a:pPr algn="just"/>
            <a:r>
              <a:rPr lang="en-US" dirty="0">
                <a:solidFill>
                  <a:schemeClr val="tx1"/>
                </a:solidFill>
              </a:rPr>
              <a:t>GST - Disallowance of input tax credit on the ground that the purchases made by petitioners are from </a:t>
            </a:r>
            <a:r>
              <a:rPr lang="en-US" dirty="0">
                <a:solidFill>
                  <a:schemeClr val="tx1"/>
                </a:solidFill>
                <a:highlight>
                  <a:srgbClr val="FFFF00"/>
                </a:highlight>
              </a:rPr>
              <a:t>non-existing suppliers </a:t>
            </a:r>
            <a:r>
              <a:rPr lang="en-US" dirty="0">
                <a:solidFill>
                  <a:schemeClr val="tx1"/>
                </a:solidFill>
              </a:rPr>
              <a:t>and the bank accounts opened by those suppliers are on the basis of fake documents and that the petitioners have not verified the genuineness and identity of the suppliers before entering into transaction with those suppliers - Further grounds of denying the input tax credit benefit to the petitioners are that the registration of suppliers in question have been cancelled with retrospective effect covering the transactions period in question - HELD - the respondents to consider afresh the cases of the petitioners on the issue of their entitlement of benefit of input tax credit by considering the documents the petitioners want to rely in support of their claim of </a:t>
            </a:r>
            <a:r>
              <a:rPr lang="en-US" dirty="0">
                <a:solidFill>
                  <a:schemeClr val="tx1"/>
                </a:solidFill>
                <a:highlight>
                  <a:srgbClr val="FFFF00"/>
                </a:highlight>
              </a:rPr>
              <a:t>genuineness of the transactions </a:t>
            </a:r>
            <a:r>
              <a:rPr lang="en-US" dirty="0">
                <a:solidFill>
                  <a:schemeClr val="tx1"/>
                </a:solidFill>
              </a:rPr>
              <a:t>and shall also consider as to whether </a:t>
            </a:r>
            <a:r>
              <a:rPr lang="en-US" dirty="0">
                <a:solidFill>
                  <a:schemeClr val="tx1"/>
                </a:solidFill>
                <a:highlight>
                  <a:srgbClr val="FFFF00"/>
                </a:highlight>
              </a:rPr>
              <a:t>payments on purchases in question along with GST were actually paid or not to the suppliers and also as to whether the transactions and purchases were made before or after the cancellation of registration of the suppliers </a:t>
            </a:r>
            <a:r>
              <a:rPr lang="en-US" dirty="0">
                <a:solidFill>
                  <a:schemeClr val="tx1"/>
                </a:solidFill>
              </a:rPr>
              <a:t>and also </a:t>
            </a:r>
            <a:r>
              <a:rPr lang="en-US" dirty="0">
                <a:solidFill>
                  <a:schemeClr val="tx1"/>
                </a:solidFill>
                <a:highlight>
                  <a:srgbClr val="FFFF00"/>
                </a:highlight>
              </a:rPr>
              <a:t>consider as to compliance of statutory obligation </a:t>
            </a:r>
            <a:r>
              <a:rPr lang="en-US" dirty="0">
                <a:solidFill>
                  <a:schemeClr val="tx1"/>
                </a:solidFill>
              </a:rPr>
              <a:t>by the petitioners in verification of identity of the suppliers - If it is found that all the purchases and transactions in question are </a:t>
            </a:r>
            <a:r>
              <a:rPr lang="en-US" dirty="0">
                <a:solidFill>
                  <a:schemeClr val="tx1"/>
                </a:solidFill>
                <a:highlight>
                  <a:srgbClr val="FFFF00"/>
                </a:highlight>
              </a:rPr>
              <a:t>genuine and supported by valid documents </a:t>
            </a:r>
            <a:r>
              <a:rPr lang="en-US" dirty="0">
                <a:solidFill>
                  <a:schemeClr val="tx1"/>
                </a:solidFill>
              </a:rPr>
              <a:t>and transactions in question were made before the cancellation of registration of those suppliers, the petitioners shall be given the benefit of input tax credit - writ petition is allowed by remand</a:t>
            </a:r>
            <a:endParaRPr lang="en-US" b="1" dirty="0">
              <a:solidFill>
                <a:schemeClr val="tx1"/>
              </a:solidFill>
            </a:endParaRPr>
          </a:p>
        </p:txBody>
      </p:sp>
    </p:spTree>
    <p:extLst>
      <p:ext uri="{BB962C8B-B14F-4D97-AF65-F5344CB8AC3E}">
        <p14:creationId xmlns:p14="http://schemas.microsoft.com/office/powerpoint/2010/main" val="1418145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3871" y="44624"/>
            <a:ext cx="8429684"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2000" dirty="0">
                <a:solidFill>
                  <a:schemeClr val="tx1"/>
                </a:solidFill>
              </a:rPr>
              <a:t>IN </a:t>
            </a:r>
            <a:r>
              <a:rPr lang="en-IN" sz="2000" b="1" dirty="0">
                <a:solidFill>
                  <a:schemeClr val="tx1"/>
                </a:solidFill>
              </a:rPr>
              <a:t>GST regime</a:t>
            </a:r>
            <a:r>
              <a:rPr lang="en-IN" sz="2000" dirty="0">
                <a:solidFill>
                  <a:schemeClr val="tx1"/>
                </a:solidFill>
              </a:rPr>
              <a:t> also, relief to some extent has been provided in case of</a:t>
            </a:r>
            <a:endParaRPr lang="en-US" sz="2000" dirty="0">
              <a:solidFill>
                <a:schemeClr val="tx1"/>
              </a:solidFill>
            </a:endParaRPr>
          </a:p>
          <a:p>
            <a:pPr algn="just"/>
            <a:endParaRPr lang="en-US" dirty="0"/>
          </a:p>
        </p:txBody>
      </p:sp>
      <p:sp>
        <p:nvSpPr>
          <p:cNvPr id="7" name="Rounded Rectangle 6"/>
          <p:cNvSpPr/>
          <p:nvPr/>
        </p:nvSpPr>
        <p:spPr>
          <a:xfrm>
            <a:off x="1631504" y="692696"/>
            <a:ext cx="8784976" cy="583264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endParaRPr lang="en-IN" sz="3200" b="1" dirty="0">
              <a:solidFill>
                <a:schemeClr val="tx1"/>
              </a:solidFill>
            </a:endParaRPr>
          </a:p>
          <a:p>
            <a:pPr marL="457200" indent="-457200" algn="just">
              <a:buFont typeface="Arial" panose="020B0604020202020204" pitchFamily="34" charset="0"/>
              <a:buChar char="•"/>
            </a:pPr>
            <a:endParaRPr lang="en-IN" sz="3200" b="1" dirty="0">
              <a:solidFill>
                <a:schemeClr val="tx1"/>
              </a:solidFill>
            </a:endParaRPr>
          </a:p>
          <a:p>
            <a:pPr marL="457200" indent="-457200" algn="just">
              <a:buFont typeface="Arial" panose="020B0604020202020204" pitchFamily="34" charset="0"/>
              <a:buChar char="•"/>
            </a:pPr>
            <a:endParaRPr lang="en-IN" sz="3200" b="1" dirty="0">
              <a:solidFill>
                <a:schemeClr val="tx1"/>
              </a:solidFill>
            </a:endParaRPr>
          </a:p>
          <a:p>
            <a:pPr marL="457200" indent="-457200" algn="just">
              <a:buFont typeface="Arial" panose="020B0604020202020204" pitchFamily="34" charset="0"/>
              <a:buChar char="•"/>
            </a:pPr>
            <a:r>
              <a:rPr lang="en-IN" sz="3200" b="1" dirty="0">
                <a:solidFill>
                  <a:schemeClr val="tx1"/>
                </a:solidFill>
              </a:rPr>
              <a:t>Bank Payments</a:t>
            </a:r>
          </a:p>
          <a:p>
            <a:pPr marL="457200" indent="-457200" algn="just">
              <a:buFont typeface="Arial" panose="020B0604020202020204" pitchFamily="34" charset="0"/>
              <a:buChar char="•"/>
            </a:pPr>
            <a:r>
              <a:rPr lang="en-IN" sz="3200" b="1" dirty="0">
                <a:solidFill>
                  <a:schemeClr val="tx1"/>
                </a:solidFill>
              </a:rPr>
              <a:t>Cancellation later on with retrospective effect</a:t>
            </a:r>
          </a:p>
          <a:p>
            <a:pPr marL="457200" indent="-457200" algn="just">
              <a:buFont typeface="Arial" panose="020B0604020202020204" pitchFamily="34" charset="0"/>
              <a:buChar char="•"/>
            </a:pPr>
            <a:r>
              <a:rPr lang="en-IN" sz="3200" b="1" dirty="0">
                <a:solidFill>
                  <a:schemeClr val="tx1"/>
                </a:solidFill>
              </a:rPr>
              <a:t>Due diligence exercised to verify the genuineness and identity of the suppliers</a:t>
            </a:r>
          </a:p>
          <a:p>
            <a:pPr marL="457200" indent="-457200" algn="just">
              <a:buFont typeface="Arial" panose="020B0604020202020204" pitchFamily="34" charset="0"/>
              <a:buChar char="•"/>
            </a:pPr>
            <a:r>
              <a:rPr lang="en-IN" sz="3200" b="1" dirty="0">
                <a:solidFill>
                  <a:schemeClr val="tx1"/>
                </a:solidFill>
              </a:rPr>
              <a:t>Actual Bank Payments</a:t>
            </a:r>
          </a:p>
          <a:p>
            <a:pPr marL="457200" indent="-457200" algn="just">
              <a:buFont typeface="Arial" panose="020B0604020202020204" pitchFamily="34" charset="0"/>
              <a:buChar char="•"/>
            </a:pPr>
            <a:r>
              <a:rPr lang="en-IN" sz="3200" b="1" dirty="0">
                <a:solidFill>
                  <a:schemeClr val="tx1"/>
                </a:solidFill>
              </a:rPr>
              <a:t>Appear in GSTR 2A</a:t>
            </a:r>
          </a:p>
          <a:p>
            <a:pPr marL="457200" indent="-457200" algn="just">
              <a:buFont typeface="Arial" panose="020B0604020202020204" pitchFamily="34" charset="0"/>
              <a:buChar char="•"/>
            </a:pPr>
            <a:r>
              <a:rPr lang="en-IN" sz="3200" b="1" dirty="0" err="1">
                <a:solidFill>
                  <a:schemeClr val="tx1"/>
                </a:solidFill>
              </a:rPr>
              <a:t>Bonafied</a:t>
            </a:r>
            <a:r>
              <a:rPr lang="en-IN" sz="3200" b="1" dirty="0">
                <a:solidFill>
                  <a:schemeClr val="tx1"/>
                </a:solidFill>
              </a:rPr>
              <a:t> No collusion</a:t>
            </a:r>
          </a:p>
          <a:p>
            <a:pPr marL="457200" indent="-457200" algn="just">
              <a:buFont typeface="Arial" panose="020B0604020202020204" pitchFamily="34" charset="0"/>
              <a:buChar char="•"/>
            </a:pPr>
            <a:r>
              <a:rPr lang="en-IN" sz="3200" b="1" dirty="0">
                <a:solidFill>
                  <a:schemeClr val="tx1"/>
                </a:solidFill>
              </a:rPr>
              <a:t>Onus Department</a:t>
            </a:r>
          </a:p>
        </p:txBody>
      </p:sp>
      <p:sp>
        <p:nvSpPr>
          <p:cNvPr id="2" name="Oval 1">
            <a:extLst>
              <a:ext uri="{FF2B5EF4-FFF2-40B4-BE49-F238E27FC236}">
                <a16:creationId xmlns:a16="http://schemas.microsoft.com/office/drawing/2014/main" id="{6679E0E8-AEEC-4DC7-9128-B86BB716DC42}"/>
              </a:ext>
            </a:extLst>
          </p:cNvPr>
          <p:cNvSpPr/>
          <p:nvPr/>
        </p:nvSpPr>
        <p:spPr>
          <a:xfrm>
            <a:off x="2495600" y="692696"/>
            <a:ext cx="2880320"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PETITIONER PURCHASER LGW</a:t>
            </a:r>
          </a:p>
        </p:txBody>
      </p:sp>
      <p:sp>
        <p:nvSpPr>
          <p:cNvPr id="5" name="Oval 4">
            <a:extLst>
              <a:ext uri="{FF2B5EF4-FFF2-40B4-BE49-F238E27FC236}">
                <a16:creationId xmlns:a16="http://schemas.microsoft.com/office/drawing/2014/main" id="{ABCEA5DC-1DC9-4DA6-8F54-BE63466EA121}"/>
              </a:ext>
            </a:extLst>
          </p:cNvPr>
          <p:cNvSpPr/>
          <p:nvPr/>
        </p:nvSpPr>
        <p:spPr>
          <a:xfrm>
            <a:off x="6456041" y="692696"/>
            <a:ext cx="3767515" cy="12961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SUPPLIER (NON EXISTENT)</a:t>
            </a:r>
          </a:p>
          <a:p>
            <a:pPr algn="ctr"/>
            <a:r>
              <a:rPr lang="en-IN" dirty="0"/>
              <a:t>(BANK ACCOUNTS FAKE)</a:t>
            </a:r>
          </a:p>
        </p:txBody>
      </p:sp>
    </p:spTree>
    <p:extLst>
      <p:ext uri="{BB962C8B-B14F-4D97-AF65-F5344CB8AC3E}">
        <p14:creationId xmlns:p14="http://schemas.microsoft.com/office/powerpoint/2010/main" val="12901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09720" y="182392"/>
            <a:ext cx="8429684" cy="5823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000" dirty="0">
                <a:solidFill>
                  <a:schemeClr val="tx1"/>
                </a:solidFill>
              </a:rPr>
              <a:t>IN </a:t>
            </a:r>
            <a:r>
              <a:rPr lang="en-IN" sz="2000" b="1" dirty="0">
                <a:solidFill>
                  <a:schemeClr val="tx1"/>
                </a:solidFill>
              </a:rPr>
              <a:t>GST regime</a:t>
            </a:r>
            <a:r>
              <a:rPr lang="en-IN" sz="2000" dirty="0">
                <a:solidFill>
                  <a:schemeClr val="tx1"/>
                </a:solidFill>
              </a:rPr>
              <a:t> also, relief to some extent has been provided in case of</a:t>
            </a:r>
            <a:endParaRPr lang="en-US" sz="2000" dirty="0">
              <a:solidFill>
                <a:schemeClr val="tx1"/>
              </a:solidFill>
            </a:endParaRPr>
          </a:p>
          <a:p>
            <a:pPr algn="ctr"/>
            <a:endParaRPr lang="en-US" dirty="0"/>
          </a:p>
        </p:txBody>
      </p:sp>
      <p:sp>
        <p:nvSpPr>
          <p:cNvPr id="5" name="Rounded Rectangle 6">
            <a:extLst>
              <a:ext uri="{FF2B5EF4-FFF2-40B4-BE49-F238E27FC236}">
                <a16:creationId xmlns:a16="http://schemas.microsoft.com/office/drawing/2014/main" id="{DA07167D-7B1A-4D01-9F7E-0807C25542F4}"/>
              </a:ext>
            </a:extLst>
          </p:cNvPr>
          <p:cNvSpPr/>
          <p:nvPr/>
        </p:nvSpPr>
        <p:spPr>
          <a:xfrm>
            <a:off x="1809720" y="1346250"/>
            <a:ext cx="8678768" cy="373893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2) </a:t>
            </a:r>
            <a:r>
              <a:rPr lang="en-IN" sz="2400" b="1" dirty="0">
                <a:solidFill>
                  <a:schemeClr val="tx1"/>
                </a:solidFill>
              </a:rPr>
              <a:t>2021 (3) TMI 1020 – [MADRAS] M/S. D.Y. BEATHEL </a:t>
            </a:r>
            <a:r>
              <a:rPr lang="en-IN" sz="2400" b="1" dirty="0" err="1">
                <a:solidFill>
                  <a:schemeClr val="tx1"/>
                </a:solidFill>
              </a:rPr>
              <a:t>ENTERPRISES</a:t>
            </a:r>
            <a:r>
              <a:rPr lang="en-IN" sz="2400" dirty="0" err="1">
                <a:solidFill>
                  <a:schemeClr val="tx1"/>
                </a:solidFill>
              </a:rPr>
              <a:t>whereit</a:t>
            </a:r>
            <a:r>
              <a:rPr lang="en-IN" sz="2400" dirty="0">
                <a:solidFill>
                  <a:schemeClr val="tx1"/>
                </a:solidFill>
              </a:rPr>
              <a:t> has been held that when it has come out that the seller has collected tax from the purchasing dealers, the omission on the part of the seller to remit the tax in question must have been viewed very seriously and strict action ought to have been initiated against him.</a:t>
            </a:r>
            <a:r>
              <a:rPr lang="en-US" sz="2400" dirty="0">
                <a:solidFill>
                  <a:schemeClr val="tx1"/>
                </a:solidFill>
              </a:rPr>
              <a:t>That apart in the enquiry in question, </a:t>
            </a:r>
            <a:r>
              <a:rPr lang="en-US" sz="2400" b="1" u="sng" dirty="0">
                <a:solidFill>
                  <a:schemeClr val="tx1"/>
                </a:solidFill>
              </a:rPr>
              <a:t>the Person who supplied / sold the goods, ought to have been examined.</a:t>
            </a:r>
            <a:endParaRPr lang="en-US" sz="2400" dirty="0">
              <a:solidFill>
                <a:schemeClr val="tx1"/>
              </a:solidFill>
            </a:endParaRPr>
          </a:p>
          <a:p>
            <a:pPr algn="ctr"/>
            <a:endParaRPr lang="en-US" dirty="0"/>
          </a:p>
        </p:txBody>
      </p:sp>
    </p:spTree>
    <p:extLst>
      <p:ext uri="{BB962C8B-B14F-4D97-AF65-F5344CB8AC3E}">
        <p14:creationId xmlns:p14="http://schemas.microsoft.com/office/powerpoint/2010/main" val="160240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2032" y="1"/>
            <a:ext cx="4158114" cy="6646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50" b="1" dirty="0"/>
              <a:t>Audit under GST</a:t>
            </a:r>
          </a:p>
        </p:txBody>
      </p:sp>
      <p:graphicFrame>
        <p:nvGraphicFramePr>
          <p:cNvPr id="3" name="Diagram 2"/>
          <p:cNvGraphicFramePr/>
          <p:nvPr/>
        </p:nvGraphicFramePr>
        <p:xfrm>
          <a:off x="2032166" y="719778"/>
          <a:ext cx="9539228" cy="541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73C7210C-F9BB-4F8F-AE2D-04B9FD5AE3A6}"/>
              </a:ext>
            </a:extLst>
          </p:cNvPr>
          <p:cNvSpPr/>
          <p:nvPr/>
        </p:nvSpPr>
        <p:spPr>
          <a:xfrm>
            <a:off x="1669530" y="1526665"/>
            <a:ext cx="1355860" cy="43509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4758" tIns="32379" rIns="64758" bIns="32379" numCol="1" spcCol="0" rtlCol="0" fromWordArt="0" anchor="ctr" anchorCtr="0" forceAA="0" compatLnSpc="1">
            <a:prstTxWarp prst="textNoShape">
              <a:avLst/>
            </a:prstTxWarp>
            <a:noAutofit/>
          </a:bodyPr>
          <a:lstStyle/>
          <a:p>
            <a:pPr algn="ctr"/>
            <a:r>
              <a:rPr lang="en-IN" sz="1700" b="1" dirty="0"/>
              <a:t>Sec 35(5)</a:t>
            </a:r>
          </a:p>
        </p:txBody>
      </p:sp>
      <p:sp>
        <p:nvSpPr>
          <p:cNvPr id="5" name="Rectangle: Rounded Corners 4">
            <a:extLst>
              <a:ext uri="{FF2B5EF4-FFF2-40B4-BE49-F238E27FC236}">
                <a16:creationId xmlns:a16="http://schemas.microsoft.com/office/drawing/2014/main" id="{DA043C78-5542-4155-87FD-4B66C9DA1169}"/>
              </a:ext>
            </a:extLst>
          </p:cNvPr>
          <p:cNvSpPr/>
          <p:nvPr/>
        </p:nvSpPr>
        <p:spPr>
          <a:xfrm>
            <a:off x="6958268" y="5485588"/>
            <a:ext cx="1355860" cy="43509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4758" tIns="32379" rIns="64758" bIns="32379" numCol="1" spcCol="0" rtlCol="0" fromWordArt="0" anchor="ctr" anchorCtr="0" forceAA="0" compatLnSpc="1">
            <a:prstTxWarp prst="textNoShape">
              <a:avLst/>
            </a:prstTxWarp>
            <a:noAutofit/>
          </a:bodyPr>
          <a:lstStyle/>
          <a:p>
            <a:pPr algn="ctr"/>
            <a:r>
              <a:rPr lang="en-IN" sz="1700" b="1" dirty="0"/>
              <a:t>Sec 65</a:t>
            </a:r>
          </a:p>
        </p:txBody>
      </p:sp>
      <p:sp>
        <p:nvSpPr>
          <p:cNvPr id="6" name="Rectangle: Rounded Corners 5">
            <a:extLst>
              <a:ext uri="{FF2B5EF4-FFF2-40B4-BE49-F238E27FC236}">
                <a16:creationId xmlns:a16="http://schemas.microsoft.com/office/drawing/2014/main" id="{C19F6D82-A443-400F-AF2B-4D713F8315C2}"/>
              </a:ext>
            </a:extLst>
          </p:cNvPr>
          <p:cNvSpPr/>
          <p:nvPr/>
        </p:nvSpPr>
        <p:spPr>
          <a:xfrm>
            <a:off x="10159834" y="4443293"/>
            <a:ext cx="1355860" cy="43509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4758" tIns="32379" rIns="64758" bIns="32379" numCol="1" spcCol="0" rtlCol="0" fromWordArt="0" anchor="ctr" anchorCtr="0" forceAA="0" compatLnSpc="1">
            <a:prstTxWarp prst="textNoShape">
              <a:avLst/>
            </a:prstTxWarp>
            <a:noAutofit/>
          </a:bodyPr>
          <a:lstStyle/>
          <a:p>
            <a:pPr algn="ctr"/>
            <a:r>
              <a:rPr lang="en-IN" sz="1700" b="1" dirty="0"/>
              <a:t>Sec 66</a:t>
            </a:r>
          </a:p>
        </p:txBody>
      </p:sp>
      <p:sp>
        <p:nvSpPr>
          <p:cNvPr id="7" name="Rectangle: Rounded Corners 6">
            <a:extLst>
              <a:ext uri="{FF2B5EF4-FFF2-40B4-BE49-F238E27FC236}">
                <a16:creationId xmlns:a16="http://schemas.microsoft.com/office/drawing/2014/main" id="{55889427-51EE-48FE-BFEB-2A514455EEBB}"/>
              </a:ext>
            </a:extLst>
          </p:cNvPr>
          <p:cNvSpPr/>
          <p:nvPr/>
        </p:nvSpPr>
        <p:spPr>
          <a:xfrm>
            <a:off x="772160" y="3169920"/>
            <a:ext cx="2174240" cy="10261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Deleted as per Budgetary Provisions 2021 made effective</a:t>
            </a:r>
          </a:p>
        </p:txBody>
      </p:sp>
    </p:spTree>
    <p:extLst>
      <p:ext uri="{BB962C8B-B14F-4D97-AF65-F5344CB8AC3E}">
        <p14:creationId xmlns:p14="http://schemas.microsoft.com/office/powerpoint/2010/main" val="550448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0620" y="922566"/>
            <a:ext cx="7821386" cy="293913"/>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US" b="1" dirty="0"/>
              <a:t>2021 (3) TMI 1020 – [MADRAS] M/S. D.Y. </a:t>
            </a:r>
            <a:r>
              <a:rPr lang="en-US" b="1" i="1" dirty="0"/>
              <a:t>BEATHEL</a:t>
            </a:r>
            <a:r>
              <a:rPr lang="en-US" b="1" dirty="0"/>
              <a:t> ENTERPRISES</a:t>
            </a:r>
            <a:endParaRPr lang="en-US" dirty="0"/>
          </a:p>
        </p:txBody>
      </p:sp>
      <p:sp>
        <p:nvSpPr>
          <p:cNvPr id="2" name="Rectangle 1"/>
          <p:cNvSpPr/>
          <p:nvPr/>
        </p:nvSpPr>
        <p:spPr>
          <a:xfrm>
            <a:off x="2846615" y="1877786"/>
            <a:ext cx="1445079" cy="75111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err="1"/>
              <a:t>Beathel</a:t>
            </a:r>
            <a:endParaRPr lang="en-US" sz="1350" dirty="0"/>
          </a:p>
          <a:p>
            <a:pPr algn="ctr"/>
            <a:r>
              <a:rPr lang="en-US" sz="1350" dirty="0"/>
              <a:t>(Purchaser)</a:t>
            </a:r>
          </a:p>
        </p:txBody>
      </p:sp>
      <p:sp>
        <p:nvSpPr>
          <p:cNvPr id="6" name="Rectangle 5"/>
          <p:cNvSpPr/>
          <p:nvPr/>
        </p:nvSpPr>
        <p:spPr>
          <a:xfrm>
            <a:off x="8071758" y="1877786"/>
            <a:ext cx="1445079" cy="75111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Charles Shanti</a:t>
            </a:r>
          </a:p>
          <a:p>
            <a:pPr algn="ctr"/>
            <a:r>
              <a:rPr lang="en-US" sz="1350" dirty="0"/>
              <a:t>(Seller)</a:t>
            </a:r>
          </a:p>
        </p:txBody>
      </p:sp>
      <p:sp>
        <p:nvSpPr>
          <p:cNvPr id="7" name="Curved Right Arrow 6"/>
          <p:cNvSpPr/>
          <p:nvPr/>
        </p:nvSpPr>
        <p:spPr>
          <a:xfrm rot="5400000">
            <a:off x="6163357" y="-700087"/>
            <a:ext cx="371473" cy="47842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Purchase Goods</a:t>
            </a:r>
          </a:p>
        </p:txBody>
      </p:sp>
      <p:sp>
        <p:nvSpPr>
          <p:cNvPr id="8" name="Curved Up Arrow 7"/>
          <p:cNvSpPr/>
          <p:nvPr/>
        </p:nvSpPr>
        <p:spPr>
          <a:xfrm>
            <a:off x="3969202" y="2620736"/>
            <a:ext cx="4825094" cy="351065"/>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Payment by Banking Channel</a:t>
            </a:r>
          </a:p>
        </p:txBody>
      </p:sp>
      <p:sp>
        <p:nvSpPr>
          <p:cNvPr id="9" name="Horizontal Scroll 8"/>
          <p:cNvSpPr/>
          <p:nvPr/>
        </p:nvSpPr>
        <p:spPr>
          <a:xfrm>
            <a:off x="9329059" y="1543050"/>
            <a:ext cx="1232807" cy="56333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Tax not paid </a:t>
            </a:r>
          </a:p>
        </p:txBody>
      </p:sp>
      <p:sp>
        <p:nvSpPr>
          <p:cNvPr id="10" name="Horizontal Scroll 9"/>
          <p:cNvSpPr/>
          <p:nvPr/>
        </p:nvSpPr>
        <p:spPr>
          <a:xfrm>
            <a:off x="1801586" y="1692049"/>
            <a:ext cx="1347107" cy="61232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Addition made</a:t>
            </a:r>
          </a:p>
          <a:p>
            <a:pPr algn="ctr"/>
            <a:r>
              <a:rPr lang="en-US" sz="1350" dirty="0"/>
              <a:t>(ITC)</a:t>
            </a:r>
          </a:p>
        </p:txBody>
      </p:sp>
      <p:cxnSp>
        <p:nvCxnSpPr>
          <p:cNvPr id="12" name="Straight Arrow Connector 11"/>
          <p:cNvCxnSpPr>
            <a:stCxn id="2" idx="2"/>
          </p:cNvCxnSpPr>
          <p:nvPr/>
        </p:nvCxnSpPr>
        <p:spPr>
          <a:xfrm>
            <a:off x="3569155" y="2628901"/>
            <a:ext cx="12247" cy="538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Horizontal Scroll 12"/>
          <p:cNvSpPr/>
          <p:nvPr/>
        </p:nvSpPr>
        <p:spPr>
          <a:xfrm>
            <a:off x="1785255" y="3000373"/>
            <a:ext cx="6441621" cy="130628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50" dirty="0"/>
              <a:t>Objection Raised</a:t>
            </a:r>
          </a:p>
          <a:p>
            <a:pPr algn="ctr"/>
            <a:r>
              <a:rPr lang="en-US" sz="1350" b="1" u="sng" dirty="0">
                <a:solidFill>
                  <a:srgbClr val="FF0000"/>
                </a:solidFill>
              </a:rPr>
              <a:t>When it has come out that the seller has collected tax from the purchasing dealers, the omission on the part of the seller to remit the tax in question must have been viewed very seriously and strict action ought to have been initiated against him</a:t>
            </a:r>
            <a:r>
              <a:rPr lang="en-US" sz="1350" dirty="0"/>
              <a:t>.</a:t>
            </a:r>
          </a:p>
          <a:p>
            <a:pPr algn="ctr"/>
            <a:endParaRPr lang="en-US" sz="1350" dirty="0"/>
          </a:p>
        </p:txBody>
      </p:sp>
      <p:sp>
        <p:nvSpPr>
          <p:cNvPr id="14" name="Rectangle 13"/>
          <p:cNvSpPr/>
          <p:nvPr/>
        </p:nvSpPr>
        <p:spPr>
          <a:xfrm>
            <a:off x="1785255" y="4441372"/>
            <a:ext cx="8686803" cy="12491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14313" indent="-214313" algn="just">
              <a:buFont typeface="Arial" panose="020B0604020202020204" pitchFamily="34" charset="0"/>
              <a:buChar char="•"/>
            </a:pPr>
            <a:r>
              <a:rPr lang="en-US" sz="1350" dirty="0"/>
              <a:t>That apart in the enquiry in question, </a:t>
            </a:r>
            <a:r>
              <a:rPr lang="en-US" sz="1350" b="1" u="sng" dirty="0">
                <a:solidFill>
                  <a:srgbClr val="00B0F0"/>
                </a:solidFill>
              </a:rPr>
              <a:t>the Person who supplied / sold the goods, ought to have been examined.</a:t>
            </a:r>
            <a:r>
              <a:rPr lang="en-US" sz="1350" dirty="0"/>
              <a:t> They should have been confronted. - This is all the more necessary, because the respondent has taken a stand that the petitioners have not even received the goods and had availed input tax credits on the strength of generated invoices.</a:t>
            </a:r>
          </a:p>
          <a:p>
            <a:pPr algn="just"/>
            <a:r>
              <a:rPr lang="en-US" sz="1350" dirty="0"/>
              <a:t>The matters are remitted back to the file of the respondent - petition allowed by way of remand.</a:t>
            </a:r>
          </a:p>
        </p:txBody>
      </p:sp>
      <p:sp>
        <p:nvSpPr>
          <p:cNvPr id="5" name="Slide Number Placeholder 4">
            <a:extLst>
              <a:ext uri="{FF2B5EF4-FFF2-40B4-BE49-F238E27FC236}">
                <a16:creationId xmlns:a16="http://schemas.microsoft.com/office/drawing/2014/main" id="{3C45BBBA-71A4-485A-8F49-AA4C3B707632}"/>
              </a:ext>
            </a:extLst>
          </p:cNvPr>
          <p:cNvSpPr>
            <a:spLocks noGrp="1"/>
          </p:cNvSpPr>
          <p:nvPr>
            <p:ph type="sldNum" sz="quarter" idx="12"/>
          </p:nvPr>
        </p:nvSpPr>
        <p:spPr/>
        <p:txBody>
          <a:bodyPr/>
          <a:lstStyle/>
          <a:p>
            <a:fld id="{56FCA643-ADDA-4CE8-B4FF-7AA2A8ED4A7D}" type="slidenum">
              <a:rPr lang="en-IN" altLang="en-US" smtClean="0"/>
              <a:pPr/>
              <a:t>50</a:t>
            </a:fld>
            <a:endParaRPr lang="en-IN" altLang="en-US"/>
          </a:p>
        </p:txBody>
      </p:sp>
    </p:spTree>
    <p:extLst>
      <p:ext uri="{BB962C8B-B14F-4D97-AF65-F5344CB8AC3E}">
        <p14:creationId xmlns:p14="http://schemas.microsoft.com/office/powerpoint/2010/main" val="3464915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47528" y="332656"/>
            <a:ext cx="8316416" cy="3096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2)</a:t>
            </a:r>
            <a:r>
              <a:rPr lang="en-US" sz="1600" b="1" dirty="0">
                <a:solidFill>
                  <a:schemeClr val="tx1"/>
                </a:solidFill>
              </a:rPr>
              <a:t> </a:t>
            </a:r>
            <a:r>
              <a:rPr lang="en-IN" dirty="0">
                <a:solidFill>
                  <a:schemeClr val="tx1"/>
                </a:solidFill>
              </a:rPr>
              <a:t>In case of </a:t>
            </a:r>
            <a:r>
              <a:rPr lang="en-IN" b="1" dirty="0">
                <a:solidFill>
                  <a:schemeClr val="tx1"/>
                </a:solidFill>
                <a:hlinkClick r:id="rId2"/>
              </a:rPr>
              <a:t>Bharat Aluminium Company Ltd vs. Union of India Ors</a:t>
            </a:r>
            <a:r>
              <a:rPr lang="en-IN" b="1" dirty="0">
                <a:solidFill>
                  <a:schemeClr val="tx1"/>
                </a:solidFill>
              </a:rPr>
              <a:t>. [2021] 128 taxmann.com 11 </a:t>
            </a:r>
            <a:r>
              <a:rPr lang="en-US" b="1" dirty="0">
                <a:solidFill>
                  <a:schemeClr val="tx1"/>
                </a:solidFill>
              </a:rPr>
              <a:t>Hon’ble Chhattisgarh High Court has admitted the hearing and </a:t>
            </a:r>
            <a:r>
              <a:rPr lang="en-IN" dirty="0">
                <a:solidFill>
                  <a:schemeClr val="tx1"/>
                </a:solidFill>
              </a:rPr>
              <a:t>granted ad-interim relief on issue of denying ITC to the Petitioner, on the basis of mis-matching of ITC availed in Form GSTR-3B with the details furnished by suppliers in Form GSTR-2A for the period 2018-19. </a:t>
            </a:r>
          </a:p>
          <a:p>
            <a:r>
              <a:rPr lang="en-US" dirty="0">
                <a:solidFill>
                  <a:schemeClr val="tx1"/>
                </a:solidFill>
                <a:highlight>
                  <a:srgbClr val="FFFF00"/>
                </a:highlight>
                <a:cs typeface="+mj-cs"/>
              </a:rPr>
              <a:t>Directed the Respondent not to take any coercive steps pursuant to the Recovery Order passed</a:t>
            </a:r>
            <a:r>
              <a:rPr lang="en-US" dirty="0">
                <a:solidFill>
                  <a:schemeClr val="tx1"/>
                </a:solidFill>
                <a:cs typeface="+mj-cs"/>
              </a:rPr>
              <a:t>, on depositing 5% of demand within 15 days by the Petitioner.( Grant of AD-INTERIM RELIEF)</a:t>
            </a:r>
          </a:p>
          <a:p>
            <a:endParaRPr lang="en-IN" dirty="0">
              <a:solidFill>
                <a:schemeClr val="tx1"/>
              </a:solidFill>
            </a:endParaRPr>
          </a:p>
          <a:p>
            <a:endParaRPr lang="en-US" dirty="0">
              <a:solidFill>
                <a:schemeClr val="tx1"/>
              </a:solidFill>
            </a:endParaRPr>
          </a:p>
          <a:p>
            <a:pPr algn="ctr"/>
            <a:endParaRPr lang="en-US" dirty="0"/>
          </a:p>
        </p:txBody>
      </p:sp>
      <p:sp>
        <p:nvSpPr>
          <p:cNvPr id="6" name="Rounded Rectangle 3">
            <a:extLst>
              <a:ext uri="{FF2B5EF4-FFF2-40B4-BE49-F238E27FC236}">
                <a16:creationId xmlns:a16="http://schemas.microsoft.com/office/drawing/2014/main" id="{13952908-486B-4450-9B7E-6B90D3440917}"/>
              </a:ext>
            </a:extLst>
          </p:cNvPr>
          <p:cNvSpPr/>
          <p:nvPr/>
        </p:nvSpPr>
        <p:spPr>
          <a:xfrm>
            <a:off x="2017522" y="3952909"/>
            <a:ext cx="8429684" cy="27884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chemeClr val="tx1"/>
                </a:solidFill>
              </a:rPr>
              <a:t>3) </a:t>
            </a:r>
            <a:r>
              <a:rPr lang="en-IN" b="1" dirty="0" err="1">
                <a:solidFill>
                  <a:schemeClr val="tx1"/>
                </a:solidFill>
              </a:rPr>
              <a:t>Sahil</a:t>
            </a:r>
            <a:r>
              <a:rPr lang="en-IN" b="1" dirty="0">
                <a:solidFill>
                  <a:schemeClr val="tx1"/>
                </a:solidFill>
              </a:rPr>
              <a:t> Enterprises v. Union of India - [2021] 129 taxmann.com 233 (TRIPURA)  </a:t>
            </a:r>
            <a:r>
              <a:rPr lang="en-IN" dirty="0">
                <a:solidFill>
                  <a:schemeClr val="tx1"/>
                </a:solidFill>
              </a:rPr>
              <a:t>The petitioner filed writ petition and </a:t>
            </a:r>
            <a:r>
              <a:rPr lang="en-IN" dirty="0">
                <a:solidFill>
                  <a:schemeClr val="tx1"/>
                </a:solidFill>
                <a:highlight>
                  <a:srgbClr val="FFFF00"/>
                </a:highlight>
              </a:rPr>
              <a:t>challenged the </a:t>
            </a:r>
            <a:r>
              <a:rPr lang="en-IN" dirty="0" err="1">
                <a:solidFill>
                  <a:schemeClr val="tx1"/>
                </a:solidFill>
                <a:highlight>
                  <a:srgbClr val="FFFF00"/>
                </a:highlight>
              </a:rPr>
              <a:t>vires</a:t>
            </a:r>
            <a:r>
              <a:rPr lang="en-IN" dirty="0">
                <a:solidFill>
                  <a:schemeClr val="tx1"/>
                </a:solidFill>
                <a:highlight>
                  <a:srgbClr val="FFFF00"/>
                </a:highlight>
              </a:rPr>
              <a:t> of Section 16(2)(c) being </a:t>
            </a:r>
            <a:r>
              <a:rPr lang="en-IN" dirty="0" err="1">
                <a:solidFill>
                  <a:schemeClr val="tx1"/>
                </a:solidFill>
                <a:highlight>
                  <a:srgbClr val="FFFF00"/>
                </a:highlight>
              </a:rPr>
              <a:t>violative</a:t>
            </a:r>
            <a:r>
              <a:rPr lang="en-IN" dirty="0">
                <a:solidFill>
                  <a:schemeClr val="tx1"/>
                </a:solidFill>
                <a:highlight>
                  <a:srgbClr val="FFFF00"/>
                </a:highlight>
              </a:rPr>
              <a:t> of Articles 14, 19(1)(g) and 300A of the Constitution of India</a:t>
            </a:r>
            <a:r>
              <a:rPr lang="en-IN" dirty="0">
                <a:solidFill>
                  <a:schemeClr val="tx1"/>
                </a:solidFill>
              </a:rPr>
              <a:t>. The </a:t>
            </a:r>
            <a:r>
              <a:rPr lang="en-IN" dirty="0" err="1">
                <a:solidFill>
                  <a:schemeClr val="tx1"/>
                </a:solidFill>
              </a:rPr>
              <a:t>Honorable</a:t>
            </a:r>
            <a:r>
              <a:rPr lang="en-IN" dirty="0">
                <a:solidFill>
                  <a:schemeClr val="tx1"/>
                </a:solidFill>
              </a:rPr>
              <a:t> High Court noted that with respect to certain purchases made by the petitioner from another </a:t>
            </a:r>
            <a:r>
              <a:rPr lang="en-IN" dirty="0">
                <a:solidFill>
                  <a:schemeClr val="tx1"/>
                </a:solidFill>
                <a:highlight>
                  <a:srgbClr val="FFFF00"/>
                </a:highlight>
              </a:rPr>
              <a:t>registered dealer after paying full taxes, the selling dealer has not deposited the tax with the Government</a:t>
            </a:r>
            <a:r>
              <a:rPr lang="en-IN" dirty="0">
                <a:solidFill>
                  <a:schemeClr val="tx1"/>
                </a:solidFill>
              </a:rPr>
              <a:t>. The department therefore, put petitioner's input tax credit account under attachment. Since, </a:t>
            </a:r>
            <a:r>
              <a:rPr lang="en-IN" dirty="0">
                <a:solidFill>
                  <a:schemeClr val="tx1"/>
                </a:solidFill>
                <a:highlight>
                  <a:srgbClr val="FF0000"/>
                </a:highlight>
              </a:rPr>
              <a:t>this issue would require consideration and legislation framed by the Parliament is under challenge</a:t>
            </a:r>
            <a:r>
              <a:rPr lang="en-IN" dirty="0">
                <a:solidFill>
                  <a:schemeClr val="tx1"/>
                </a:solidFill>
              </a:rPr>
              <a:t>, notice is issued to the Attorney General.</a:t>
            </a:r>
            <a:endParaRPr lang="en-US" dirty="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2915386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75520" y="476672"/>
            <a:ext cx="8429652" cy="28083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a:solidFill>
                  <a:schemeClr val="tx1"/>
                </a:solidFill>
              </a:rPr>
              <a:t>4)  </a:t>
            </a:r>
            <a:r>
              <a:rPr lang="en-IN" sz="2000" dirty="0">
                <a:solidFill>
                  <a:schemeClr val="tx1"/>
                </a:solidFill>
              </a:rPr>
              <a:t>Apart from above, the </a:t>
            </a:r>
            <a:r>
              <a:rPr lang="en-IN" sz="2000" b="1" u="sng" dirty="0">
                <a:solidFill>
                  <a:schemeClr val="tx1"/>
                </a:solidFill>
              </a:rPr>
              <a:t>Writ petitions challenging constitutional validity</a:t>
            </a:r>
            <a:r>
              <a:rPr lang="en-IN" sz="2000" dirty="0">
                <a:solidFill>
                  <a:schemeClr val="tx1"/>
                </a:solidFill>
              </a:rPr>
              <a:t> and vires of the Section 16(2)(c) of the CGST Act have been filed before the High Courts in the case of </a:t>
            </a:r>
            <a:r>
              <a:rPr lang="en-IN" sz="2000" b="1" dirty="0">
                <a:solidFill>
                  <a:schemeClr val="tx1"/>
                </a:solidFill>
              </a:rPr>
              <a:t>(a) </a:t>
            </a:r>
            <a:r>
              <a:rPr lang="en-IN" sz="2000" dirty="0">
                <a:solidFill>
                  <a:schemeClr val="tx1"/>
                </a:solidFill>
              </a:rPr>
              <a:t> </a:t>
            </a:r>
            <a:r>
              <a:rPr lang="en-IN" sz="2000" b="1" dirty="0">
                <a:solidFill>
                  <a:schemeClr val="tx1"/>
                </a:solidFill>
                <a:hlinkClick r:id="rId2" tooltip="M/s Shree Gobind Alloys Pvt. Ltd. Vs. Union of India and others in Orissa High Court dated 05.05.2021"/>
              </a:rPr>
              <a:t>M/s Shree Gobind Alloys Pvt. Ltd. Vs. Union of India and others in Orissa High Court dated 05.05.2021</a:t>
            </a:r>
            <a:r>
              <a:rPr lang="en-IN" sz="2000" b="1" dirty="0">
                <a:solidFill>
                  <a:schemeClr val="tx1"/>
                </a:solidFill>
              </a:rPr>
              <a:t> (b) M/S Surat Mercantile Association &amp; 5 Others Versus Union Of India &amp; 2 Others - 2021-VIL-781-GUJ</a:t>
            </a:r>
            <a:r>
              <a:rPr lang="en-IN" sz="2000" dirty="0">
                <a:solidFill>
                  <a:schemeClr val="tx1"/>
                </a:solidFill>
              </a:rPr>
              <a:t> The High Courts have admitted the petitions and issued notices to the Government</a:t>
            </a:r>
            <a:r>
              <a:rPr lang="en-IN" sz="2400" dirty="0"/>
              <a:t>.</a:t>
            </a:r>
            <a:endParaRPr lang="en-US" sz="2400" dirty="0"/>
          </a:p>
          <a:p>
            <a:pPr algn="ctr"/>
            <a:endParaRPr lang="en-US" dirty="0"/>
          </a:p>
        </p:txBody>
      </p:sp>
      <p:sp>
        <p:nvSpPr>
          <p:cNvPr id="6" name="Rounded Rectangle 5"/>
          <p:cNvSpPr/>
          <p:nvPr/>
        </p:nvSpPr>
        <p:spPr>
          <a:xfrm>
            <a:off x="2390465" y="3717032"/>
            <a:ext cx="7881999" cy="28083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solidFill>
                  <a:schemeClr val="tx1"/>
                </a:solidFill>
              </a:rPr>
              <a:t>5) </a:t>
            </a:r>
            <a:r>
              <a:rPr lang="en-IN" sz="2000" b="1" dirty="0">
                <a:solidFill>
                  <a:schemeClr val="tx1"/>
                </a:solidFill>
              </a:rPr>
              <a:t>Clause (iv) of Press Release Dated 04-05-2018:</a:t>
            </a:r>
            <a:r>
              <a:rPr lang="en-IN" sz="2000" dirty="0">
                <a:solidFill>
                  <a:schemeClr val="tx1"/>
                </a:solidFill>
              </a:rPr>
              <a:t> No automatic reversal of credit: </a:t>
            </a:r>
            <a:r>
              <a:rPr lang="en-IN" sz="2000" dirty="0">
                <a:solidFill>
                  <a:schemeClr val="tx1"/>
                </a:solidFill>
                <a:highlight>
                  <a:srgbClr val="FFFF00"/>
                </a:highlight>
              </a:rPr>
              <a:t>There shall not be any automatic reversal of input tax credit from buyer on non-payment of tax by the seller. In case of default in payment of tax by the seller</a:t>
            </a:r>
            <a:r>
              <a:rPr lang="en-IN" sz="2000" dirty="0">
                <a:solidFill>
                  <a:schemeClr val="tx1"/>
                </a:solidFill>
              </a:rPr>
              <a:t>, </a:t>
            </a:r>
            <a:r>
              <a:rPr lang="en-IN" sz="2000" dirty="0">
                <a:solidFill>
                  <a:schemeClr val="tx1"/>
                </a:solidFill>
                <a:highlight>
                  <a:srgbClr val="00FFFF"/>
                </a:highlight>
              </a:rPr>
              <a:t>recovery shall be made from the seller however reversal of credit from buyer shall also be an option available with the revenue authorities to address exceptional situations </a:t>
            </a:r>
            <a:r>
              <a:rPr lang="en-IN" sz="2000" dirty="0">
                <a:solidFill>
                  <a:schemeClr val="tx1"/>
                </a:solidFill>
              </a:rPr>
              <a:t>like missing dealer, closure of business by supplier or supplier not having adequate assets etc.</a:t>
            </a:r>
            <a:endParaRPr lang="en-US" sz="2000" dirty="0">
              <a:solidFill>
                <a:schemeClr val="tx1"/>
              </a:solidFill>
            </a:endParaRPr>
          </a:p>
          <a:p>
            <a:pPr algn="ctr"/>
            <a:endParaRPr lang="en-US" sz="1600" dirty="0">
              <a:solidFill>
                <a:schemeClr val="tx1"/>
              </a:solidFill>
            </a:endParaRPr>
          </a:p>
        </p:txBody>
      </p:sp>
    </p:spTree>
    <p:extLst>
      <p:ext uri="{BB962C8B-B14F-4D97-AF65-F5344CB8AC3E}">
        <p14:creationId xmlns:p14="http://schemas.microsoft.com/office/powerpoint/2010/main" val="2157465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809720" y="142852"/>
            <a:ext cx="5143536" cy="1071570"/>
          </a:xfrm>
          <a:prstGeom prst="round2Diag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u="sng" dirty="0">
                <a:solidFill>
                  <a:schemeClr val="tx1"/>
                </a:solidFill>
              </a:rPr>
              <a:t>Denouement Question 1</a:t>
            </a:r>
            <a:endParaRPr lang="en-US" sz="2800" dirty="0">
              <a:solidFill>
                <a:schemeClr val="tx1"/>
              </a:solidFill>
            </a:endParaRPr>
          </a:p>
          <a:p>
            <a:pPr algn="ctr"/>
            <a:endParaRPr lang="en-US" dirty="0"/>
          </a:p>
        </p:txBody>
      </p:sp>
      <p:sp>
        <p:nvSpPr>
          <p:cNvPr id="5" name="Round Single Corner Rectangle 4"/>
          <p:cNvSpPr/>
          <p:nvPr/>
        </p:nvSpPr>
        <p:spPr>
          <a:xfrm>
            <a:off x="1809720" y="1500174"/>
            <a:ext cx="8501122" cy="4665130"/>
          </a:xfrm>
          <a:prstGeom prst="round1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IN" sz="2400" dirty="0">
                <a:solidFill>
                  <a:schemeClr val="tx1"/>
                </a:solidFill>
              </a:rPr>
              <a:t>The Rule of Law is </a:t>
            </a:r>
            <a:r>
              <a:rPr lang="en-IN" sz="2400" b="1" u="sng" dirty="0">
                <a:solidFill>
                  <a:schemeClr val="tx1"/>
                </a:solidFill>
              </a:rPr>
              <a:t>"No Innocent person should be punished",</a:t>
            </a:r>
            <a:r>
              <a:rPr lang="en-IN" sz="2400" dirty="0">
                <a:solidFill>
                  <a:schemeClr val="tx1"/>
                </a:solidFill>
              </a:rPr>
              <a:t> which seems to lose relevance in light of provisions of Sec 16(2)(c). </a:t>
            </a:r>
          </a:p>
          <a:p>
            <a:pPr marL="342900" indent="-342900" algn="just">
              <a:buFont typeface="Arial" panose="020B0604020202020204" pitchFamily="34" charset="0"/>
              <a:buChar char="•"/>
            </a:pPr>
            <a:r>
              <a:rPr lang="en-IN" sz="2400" dirty="0">
                <a:solidFill>
                  <a:schemeClr val="tx1"/>
                </a:solidFill>
              </a:rPr>
              <a:t>It has been held that no Liability can be fastened on the purchasing registered dealer on account of non-payment of tax by the selling dealer in the treasury, unless it is fraudulent, or collusion or connivance with the registered selling dealer or its predecessors with the purchasing registered dealer are established. </a:t>
            </a:r>
          </a:p>
          <a:p>
            <a:pPr marL="342900" indent="-342900" algn="just">
              <a:buFont typeface="Arial" panose="020B0604020202020204" pitchFamily="34" charset="0"/>
              <a:buChar char="•"/>
            </a:pPr>
            <a:r>
              <a:rPr lang="en-IN" sz="2400" dirty="0">
                <a:solidFill>
                  <a:schemeClr val="tx1"/>
                </a:solidFill>
              </a:rPr>
              <a:t>ITC should not be denied to the </a:t>
            </a:r>
            <a:r>
              <a:rPr lang="en-IN" sz="2400" dirty="0" err="1">
                <a:solidFill>
                  <a:schemeClr val="tx1"/>
                </a:solidFill>
              </a:rPr>
              <a:t>bonafide</a:t>
            </a:r>
            <a:r>
              <a:rPr lang="en-IN" sz="2400" dirty="0">
                <a:solidFill>
                  <a:schemeClr val="tx1"/>
                </a:solidFill>
              </a:rPr>
              <a:t> purchasing dealer merely on fault of selling dealer.</a:t>
            </a:r>
            <a:endParaRPr lang="en-US" sz="2400" dirty="0">
              <a:solidFill>
                <a:schemeClr val="tx1"/>
              </a:solidFill>
            </a:endParaRPr>
          </a:p>
          <a:p>
            <a:pPr algn="ctr"/>
            <a:endParaRPr lang="en-US" sz="2000" dirty="0">
              <a:solidFill>
                <a:schemeClr val="tx1"/>
              </a:solidFill>
            </a:endParaRPr>
          </a:p>
        </p:txBody>
      </p:sp>
      <p:sp>
        <p:nvSpPr>
          <p:cNvPr id="2" name="Rectangle: Rounded Corners 1">
            <a:extLst>
              <a:ext uri="{FF2B5EF4-FFF2-40B4-BE49-F238E27FC236}">
                <a16:creationId xmlns:a16="http://schemas.microsoft.com/office/drawing/2014/main" id="{E1E979F2-B4D7-4BD3-B68F-26F05FE045F8}"/>
              </a:ext>
            </a:extLst>
          </p:cNvPr>
          <p:cNvSpPr/>
          <p:nvPr/>
        </p:nvSpPr>
        <p:spPr>
          <a:xfrm>
            <a:off x="3647728" y="6318941"/>
            <a:ext cx="6336704" cy="4198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PUNISHING INNOCENT FOR SINS OF OTHERS</a:t>
            </a:r>
          </a:p>
        </p:txBody>
      </p:sp>
      <p:pic>
        <p:nvPicPr>
          <p:cNvPr id="1026" name="Picture 2" descr="Punishment Clip Art - Royalty Free - GoGraph">
            <a:extLst>
              <a:ext uri="{FF2B5EF4-FFF2-40B4-BE49-F238E27FC236}">
                <a16:creationId xmlns:a16="http://schemas.microsoft.com/office/drawing/2014/main" id="{F65189FE-A648-453F-ACA3-B7ABCA22F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468" y="119206"/>
            <a:ext cx="1857375" cy="114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9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2881290" y="214290"/>
            <a:ext cx="6000792" cy="642942"/>
          </a:xfrm>
          <a:prstGeom prst="round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u="sng" dirty="0">
                <a:solidFill>
                  <a:schemeClr val="tx1"/>
                </a:solidFill>
              </a:rPr>
              <a:t>Anatomy of the Provisions </a:t>
            </a:r>
            <a:r>
              <a:rPr lang="en-IN" sz="2000" b="1" u="sng" dirty="0" err="1">
                <a:solidFill>
                  <a:schemeClr val="tx1"/>
                </a:solidFill>
              </a:rPr>
              <a:t>w.r.t</a:t>
            </a:r>
            <a:r>
              <a:rPr lang="en-IN" sz="2000" b="1" u="sng" dirty="0">
                <a:solidFill>
                  <a:schemeClr val="tx1"/>
                </a:solidFill>
              </a:rPr>
              <a:t> Question 2:</a:t>
            </a:r>
            <a:endParaRPr lang="en-US" sz="2000" dirty="0">
              <a:solidFill>
                <a:schemeClr val="tx1"/>
              </a:solidFill>
            </a:endParaRPr>
          </a:p>
          <a:p>
            <a:pPr algn="ctr"/>
            <a:endParaRPr lang="en-US" dirty="0"/>
          </a:p>
        </p:txBody>
      </p:sp>
      <p:sp>
        <p:nvSpPr>
          <p:cNvPr id="5" name="Round Single Corner Rectangle 4"/>
          <p:cNvSpPr/>
          <p:nvPr/>
        </p:nvSpPr>
        <p:spPr>
          <a:xfrm>
            <a:off x="1738282" y="1000108"/>
            <a:ext cx="8715436" cy="1428760"/>
          </a:xfrm>
          <a:prstGeom prst="round1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Question 2: Is registered person entitled to take Input Tax Credit of Invoices not reflecting in GSTR 2A/GSTR 2B?</a:t>
            </a:r>
            <a:endParaRPr lang="en-US" sz="2000" dirty="0">
              <a:solidFill>
                <a:schemeClr val="tx1"/>
              </a:solidFill>
            </a:endParaRPr>
          </a:p>
          <a:p>
            <a:pPr algn="ctr"/>
            <a:endParaRPr lang="en-US" dirty="0"/>
          </a:p>
        </p:txBody>
      </p:sp>
      <p:sp>
        <p:nvSpPr>
          <p:cNvPr id="6" name="Round Single Corner Rectangle 5"/>
          <p:cNvSpPr/>
          <p:nvPr/>
        </p:nvSpPr>
        <p:spPr>
          <a:xfrm>
            <a:off x="1738282" y="2643182"/>
            <a:ext cx="8822214" cy="4214818"/>
          </a:xfrm>
          <a:prstGeom prst="round1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2000" dirty="0">
                <a:solidFill>
                  <a:schemeClr val="tx1"/>
                </a:solidFill>
              </a:rPr>
              <a:t>Form GSTR-2A is a dynamic statement which provides month-wise details of </a:t>
            </a:r>
            <a:endParaRPr lang="en-US" sz="2000" dirty="0">
              <a:solidFill>
                <a:schemeClr val="tx1"/>
              </a:solidFill>
            </a:endParaRPr>
          </a:p>
          <a:p>
            <a:pPr algn="just"/>
            <a:r>
              <a:rPr lang="en-IN" sz="2000" dirty="0">
                <a:solidFill>
                  <a:schemeClr val="tx1"/>
                </a:solidFill>
              </a:rPr>
              <a:t>supplies declared by the supplier in his Form GSTR-1 based on the date of the supplier's invoice as against Form GSTR-2B which is a static auto drafted ITC statement with </a:t>
            </a:r>
            <a:r>
              <a:rPr lang="en-IN" sz="2000" dirty="0" err="1">
                <a:solidFill>
                  <a:schemeClr val="tx1"/>
                </a:solidFill>
              </a:rPr>
              <a:t>freezed</a:t>
            </a:r>
            <a:r>
              <a:rPr lang="en-IN" sz="2000" dirty="0">
                <a:solidFill>
                  <a:schemeClr val="tx1"/>
                </a:solidFill>
              </a:rPr>
              <a:t> monthly data</a:t>
            </a:r>
            <a:r>
              <a:rPr lang="en-US" sz="2000" dirty="0">
                <a:solidFill>
                  <a:schemeClr val="tx1"/>
                </a:solidFill>
              </a:rPr>
              <a:t> on 11</a:t>
            </a:r>
            <a:r>
              <a:rPr lang="en-US" sz="2000" baseline="30000" dirty="0">
                <a:solidFill>
                  <a:schemeClr val="tx1"/>
                </a:solidFill>
              </a:rPr>
              <a:t>th</a:t>
            </a:r>
            <a:r>
              <a:rPr lang="en-US" sz="2000" dirty="0">
                <a:solidFill>
                  <a:schemeClr val="tx1"/>
                </a:solidFill>
              </a:rPr>
              <a:t>/13</a:t>
            </a:r>
            <a:r>
              <a:rPr lang="en-US" sz="2000" baseline="30000" dirty="0">
                <a:solidFill>
                  <a:schemeClr val="tx1"/>
                </a:solidFill>
              </a:rPr>
              <a:t>th</a:t>
            </a:r>
            <a:r>
              <a:rPr lang="en-US" sz="2000" dirty="0">
                <a:solidFill>
                  <a:schemeClr val="tx1"/>
                </a:solidFill>
              </a:rPr>
              <a:t> day of succeeding month.</a:t>
            </a:r>
          </a:p>
          <a:p>
            <a:pPr algn="just"/>
            <a:endParaRPr lang="en-US" sz="2000" dirty="0">
              <a:solidFill>
                <a:schemeClr val="tx1"/>
              </a:solidFill>
            </a:endParaRPr>
          </a:p>
          <a:p>
            <a:pPr algn="just"/>
            <a:r>
              <a:rPr lang="en-IN" sz="2000" dirty="0">
                <a:solidFill>
                  <a:schemeClr val="tx1"/>
                </a:solidFill>
              </a:rPr>
              <a:t>A bare reading of the Statutory provisions as stated above provides that Law has not prescribed as to which Form should be adopted for availing input tax credit in Form GSTR 3B of a particular tax period </a:t>
            </a:r>
          </a:p>
          <a:p>
            <a:pPr algn="just"/>
            <a:r>
              <a:rPr lang="en-IN" sz="2000" dirty="0">
                <a:solidFill>
                  <a:schemeClr val="tx1"/>
                </a:solidFill>
              </a:rPr>
              <a:t>and </a:t>
            </a:r>
          </a:p>
          <a:p>
            <a:pPr algn="just"/>
            <a:r>
              <a:rPr lang="en-IN" sz="2000" dirty="0">
                <a:solidFill>
                  <a:schemeClr val="tx1"/>
                </a:solidFill>
              </a:rPr>
              <a:t>whether No Reflection of Invoice in GSTR2A/2B would result in Loss of Credit?????</a:t>
            </a:r>
          </a:p>
          <a:p>
            <a:pPr algn="just"/>
            <a:endParaRPr lang="en-IN" sz="2000" dirty="0">
              <a:solidFill>
                <a:schemeClr val="tx1"/>
              </a:solidFill>
            </a:endParaRPr>
          </a:p>
          <a:p>
            <a:pPr algn="just"/>
            <a:r>
              <a:rPr lang="en-IN" sz="2000" dirty="0">
                <a:solidFill>
                  <a:schemeClr val="tx1"/>
                </a:solidFill>
              </a:rPr>
              <a:t> The following points are worth considering in this regard:</a:t>
            </a:r>
            <a:endParaRPr lang="en-US" sz="2000"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36009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8348" y="214290"/>
            <a:ext cx="7786742" cy="78577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b="1" dirty="0">
                <a:solidFill>
                  <a:schemeClr val="tx1"/>
                </a:solidFill>
              </a:rPr>
              <a:t>Reflection in GSTR 2A/GSTR2B is not the conclusive proof of payment of Taxes by the supplier.  </a:t>
            </a:r>
            <a:endParaRPr lang="en-US" dirty="0">
              <a:solidFill>
                <a:schemeClr val="tx1"/>
              </a:solidFill>
            </a:endParaRPr>
          </a:p>
          <a:p>
            <a:pPr algn="ctr"/>
            <a:endParaRPr lang="en-US" dirty="0"/>
          </a:p>
        </p:txBody>
      </p:sp>
      <p:graphicFrame>
        <p:nvGraphicFramePr>
          <p:cNvPr id="5" name="Table 4"/>
          <p:cNvGraphicFramePr>
            <a:graphicFrameLocks noGrp="1"/>
          </p:cNvGraphicFramePr>
          <p:nvPr/>
        </p:nvGraphicFramePr>
        <p:xfrm>
          <a:off x="1775521" y="1147922"/>
          <a:ext cx="8784977" cy="5789360"/>
        </p:xfrm>
        <a:graphic>
          <a:graphicData uri="http://schemas.openxmlformats.org/drawingml/2006/table">
            <a:tbl>
              <a:tblPr firstRow="1" bandRow="1">
                <a:tableStyleId>{F5AB1C69-6EDB-4FF4-983F-18BD219EF322}</a:tableStyleId>
              </a:tblPr>
              <a:tblGrid>
                <a:gridCol w="2942067">
                  <a:extLst>
                    <a:ext uri="{9D8B030D-6E8A-4147-A177-3AD203B41FA5}">
                      <a16:colId xmlns:a16="http://schemas.microsoft.com/office/drawing/2014/main" val="20000"/>
                    </a:ext>
                  </a:extLst>
                </a:gridCol>
                <a:gridCol w="2942067">
                  <a:extLst>
                    <a:ext uri="{9D8B030D-6E8A-4147-A177-3AD203B41FA5}">
                      <a16:colId xmlns:a16="http://schemas.microsoft.com/office/drawing/2014/main" val="20001"/>
                    </a:ext>
                  </a:extLst>
                </a:gridCol>
                <a:gridCol w="2900843">
                  <a:extLst>
                    <a:ext uri="{9D8B030D-6E8A-4147-A177-3AD203B41FA5}">
                      <a16:colId xmlns:a16="http://schemas.microsoft.com/office/drawing/2014/main" val="20002"/>
                    </a:ext>
                  </a:extLst>
                </a:gridCol>
              </a:tblGrid>
              <a:tr h="432411">
                <a:tc>
                  <a:txBody>
                    <a:bodyPr/>
                    <a:lstStyle/>
                    <a:p>
                      <a:pPr marL="0" marR="0" algn="ctr">
                        <a:spcBef>
                          <a:spcPts val="0"/>
                        </a:spcBef>
                        <a:spcAft>
                          <a:spcPts val="0"/>
                        </a:spcAft>
                      </a:pPr>
                      <a:r>
                        <a:rPr lang="en-IN" sz="2000" b="1" u="sng" dirty="0">
                          <a:solidFill>
                            <a:schemeClr val="tx1"/>
                          </a:solidFill>
                          <a:latin typeface="Times New Roman"/>
                          <a:ea typeface="Times New Roman"/>
                          <a:cs typeface="Arial"/>
                        </a:rPr>
                        <a:t>Instance</a:t>
                      </a:r>
                      <a:endParaRPr lang="en-US" sz="2000" dirty="0">
                        <a:solidFill>
                          <a:schemeClr val="tx1"/>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2000" b="1" u="sng" dirty="0">
                          <a:solidFill>
                            <a:schemeClr val="tx1"/>
                          </a:solidFill>
                          <a:latin typeface="Times New Roman"/>
                          <a:ea typeface="Times New Roman"/>
                          <a:cs typeface="Arial"/>
                        </a:rPr>
                        <a:t>Particulars</a:t>
                      </a:r>
                      <a:endParaRPr lang="en-US" sz="2000" dirty="0">
                        <a:solidFill>
                          <a:schemeClr val="tx1"/>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2000" b="1" u="sng" dirty="0">
                          <a:solidFill>
                            <a:schemeClr val="tx1"/>
                          </a:solidFill>
                          <a:latin typeface="Times New Roman"/>
                          <a:ea typeface="Times New Roman"/>
                          <a:cs typeface="Arial"/>
                        </a:rPr>
                        <a:t>Remarks</a:t>
                      </a:r>
                      <a:endParaRPr lang="en-US" sz="2000" dirty="0">
                        <a:solidFill>
                          <a:schemeClr val="tx1"/>
                        </a:solidFill>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39009">
                <a:tc>
                  <a:txBody>
                    <a:bodyPr/>
                    <a:lstStyle/>
                    <a:p>
                      <a:r>
                        <a:rPr lang="en-IN" sz="2000" kern="1200" dirty="0">
                          <a:solidFill>
                            <a:schemeClr val="dk1"/>
                          </a:solidFill>
                          <a:latin typeface="+mn-lt"/>
                          <a:ea typeface="+mn-ea"/>
                          <a:cs typeface="+mn-cs"/>
                        </a:rPr>
                        <a:t>Supplier filed GSTR 1 but not GSTR 3B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dk1"/>
                          </a:solidFill>
                          <a:latin typeface="+mn-lt"/>
                          <a:ea typeface="+mn-ea"/>
                          <a:cs typeface="+mn-cs"/>
                        </a:rPr>
                        <a:t>Sec 16(2)(c) condition not satisfied</a:t>
                      </a:r>
                      <a:endParaRPr lang="en-US" sz="1400" kern="1200" dirty="0">
                        <a:solidFill>
                          <a:schemeClr val="dk1"/>
                        </a:solidFill>
                        <a:latin typeface="+mn-lt"/>
                        <a:ea typeface="+mn-ea"/>
                        <a:cs typeface="+mn-cs"/>
                      </a:endParaRPr>
                    </a:p>
                    <a:p>
                      <a:r>
                        <a:rPr lang="en-IN" sz="1400" kern="1200" dirty="0">
                          <a:solidFill>
                            <a:schemeClr val="dk1"/>
                          </a:solidFill>
                          <a:latin typeface="+mn-lt"/>
                          <a:ea typeface="+mn-ea"/>
                          <a:cs typeface="+mn-cs"/>
                        </a:rPr>
                        <a:t>Credit reflecting in GSTR 2A/2B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dk1"/>
                          </a:solidFill>
                          <a:latin typeface="+mn-lt"/>
                          <a:ea typeface="+mn-ea"/>
                          <a:cs typeface="+mn-cs"/>
                        </a:rPr>
                        <a:t>Despite Reflection in GSTR 2A/2B, Sec 16(2)(c) stands non complied. </a:t>
                      </a:r>
                      <a:endParaRPr lang="en-US" sz="1400" kern="1200" dirty="0">
                        <a:solidFill>
                          <a:schemeClr val="dk1"/>
                        </a:solidFill>
                        <a:latin typeface="+mn-lt"/>
                        <a:ea typeface="+mn-ea"/>
                        <a:cs typeface="+mn-cs"/>
                      </a:endParaRPr>
                    </a:p>
                    <a:p>
                      <a:r>
                        <a:rPr lang="en-IN" sz="1400" kern="1200" dirty="0">
                          <a:solidFill>
                            <a:schemeClr val="dk1"/>
                          </a:solidFill>
                          <a:latin typeface="+mn-lt"/>
                          <a:ea typeface="+mn-ea"/>
                          <a:cs typeface="+mn-cs"/>
                        </a:rPr>
                        <a:t>Based on Doctrine of Impossibility and </a:t>
                      </a:r>
                      <a:r>
                        <a:rPr lang="en-IN" sz="1400" kern="1200" dirty="0" err="1">
                          <a:solidFill>
                            <a:schemeClr val="dk1"/>
                          </a:solidFill>
                          <a:latin typeface="+mn-lt"/>
                          <a:ea typeface="+mn-ea"/>
                          <a:cs typeface="+mn-cs"/>
                        </a:rPr>
                        <a:t>Bonafide</a:t>
                      </a:r>
                      <a:r>
                        <a:rPr lang="en-IN" sz="1400" kern="1200" dirty="0">
                          <a:solidFill>
                            <a:schemeClr val="dk1"/>
                          </a:solidFill>
                          <a:latin typeface="+mn-lt"/>
                          <a:ea typeface="+mn-ea"/>
                          <a:cs typeface="+mn-cs"/>
                        </a:rPr>
                        <a:t> of Purchaser  needs to be established.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1758">
                <a:tc>
                  <a:txBody>
                    <a:bodyPr/>
                    <a:lstStyle/>
                    <a:p>
                      <a:r>
                        <a:rPr lang="en-IN" sz="2000" kern="1200" dirty="0">
                          <a:solidFill>
                            <a:schemeClr val="dk1"/>
                          </a:solidFill>
                          <a:latin typeface="+mn-lt"/>
                          <a:ea typeface="+mn-ea"/>
                          <a:cs typeface="+mn-cs"/>
                        </a:rPr>
                        <a:t>Supplier filed GSTR 3B but not GSTR 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400" dirty="0">
                          <a:latin typeface="Times New Roman"/>
                          <a:ea typeface="Times New Roman"/>
                          <a:cs typeface="Arial"/>
                        </a:rPr>
                        <a:t>Sec 16(2)(c) condition satisfied</a:t>
                      </a:r>
                      <a:endParaRPr lang="en-US" sz="1400" dirty="0">
                        <a:latin typeface="Times New Roman"/>
                        <a:ea typeface="Times New Roman"/>
                        <a:cs typeface="Arial"/>
                      </a:endParaRPr>
                    </a:p>
                    <a:p>
                      <a:pPr marL="0" marR="0" algn="just">
                        <a:spcBef>
                          <a:spcPts val="0"/>
                        </a:spcBef>
                        <a:spcAft>
                          <a:spcPts val="0"/>
                        </a:spcAft>
                      </a:pPr>
                      <a:r>
                        <a:rPr lang="en-IN" sz="1400" dirty="0">
                          <a:latin typeface="Times New Roman"/>
                          <a:ea typeface="Times New Roman"/>
                          <a:cs typeface="Arial"/>
                        </a:rPr>
                        <a:t>Credit not reflecting in GSTR 2A/2B</a:t>
                      </a:r>
                      <a:endParaRPr lang="en-US" sz="1400"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dk1"/>
                          </a:solidFill>
                          <a:latin typeface="+mn-lt"/>
                          <a:ea typeface="+mn-ea"/>
                          <a:cs typeface="+mn-cs"/>
                        </a:rPr>
                        <a:t>Sec 16(2)(c) condition satisfied but no reflection in GSTR-2A/2B.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1651">
                <a:tc>
                  <a:txBody>
                    <a:bodyPr/>
                    <a:lstStyle/>
                    <a:p>
                      <a:r>
                        <a:rPr lang="en-IN" sz="2000" kern="1200" dirty="0">
                          <a:solidFill>
                            <a:schemeClr val="dk1"/>
                          </a:solidFill>
                          <a:latin typeface="+mn-lt"/>
                          <a:ea typeface="+mn-ea"/>
                          <a:cs typeface="+mn-cs"/>
                        </a:rPr>
                        <a:t>Supplier didn’t file GSTR 3B nor GSTR 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dk1"/>
                          </a:solidFill>
                          <a:latin typeface="+mn-lt"/>
                          <a:ea typeface="+mn-ea"/>
                          <a:cs typeface="+mn-cs"/>
                        </a:rPr>
                        <a:t>Sec 16(2)(c) condition not satisfied</a:t>
                      </a:r>
                      <a:endParaRPr lang="en-US" sz="1400" kern="1200" dirty="0">
                        <a:solidFill>
                          <a:schemeClr val="dk1"/>
                        </a:solidFill>
                        <a:latin typeface="+mn-lt"/>
                        <a:ea typeface="+mn-ea"/>
                        <a:cs typeface="+mn-cs"/>
                      </a:endParaRPr>
                    </a:p>
                    <a:p>
                      <a:r>
                        <a:rPr lang="en-IN" sz="1400" kern="1200" dirty="0">
                          <a:solidFill>
                            <a:schemeClr val="dk1"/>
                          </a:solidFill>
                          <a:latin typeface="+mn-lt"/>
                          <a:ea typeface="+mn-ea"/>
                          <a:cs typeface="+mn-cs"/>
                        </a:rPr>
                        <a:t>Credit not reflecting in GSTR 2A/2B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400" dirty="0">
                          <a:latin typeface="Times New Roman"/>
                          <a:ea typeface="Times New Roman"/>
                          <a:cs typeface="Arial"/>
                        </a:rPr>
                        <a:t>In this scenario only, Non reflection shows Non Payment. Based on Doctrine of Impossibility and </a:t>
                      </a:r>
                      <a:r>
                        <a:rPr lang="en-IN" sz="1400" dirty="0" err="1">
                          <a:latin typeface="Times New Roman"/>
                          <a:ea typeface="Times New Roman"/>
                          <a:cs typeface="Arial"/>
                        </a:rPr>
                        <a:t>Bonafide</a:t>
                      </a:r>
                      <a:r>
                        <a:rPr lang="en-IN" sz="1400" dirty="0">
                          <a:latin typeface="Times New Roman"/>
                          <a:ea typeface="Times New Roman"/>
                          <a:cs typeface="Arial"/>
                        </a:rPr>
                        <a:t> of Purchaser  needs to be established.</a:t>
                      </a:r>
                      <a:endParaRPr lang="en-US" sz="1400" dirty="0">
                        <a:latin typeface="Times New Roman"/>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50100">
                <a:tc>
                  <a:txBody>
                    <a:bodyPr/>
                    <a:lstStyle/>
                    <a:p>
                      <a:r>
                        <a:rPr lang="en-IN" sz="2000" kern="1200" dirty="0">
                          <a:solidFill>
                            <a:schemeClr val="dk1"/>
                          </a:solidFill>
                          <a:latin typeface="+mn-lt"/>
                          <a:ea typeface="+mn-ea"/>
                          <a:cs typeface="+mn-cs"/>
                        </a:rPr>
                        <a:t>Wrong GSTIN quoted in GSTR1, GSTR 3B filled by Supplier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dk1"/>
                          </a:solidFill>
                          <a:latin typeface="+mn-lt"/>
                          <a:ea typeface="+mn-ea"/>
                          <a:cs typeface="+mn-cs"/>
                        </a:rPr>
                        <a:t>Sec 16(2)(c) condition satisfied</a:t>
                      </a:r>
                      <a:endParaRPr lang="en-US" sz="1400" kern="1200" dirty="0">
                        <a:solidFill>
                          <a:schemeClr val="dk1"/>
                        </a:solidFill>
                        <a:latin typeface="+mn-lt"/>
                        <a:ea typeface="+mn-ea"/>
                        <a:cs typeface="+mn-cs"/>
                      </a:endParaRPr>
                    </a:p>
                    <a:p>
                      <a:r>
                        <a:rPr lang="en-IN" sz="1400" kern="1200" dirty="0">
                          <a:solidFill>
                            <a:schemeClr val="dk1"/>
                          </a:solidFill>
                          <a:latin typeface="+mn-lt"/>
                          <a:ea typeface="+mn-ea"/>
                          <a:cs typeface="+mn-cs"/>
                        </a:rPr>
                        <a:t>Credit not reflecting in GSTR 2A/2B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dk1"/>
                          </a:solidFill>
                          <a:latin typeface="+mn-lt"/>
                          <a:ea typeface="+mn-ea"/>
                          <a:cs typeface="+mn-cs"/>
                        </a:rPr>
                        <a:t>Rule 36(4) states Invoice/Debit Note must be furnished by the suppliers under sub-section (1) of section 37, in FORM GSTR-1 or using the IFF. </a:t>
                      </a:r>
                      <a:endParaRPr lang="en-US" sz="1400" kern="1200" dirty="0">
                        <a:solidFill>
                          <a:schemeClr val="dk1"/>
                        </a:solidFill>
                        <a:latin typeface="+mn-lt"/>
                        <a:ea typeface="+mn-ea"/>
                        <a:cs typeface="+mn-cs"/>
                      </a:endParaRPr>
                    </a:p>
                    <a:p>
                      <a:r>
                        <a:rPr lang="en-IN" sz="1400" kern="1200" dirty="0">
                          <a:solidFill>
                            <a:schemeClr val="dk1"/>
                          </a:solidFill>
                          <a:latin typeface="+mn-lt"/>
                          <a:ea typeface="+mn-ea"/>
                          <a:cs typeface="+mn-cs"/>
                        </a:rPr>
                        <a:t>The condition of furnishing in GSTR 1 stands satisfied, Sec 16(2)(c) payment stands justified but still Non Reflection in GSTR 2A/2B proves to be a bottleneck in claiming credit in light of Rule 36(4).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4091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524000" y="285728"/>
            <a:ext cx="9144000" cy="5447528"/>
          </a:xfrm>
          <a:prstGeom prst="round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b="1" dirty="0">
                <a:solidFill>
                  <a:schemeClr val="tx1"/>
                </a:solidFill>
              </a:rPr>
              <a:t>2)</a:t>
            </a:r>
            <a:r>
              <a:rPr lang="en-IN" sz="1600" b="1" dirty="0">
                <a:solidFill>
                  <a:schemeClr val="tx1"/>
                </a:solidFill>
              </a:rPr>
              <a:t> </a:t>
            </a:r>
            <a:r>
              <a:rPr lang="en-IN" sz="2000" b="1" dirty="0">
                <a:solidFill>
                  <a:schemeClr val="tx1"/>
                </a:solidFill>
              </a:rPr>
              <a:t>[</a:t>
            </a:r>
            <a:r>
              <a:rPr lang="en-IN" sz="2000" b="1" dirty="0">
                <a:solidFill>
                  <a:schemeClr val="tx1"/>
                </a:solidFill>
                <a:highlight>
                  <a:srgbClr val="00FFFF"/>
                </a:highlight>
              </a:rPr>
              <a:t>2021] 131 taxmann.com 319 (SC)/ [2021] 54 GSTL 257 (SC)[28-10-2021] </a:t>
            </a:r>
            <a:r>
              <a:rPr lang="en-IN" sz="2000" b="1" dirty="0" err="1">
                <a:solidFill>
                  <a:schemeClr val="tx1"/>
                </a:solidFill>
                <a:highlight>
                  <a:srgbClr val="00FFFF"/>
                </a:highlight>
              </a:rPr>
              <a:t>Bharti</a:t>
            </a:r>
            <a:r>
              <a:rPr lang="en-IN" sz="2000" b="1" dirty="0">
                <a:solidFill>
                  <a:schemeClr val="tx1"/>
                </a:solidFill>
                <a:highlight>
                  <a:srgbClr val="00FFFF"/>
                </a:highlight>
              </a:rPr>
              <a:t> </a:t>
            </a:r>
            <a:r>
              <a:rPr lang="en-IN" sz="2000" b="1" dirty="0" err="1">
                <a:solidFill>
                  <a:schemeClr val="tx1"/>
                </a:solidFill>
                <a:highlight>
                  <a:srgbClr val="00FFFF"/>
                </a:highlight>
              </a:rPr>
              <a:t>Airtel</a:t>
            </a:r>
            <a:r>
              <a:rPr lang="en-IN" sz="2000" b="1" dirty="0">
                <a:solidFill>
                  <a:schemeClr val="tx1"/>
                </a:solidFill>
                <a:highlight>
                  <a:srgbClr val="00FFFF"/>
                </a:highlight>
              </a:rPr>
              <a:t> Ltd.</a:t>
            </a:r>
            <a:endParaRPr lang="en-US" sz="2000" dirty="0">
              <a:solidFill>
                <a:schemeClr val="tx1"/>
              </a:solidFill>
              <a:highlight>
                <a:srgbClr val="00FFFF"/>
              </a:highlight>
            </a:endParaRPr>
          </a:p>
          <a:p>
            <a:pPr algn="just"/>
            <a:r>
              <a:rPr lang="en-IN" sz="2000" b="1" u="sng" dirty="0" err="1">
                <a:solidFill>
                  <a:schemeClr val="tx1"/>
                </a:solidFill>
              </a:rPr>
              <a:t>Hon’ble</a:t>
            </a:r>
            <a:r>
              <a:rPr lang="en-IN" sz="2000" b="1" u="sng" dirty="0">
                <a:solidFill>
                  <a:schemeClr val="tx1"/>
                </a:solidFill>
              </a:rPr>
              <a:t> Apex Court has clearly stated that information available on Portal is only a Facilitator  and not Primary Source</a:t>
            </a:r>
            <a:r>
              <a:rPr lang="en-IN" sz="2000" dirty="0">
                <a:solidFill>
                  <a:schemeClr val="tx1"/>
                </a:solidFill>
              </a:rPr>
              <a:t>. Grievance of respondent-assessee was primarily on denial of access to information regarding electronic credit ledger due to </a:t>
            </a:r>
            <a:r>
              <a:rPr lang="en-IN" sz="2000" dirty="0" err="1">
                <a:solidFill>
                  <a:schemeClr val="tx1"/>
                </a:solidFill>
              </a:rPr>
              <a:t>inoperation</a:t>
            </a:r>
            <a:r>
              <a:rPr lang="en-IN" sz="2000" dirty="0">
                <a:solidFill>
                  <a:schemeClr val="tx1"/>
                </a:solidFill>
              </a:rPr>
              <a:t> of Form GSTR-2A - HELD : </a:t>
            </a:r>
            <a:r>
              <a:rPr lang="en-IN" sz="2000" b="1" u="sng" dirty="0">
                <a:solidFill>
                  <a:schemeClr val="tx1"/>
                </a:solidFill>
              </a:rPr>
              <a:t>No auto-populated electronic data was in vogue in pre-GST regime - Registered person was obliged to do self-assessment of ITC, reckon eligibility to ITC and of OTL based on office records and books of account - For submitting periodic return, registered person had to maintain books of account either manually or electronically on basis of which self-assessment could be done for availing of ITC and of OTL - Assessee was expected to continue same in GST regime and should not be dependent on common electronic portal - </a:t>
            </a:r>
            <a:r>
              <a:rPr lang="en-IN" sz="2000" b="1" u="sng" dirty="0">
                <a:solidFill>
                  <a:schemeClr val="tx1"/>
                </a:solidFill>
                <a:highlight>
                  <a:srgbClr val="00FFFF"/>
                </a:highlight>
              </a:rPr>
              <a:t>Common GST portal was only a facilitator to feed or retrieve information and it needed not be primary source for </a:t>
            </a:r>
            <a:r>
              <a:rPr lang="en-IN" sz="2000" b="1" u="sng" dirty="0" err="1">
                <a:solidFill>
                  <a:schemeClr val="tx1"/>
                </a:solidFill>
                <a:highlight>
                  <a:srgbClr val="00FFFF"/>
                </a:highlight>
              </a:rPr>
              <a:t>selfassessment</a:t>
            </a:r>
            <a:r>
              <a:rPr lang="en-IN" sz="2000" b="1" u="sng" dirty="0">
                <a:solidFill>
                  <a:schemeClr val="tx1"/>
                </a:solidFill>
                <a:highlight>
                  <a:srgbClr val="00FFFF"/>
                </a:highlight>
              </a:rPr>
              <a:t> –</a:t>
            </a:r>
            <a:endParaRPr lang="en-US" sz="2000" dirty="0">
              <a:solidFill>
                <a:schemeClr val="tx1"/>
              </a:solidFill>
              <a:highlight>
                <a:srgbClr val="00FFFF"/>
              </a:highlight>
            </a:endParaRPr>
          </a:p>
          <a:p>
            <a:endParaRPr lang="en-US" sz="1600" dirty="0">
              <a:solidFill>
                <a:schemeClr val="tx1"/>
              </a:solidFill>
            </a:endParaRPr>
          </a:p>
        </p:txBody>
      </p:sp>
    </p:spTree>
    <p:extLst>
      <p:ext uri="{BB962C8B-B14F-4D97-AF65-F5344CB8AC3E}">
        <p14:creationId xmlns:p14="http://schemas.microsoft.com/office/powerpoint/2010/main" val="2737909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a:off x="1666860" y="548680"/>
            <a:ext cx="8858280" cy="3866772"/>
          </a:xfrm>
          <a:prstGeom prst="round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 </a:t>
            </a:r>
          </a:p>
          <a:p>
            <a:pPr lvl="0"/>
            <a:r>
              <a:rPr lang="en-IN" sz="1600" b="1" dirty="0">
                <a:solidFill>
                  <a:schemeClr val="tx1"/>
                </a:solidFill>
              </a:rPr>
              <a:t>3) </a:t>
            </a:r>
            <a:r>
              <a:rPr lang="en-IN" sz="3600" b="1" dirty="0">
                <a:solidFill>
                  <a:schemeClr val="tx1"/>
                </a:solidFill>
              </a:rPr>
              <a:t>Press Release dated 18th October 2018 </a:t>
            </a:r>
            <a:endParaRPr lang="en-IN" sz="2000" b="1" dirty="0">
              <a:solidFill>
                <a:schemeClr val="tx1"/>
              </a:solidFill>
            </a:endParaRPr>
          </a:p>
          <a:p>
            <a:pPr lvl="0"/>
            <a:endParaRPr lang="en-US" sz="2000" dirty="0">
              <a:solidFill>
                <a:schemeClr val="tx1"/>
              </a:solidFill>
            </a:endParaRPr>
          </a:p>
          <a:p>
            <a:r>
              <a:rPr lang="en-IN" sz="2000" dirty="0">
                <a:solidFill>
                  <a:schemeClr val="tx1"/>
                </a:solidFill>
              </a:rPr>
              <a:t>It has been clarified vide Press Release dated 18th October 2018 that furnishing of outward details in FORM GSTR-1 by the corresponding supplier(s) and facility to view the same in FORM GSTR-2A by the recipient is in the nature of </a:t>
            </a:r>
            <a:r>
              <a:rPr lang="en-IN" sz="2000" b="1" u="sng" dirty="0">
                <a:solidFill>
                  <a:schemeClr val="tx1"/>
                </a:solidFill>
              </a:rPr>
              <a:t>taxpayer facilitation and does not impact the ability of the taxpayer to avail ITC on self-assessment basis in consonance with the provisions of section 16 of the Act.</a:t>
            </a:r>
            <a:r>
              <a:rPr lang="en-IN" sz="2000" dirty="0">
                <a:solidFill>
                  <a:schemeClr val="tx1"/>
                </a:solidFill>
              </a:rPr>
              <a:t> The apprehension that ITC can be availed only on the basis of reconciliation between FORM GSTR-2A and FORM GSTR-3B conducted before the due date for filing of return in FORM GSTR-3B for the month of September, 2018 is unfounded as the same exercise can be done thereafter also.</a:t>
            </a:r>
            <a:endParaRPr lang="en-US" sz="2000" dirty="0">
              <a:solidFill>
                <a:schemeClr val="tx1"/>
              </a:solidFill>
            </a:endParaRPr>
          </a:p>
          <a:p>
            <a:r>
              <a:rPr lang="en-IN" sz="2000" dirty="0">
                <a:solidFill>
                  <a:schemeClr val="tx1"/>
                </a:solidFill>
              </a:rPr>
              <a:t> </a:t>
            </a:r>
            <a:endParaRPr lang="en-US" sz="2000" dirty="0">
              <a:solidFill>
                <a:schemeClr val="tx1"/>
              </a:solidFill>
            </a:endParaRPr>
          </a:p>
          <a:p>
            <a:pPr algn="ctr"/>
            <a:endParaRPr lang="en-US" dirty="0"/>
          </a:p>
        </p:txBody>
      </p:sp>
    </p:spTree>
    <p:extLst>
      <p:ext uri="{BB962C8B-B14F-4D97-AF65-F5344CB8AC3E}">
        <p14:creationId xmlns:p14="http://schemas.microsoft.com/office/powerpoint/2010/main" val="1270849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1504" y="285728"/>
            <a:ext cx="8861732" cy="6286544"/>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a:solidFill>
                  <a:schemeClr val="tx1"/>
                </a:solidFill>
              </a:rPr>
              <a:t>As per the matching principle as laid down under the original law, wherein </a:t>
            </a:r>
            <a:r>
              <a:rPr lang="en-IN" sz="2400" b="1" u="sng" dirty="0">
                <a:solidFill>
                  <a:schemeClr val="tx1"/>
                </a:solidFill>
                <a:highlight>
                  <a:srgbClr val="00FF00"/>
                </a:highlight>
              </a:rPr>
              <a:t>Section 42</a:t>
            </a:r>
            <a:r>
              <a:rPr lang="en-IN" sz="1600" dirty="0">
                <a:solidFill>
                  <a:schemeClr val="tx1"/>
                </a:solidFill>
              </a:rPr>
              <a:t> of CGST Act provides for matching, reversal and reclaim of ITC and prescribes a mechanism for matching of ITC claimed by the recipient with the Input tax liability as declared by the supplier. The mechanism for matching of input tax credit as per GST law is designed to be carried out by combined filing of Forms GSTR-1, GSTR-2 and GSTR-3. The mechanism given under section 42 that Supplier will file GSTR 1 where his outward supply is filled and the same will be made available to the recipient under GSTR 2, under which option of the acceptance, rejection or modification can be done and then final return will be filed in form GSTR 3.However, Form GSTR 2 and GSTR 3 has been suspended since the inception hence there was no matching since. Legally GSTR 2 has not been replaced and the Department brought GSTR 2A that is in the authority of view by the recipient and there is no option available to correct it or add the additional invoices which was not reported by the supplier. GSTR 3 replaced the GSTR3B which is a summered format. The department cannot deny credit merely based on mismatching of Form GSTR-3B and Form GSTR-2A, which is not backed-up by any statutory provision.</a:t>
            </a:r>
          </a:p>
          <a:p>
            <a:pPr algn="just"/>
            <a:endParaRPr lang="en-US" sz="1600" dirty="0">
              <a:solidFill>
                <a:schemeClr val="tx1"/>
              </a:solidFill>
            </a:endParaRPr>
          </a:p>
          <a:p>
            <a:pPr algn="just"/>
            <a:r>
              <a:rPr lang="en-IN" sz="1600" dirty="0">
                <a:solidFill>
                  <a:schemeClr val="tx1"/>
                </a:solidFill>
              </a:rPr>
              <a:t>Since matching under Section 42 is only possible on filing of details of inward supplies under Section 38 and date of filing of Return under GSTR-2 under section 38 has not been notified till date, therefore the date of matching by virtue of First Proviso to Rule 69 has also been extended. Once the date of matching under Section 42 read with Rule 69 has been extended then any action on account of non-compliance of discrepancies as highlighted under the provision of Section 42 cannot be initiated.</a:t>
            </a:r>
            <a:endParaRPr lang="en-US" sz="1600" dirty="0">
              <a:solidFill>
                <a:schemeClr val="tx1"/>
              </a:solidFill>
            </a:endParaRPr>
          </a:p>
          <a:p>
            <a:pPr algn="just"/>
            <a:r>
              <a:rPr lang="en-IN" sz="1600" dirty="0">
                <a:solidFill>
                  <a:schemeClr val="tx1"/>
                </a:solidFill>
              </a:rPr>
              <a:t> </a:t>
            </a:r>
            <a:endParaRPr lang="en-US" sz="1600" dirty="0">
              <a:solidFill>
                <a:schemeClr val="tx1"/>
              </a:solidFill>
            </a:endParaRPr>
          </a:p>
          <a:p>
            <a:pPr algn="ctr"/>
            <a:endParaRPr lang="en-US" sz="1600" dirty="0">
              <a:solidFill>
                <a:schemeClr val="tx1"/>
              </a:solidFill>
            </a:endParaRPr>
          </a:p>
        </p:txBody>
      </p:sp>
      <p:sp>
        <p:nvSpPr>
          <p:cNvPr id="2" name="Rectangle: Rounded Corners 1">
            <a:extLst>
              <a:ext uri="{FF2B5EF4-FFF2-40B4-BE49-F238E27FC236}">
                <a16:creationId xmlns:a16="http://schemas.microsoft.com/office/drawing/2014/main" id="{818CF765-9C02-4506-81ED-EE0EE7676BC4}"/>
              </a:ext>
            </a:extLst>
          </p:cNvPr>
          <p:cNvSpPr/>
          <p:nvPr/>
        </p:nvSpPr>
        <p:spPr>
          <a:xfrm>
            <a:off x="3719736" y="1580"/>
            <a:ext cx="2952328"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b="1">
                <a:solidFill>
                  <a:schemeClr val="tx1"/>
                </a:solidFill>
              </a:rPr>
              <a:t>4) GAPS IN ORIGINAL LAW</a:t>
            </a:r>
            <a:endParaRPr lang="en-US" dirty="0">
              <a:solidFill>
                <a:schemeClr val="tx1"/>
              </a:solidFill>
            </a:endParaRPr>
          </a:p>
        </p:txBody>
      </p:sp>
    </p:spTree>
    <p:extLst>
      <p:ext uri="{BB962C8B-B14F-4D97-AF65-F5344CB8AC3E}">
        <p14:creationId xmlns:p14="http://schemas.microsoft.com/office/powerpoint/2010/main" val="1109463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66844" y="214290"/>
            <a:ext cx="9001156" cy="65270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1600" b="1" u="sng" dirty="0">
                <a:solidFill>
                  <a:schemeClr val="tx1"/>
                </a:solidFill>
              </a:rPr>
              <a:t>5) </a:t>
            </a:r>
            <a:r>
              <a:rPr lang="en-IN" sz="3200" b="1" u="sng" dirty="0">
                <a:solidFill>
                  <a:schemeClr val="tx1"/>
                </a:solidFill>
              </a:rPr>
              <a:t>Substantive Right of Input Tax Credit cannot be taken away based upon Procedural Lapses </a:t>
            </a:r>
            <a:endParaRPr lang="en-US" sz="1600" dirty="0">
              <a:solidFill>
                <a:schemeClr val="tx1"/>
              </a:solidFill>
            </a:endParaRPr>
          </a:p>
          <a:p>
            <a:pPr algn="just"/>
            <a:r>
              <a:rPr lang="en-IN" b="1" u="sng" dirty="0">
                <a:solidFill>
                  <a:schemeClr val="tx1"/>
                </a:solidFill>
              </a:rPr>
              <a:t>As held by </a:t>
            </a:r>
            <a:r>
              <a:rPr lang="en-IN" b="1" u="sng" dirty="0" err="1">
                <a:solidFill>
                  <a:srgbClr val="7030A0"/>
                </a:solidFill>
              </a:rPr>
              <a:t>Hon’ble</a:t>
            </a:r>
            <a:r>
              <a:rPr lang="en-IN" b="1" u="sng" dirty="0">
                <a:solidFill>
                  <a:srgbClr val="7030A0"/>
                </a:solidFill>
              </a:rPr>
              <a:t> SC in case of </a:t>
            </a:r>
            <a:r>
              <a:rPr lang="en-IN" b="1" dirty="0" err="1">
                <a:solidFill>
                  <a:srgbClr val="7030A0"/>
                </a:solidFill>
              </a:rPr>
              <a:t>Eicher</a:t>
            </a:r>
            <a:r>
              <a:rPr lang="en-IN" b="1" dirty="0">
                <a:solidFill>
                  <a:srgbClr val="7030A0"/>
                </a:solidFill>
              </a:rPr>
              <a:t> Motors Ltd. </a:t>
            </a:r>
            <a:r>
              <a:rPr lang="en-IN" b="1" dirty="0">
                <a:solidFill>
                  <a:schemeClr val="tx1"/>
                </a:solidFill>
              </a:rPr>
              <a:t>And </a:t>
            </a:r>
            <a:r>
              <a:rPr lang="en-IN" b="1" dirty="0" err="1">
                <a:solidFill>
                  <a:schemeClr val="tx1"/>
                </a:solidFill>
              </a:rPr>
              <a:t>Anr</a:t>
            </a:r>
            <a:r>
              <a:rPr lang="en-IN" b="1" dirty="0">
                <a:solidFill>
                  <a:schemeClr val="tx1"/>
                </a:solidFill>
              </a:rPr>
              <a:t> </a:t>
            </a:r>
            <a:r>
              <a:rPr lang="en-IN" b="1" dirty="0" err="1">
                <a:solidFill>
                  <a:schemeClr val="tx1"/>
                </a:solidFill>
              </a:rPr>
              <a:t>vs</a:t>
            </a:r>
            <a:r>
              <a:rPr lang="en-IN" b="1" dirty="0">
                <a:solidFill>
                  <a:schemeClr val="tx1"/>
                </a:solidFill>
              </a:rPr>
              <a:t> Union Of India And Ors. Etc on 28 January, 1999 (SC) and </a:t>
            </a:r>
            <a:r>
              <a:rPr lang="en-IN" b="1" dirty="0">
                <a:solidFill>
                  <a:srgbClr val="7030A0"/>
                </a:solidFill>
              </a:rPr>
              <a:t>Dai </a:t>
            </a:r>
            <a:r>
              <a:rPr lang="en-IN" b="1" dirty="0" err="1">
                <a:solidFill>
                  <a:srgbClr val="7030A0"/>
                </a:solidFill>
              </a:rPr>
              <a:t>Ichi</a:t>
            </a:r>
            <a:r>
              <a:rPr lang="en-IN" b="1" dirty="0">
                <a:solidFill>
                  <a:srgbClr val="7030A0"/>
                </a:solidFill>
              </a:rPr>
              <a:t> </a:t>
            </a:r>
            <a:r>
              <a:rPr lang="en-IN" b="1" dirty="0" err="1">
                <a:solidFill>
                  <a:srgbClr val="7030A0"/>
                </a:solidFill>
              </a:rPr>
              <a:t>Karkaria</a:t>
            </a:r>
            <a:r>
              <a:rPr lang="en-IN" b="1" dirty="0">
                <a:solidFill>
                  <a:srgbClr val="7030A0"/>
                </a:solidFill>
              </a:rPr>
              <a:t> Ltd. Etc. </a:t>
            </a:r>
            <a:r>
              <a:rPr lang="en-IN" b="1" dirty="0">
                <a:solidFill>
                  <a:schemeClr val="tx1"/>
                </a:solidFill>
              </a:rPr>
              <a:t> on 11 August, 1999 (SC) and </a:t>
            </a:r>
            <a:r>
              <a:rPr lang="en-IN" b="1" dirty="0" err="1">
                <a:solidFill>
                  <a:schemeClr val="tx1"/>
                </a:solidFill>
              </a:rPr>
              <a:t>Jayam</a:t>
            </a:r>
            <a:r>
              <a:rPr lang="en-IN" b="1" dirty="0">
                <a:solidFill>
                  <a:schemeClr val="tx1"/>
                </a:solidFill>
              </a:rPr>
              <a:t> and Company versus Assistant Commissioner and Another, (2016) 15 SCC 125 </a:t>
            </a:r>
            <a:r>
              <a:rPr lang="en-IN" dirty="0">
                <a:solidFill>
                  <a:schemeClr val="tx1"/>
                </a:solidFill>
              </a:rPr>
              <a:t>that  </a:t>
            </a:r>
            <a:r>
              <a:rPr lang="en-IN" dirty="0">
                <a:solidFill>
                  <a:schemeClr val="tx1"/>
                </a:solidFill>
                <a:highlight>
                  <a:srgbClr val="00FF00"/>
                </a:highlight>
              </a:rPr>
              <a:t>ITC is a Benefit/ Concession by virtue of  Statutory provisions which becomes Vested Right on fulfilment of Statutory conditions, which needs to be strictly complied with. </a:t>
            </a:r>
            <a:r>
              <a:rPr lang="en-IN" dirty="0">
                <a:solidFill>
                  <a:schemeClr val="tx1"/>
                </a:solidFill>
              </a:rPr>
              <a:t>Section 16 of CGST Act, 2017 provides Substantive Provisions for claiming ITC. </a:t>
            </a:r>
            <a:r>
              <a:rPr lang="en-IN" dirty="0">
                <a:solidFill>
                  <a:srgbClr val="7030A0"/>
                </a:solidFill>
              </a:rPr>
              <a:t>On fulfilment of conditions as specified in Sec 16, ITC becomes a Vested Right which cannot be taken away </a:t>
            </a:r>
            <a:r>
              <a:rPr lang="en-IN" dirty="0">
                <a:solidFill>
                  <a:srgbClr val="7030A0"/>
                </a:solidFill>
                <a:highlight>
                  <a:srgbClr val="00FF00"/>
                </a:highlight>
              </a:rPr>
              <a:t>merely because of procedural lapse of Non Reflection in GSTR-2A/2B. Reliance can be placed on following </a:t>
            </a:r>
            <a:r>
              <a:rPr lang="en-IN" dirty="0" err="1">
                <a:solidFill>
                  <a:srgbClr val="7030A0"/>
                </a:solidFill>
                <a:highlight>
                  <a:srgbClr val="00FF00"/>
                </a:highlight>
              </a:rPr>
              <a:t>judgements:</a:t>
            </a:r>
            <a:r>
              <a:rPr lang="en-IN" b="1" dirty="0" err="1">
                <a:solidFill>
                  <a:srgbClr val="7030A0"/>
                </a:solidFill>
              </a:rPr>
              <a:t>Jay</a:t>
            </a:r>
            <a:r>
              <a:rPr lang="en-IN" b="1" dirty="0">
                <a:solidFill>
                  <a:srgbClr val="7030A0"/>
                </a:solidFill>
              </a:rPr>
              <a:t> Bee Industries Vs. Union of India (Himachal Pradesh High Court) CWP No. 2169 of 2018, A.B. Pal Electricals Pvt. Ltd. </a:t>
            </a:r>
            <a:r>
              <a:rPr lang="en-IN" b="1" dirty="0" err="1">
                <a:solidFill>
                  <a:srgbClr val="7030A0"/>
                </a:solidFill>
              </a:rPr>
              <a:t>vs</a:t>
            </a:r>
            <a:r>
              <a:rPr lang="en-IN" b="1" dirty="0">
                <a:solidFill>
                  <a:srgbClr val="7030A0"/>
                </a:solidFill>
              </a:rPr>
              <a:t> Union Of India &amp; Ors </a:t>
            </a:r>
            <a:r>
              <a:rPr lang="en-IN" b="1" u="sng" dirty="0">
                <a:solidFill>
                  <a:srgbClr val="7030A0"/>
                </a:solidFill>
              </a:rPr>
              <a:t>(</a:t>
            </a:r>
            <a:r>
              <a:rPr lang="en-IN" b="1" dirty="0">
                <a:solidFill>
                  <a:srgbClr val="7030A0"/>
                </a:solidFill>
              </a:rPr>
              <a:t>2019 (12) TMI 1002 - Delhi HC),I.T.C. Limited </a:t>
            </a:r>
            <a:r>
              <a:rPr lang="en-IN" b="1" dirty="0" err="1">
                <a:solidFill>
                  <a:srgbClr val="7030A0"/>
                </a:solidFill>
              </a:rPr>
              <a:t>vs</a:t>
            </a:r>
            <a:r>
              <a:rPr lang="en-IN" b="1" dirty="0">
                <a:solidFill>
                  <a:srgbClr val="7030A0"/>
                </a:solidFill>
              </a:rPr>
              <a:t> Union Of India (</a:t>
            </a:r>
            <a:r>
              <a:rPr lang="en-IN" b="1" dirty="0" err="1">
                <a:solidFill>
                  <a:srgbClr val="7030A0"/>
                </a:solidFill>
              </a:rPr>
              <a:t>Uoi</a:t>
            </a:r>
            <a:r>
              <a:rPr lang="en-IN" b="1" dirty="0">
                <a:solidFill>
                  <a:srgbClr val="7030A0"/>
                </a:solidFill>
              </a:rPr>
              <a:t>) And </a:t>
            </a:r>
            <a:r>
              <a:rPr lang="en-IN" b="1" dirty="0" err="1">
                <a:solidFill>
                  <a:srgbClr val="7030A0"/>
                </a:solidFill>
              </a:rPr>
              <a:t>Anr</a:t>
            </a:r>
            <a:r>
              <a:rPr lang="en-IN" b="1" dirty="0">
                <a:solidFill>
                  <a:srgbClr val="7030A0"/>
                </a:solidFill>
              </a:rPr>
              <a:t>. 2004 (93) ECC 569, Commissioner of Central Excise, Madras v Home Ashok Leyland (2007) 4 SCC 41, Salem Advocates Bar Association v. Union of India AIR 2003 SC 189 SC, </a:t>
            </a:r>
            <a:r>
              <a:rPr lang="en-IN" b="1" dirty="0" err="1">
                <a:solidFill>
                  <a:srgbClr val="7030A0"/>
                </a:solidFill>
              </a:rPr>
              <a:t>Babaji</a:t>
            </a:r>
            <a:r>
              <a:rPr lang="en-IN" b="1" dirty="0">
                <a:solidFill>
                  <a:srgbClr val="7030A0"/>
                </a:solidFill>
              </a:rPr>
              <a:t> </a:t>
            </a:r>
            <a:r>
              <a:rPr lang="en-IN" b="1" dirty="0" err="1">
                <a:solidFill>
                  <a:srgbClr val="7030A0"/>
                </a:solidFill>
              </a:rPr>
              <a:t>Kondaji</a:t>
            </a:r>
            <a:r>
              <a:rPr lang="en-IN" b="1" dirty="0">
                <a:solidFill>
                  <a:srgbClr val="7030A0"/>
                </a:solidFill>
              </a:rPr>
              <a:t> </a:t>
            </a:r>
            <a:r>
              <a:rPr lang="en-IN" b="1" dirty="0" err="1">
                <a:solidFill>
                  <a:srgbClr val="7030A0"/>
                </a:solidFill>
              </a:rPr>
              <a:t>Garad</a:t>
            </a:r>
            <a:r>
              <a:rPr lang="en-IN" b="1" dirty="0">
                <a:solidFill>
                  <a:srgbClr val="7030A0"/>
                </a:solidFill>
              </a:rPr>
              <a:t> v. Nasik Merchants Co-operative Bank Ltd., [1984] 2 SCC 50,Hospira Health Care India P. Ltd. v. Development Commissioner, MEPZ, SEZ &amp; </a:t>
            </a:r>
            <a:r>
              <a:rPr lang="en-IN" b="1" dirty="0" err="1">
                <a:solidFill>
                  <a:srgbClr val="7030A0"/>
                </a:solidFill>
              </a:rPr>
              <a:t>Heous</a:t>
            </a:r>
            <a:r>
              <a:rPr lang="en-IN" b="1" dirty="0">
                <a:solidFill>
                  <a:srgbClr val="7030A0"/>
                </a:solidFill>
              </a:rPr>
              <a:t>, Chennai, 2016 (340) ELT 668 (Madras)</a:t>
            </a:r>
            <a:endParaRPr lang="en-US" dirty="0">
              <a:solidFill>
                <a:srgbClr val="7030A0"/>
              </a:solidFill>
            </a:endParaRPr>
          </a:p>
          <a:p>
            <a:pPr algn="just"/>
            <a:r>
              <a:rPr lang="en-IN" sz="2000" b="1" dirty="0"/>
              <a:t> </a:t>
            </a:r>
            <a:endParaRPr lang="en-US" sz="2000" dirty="0"/>
          </a:p>
          <a:p>
            <a:pPr algn="ctr"/>
            <a:endParaRPr lang="en-US" dirty="0"/>
          </a:p>
        </p:txBody>
      </p:sp>
    </p:spTree>
    <p:extLst>
      <p:ext uri="{BB962C8B-B14F-4D97-AF65-F5344CB8AC3E}">
        <p14:creationId xmlns:p14="http://schemas.microsoft.com/office/powerpoint/2010/main" val="21778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363567" y="1231021"/>
          <a:ext cx="9492087" cy="541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27830" y="0"/>
            <a:ext cx="5214683" cy="6816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50" b="1" u="sng" dirty="0"/>
              <a:t>Types of GST  Audits</a:t>
            </a:r>
          </a:p>
        </p:txBody>
      </p:sp>
      <p:cxnSp>
        <p:nvCxnSpPr>
          <p:cNvPr id="5" name="Straight Connector 4">
            <a:extLst>
              <a:ext uri="{FF2B5EF4-FFF2-40B4-BE49-F238E27FC236}">
                <a16:creationId xmlns:a16="http://schemas.microsoft.com/office/drawing/2014/main" id="{BD693A90-CAFC-46E5-B8EB-5F229D90FEF4}"/>
              </a:ext>
            </a:extLst>
          </p:cNvPr>
          <p:cNvCxnSpPr>
            <a:cxnSpLocks/>
          </p:cNvCxnSpPr>
          <p:nvPr/>
        </p:nvCxnSpPr>
        <p:spPr>
          <a:xfrm>
            <a:off x="6683829" y="2514600"/>
            <a:ext cx="990600" cy="1197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57027-72D2-401D-AA95-EEFC07DFA840}"/>
              </a:ext>
            </a:extLst>
          </p:cNvPr>
          <p:cNvCxnSpPr>
            <a:cxnSpLocks/>
          </p:cNvCxnSpPr>
          <p:nvPr/>
        </p:nvCxnSpPr>
        <p:spPr>
          <a:xfrm flipV="1">
            <a:off x="6498771" y="2601686"/>
            <a:ext cx="1175658" cy="1110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780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74001" y="188640"/>
            <a:ext cx="8643998" cy="64087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400" b="1" dirty="0">
                <a:solidFill>
                  <a:schemeClr val="tx1"/>
                </a:solidFill>
              </a:rPr>
              <a:t>6</a:t>
            </a:r>
            <a:r>
              <a:rPr lang="en-IN" sz="1400" b="1" u="sng" dirty="0">
                <a:solidFill>
                  <a:schemeClr val="tx1"/>
                </a:solidFill>
              </a:rPr>
              <a:t>) </a:t>
            </a:r>
            <a:r>
              <a:rPr lang="en-IN" sz="2400" b="1" u="sng" dirty="0">
                <a:solidFill>
                  <a:schemeClr val="tx1"/>
                </a:solidFill>
              </a:rPr>
              <a:t>DOCTRINE OF IMMPOSIBILIA</a:t>
            </a:r>
            <a:endParaRPr lang="en-US" sz="2400" u="sng" dirty="0">
              <a:solidFill>
                <a:schemeClr val="tx1"/>
              </a:solidFill>
            </a:endParaRPr>
          </a:p>
          <a:p>
            <a:r>
              <a:rPr lang="en-IN" sz="2800" dirty="0">
                <a:solidFill>
                  <a:schemeClr val="tx1"/>
                </a:solidFill>
              </a:rPr>
              <a:t>The Department cannot arbitrarily reject the ITC on account of the mismatch between ITC claimed in Form GSTR-3B vis-à-vis ITC reflecting in Form GSTR -2A on the GST portal. As per Section 16 (2) (c) of the CGST Act, benefit of ITC cannot be denied to the taxpayer on account of default of the supplier, over whom the taxpayer does not have any control. At this juncture, the legal maxim, </a:t>
            </a:r>
            <a:r>
              <a:rPr lang="en-IN" sz="2800" dirty="0" err="1">
                <a:solidFill>
                  <a:schemeClr val="tx1"/>
                </a:solidFill>
              </a:rPr>
              <a:t>lex</a:t>
            </a:r>
            <a:r>
              <a:rPr lang="en-IN" sz="2800" dirty="0">
                <a:solidFill>
                  <a:schemeClr val="tx1"/>
                </a:solidFill>
              </a:rPr>
              <a:t> non </a:t>
            </a:r>
            <a:r>
              <a:rPr lang="en-IN" sz="2800" dirty="0" err="1">
                <a:solidFill>
                  <a:schemeClr val="tx1"/>
                </a:solidFill>
              </a:rPr>
              <a:t>cogit</a:t>
            </a:r>
            <a:r>
              <a:rPr lang="en-IN" sz="2800" dirty="0">
                <a:solidFill>
                  <a:schemeClr val="tx1"/>
                </a:solidFill>
              </a:rPr>
              <a:t> ad </a:t>
            </a:r>
            <a:r>
              <a:rPr lang="en-IN" sz="2800" dirty="0" err="1">
                <a:solidFill>
                  <a:schemeClr val="tx1"/>
                </a:solidFill>
              </a:rPr>
              <a:t>impossibilia</a:t>
            </a:r>
            <a:r>
              <a:rPr lang="en-IN" sz="2800" dirty="0">
                <a:solidFill>
                  <a:schemeClr val="tx1"/>
                </a:solidFill>
              </a:rPr>
              <a:t>, as elaborated above, comes into play that postulates that law cannot compel a man to do that which cannot possibly be performed.</a:t>
            </a:r>
            <a:endParaRPr lang="en-US" sz="2800" dirty="0">
              <a:solidFill>
                <a:schemeClr val="tx1"/>
              </a:solidFill>
            </a:endParaRPr>
          </a:p>
          <a:p>
            <a:pPr algn="ctr"/>
            <a:endParaRPr lang="en-US" dirty="0"/>
          </a:p>
        </p:txBody>
      </p:sp>
    </p:spTree>
    <p:extLst>
      <p:ext uri="{BB962C8B-B14F-4D97-AF65-F5344CB8AC3E}">
        <p14:creationId xmlns:p14="http://schemas.microsoft.com/office/powerpoint/2010/main" val="4212598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67042" y="214290"/>
            <a:ext cx="5500726" cy="1285884"/>
          </a:xfrm>
          <a:prstGeom prst="ellipse">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Denouement Question 2</a:t>
            </a:r>
            <a:endParaRPr lang="en-US" sz="2400" dirty="0">
              <a:solidFill>
                <a:schemeClr val="tx1"/>
              </a:solidFill>
            </a:endParaRPr>
          </a:p>
          <a:p>
            <a:pPr algn="ctr"/>
            <a:endParaRPr lang="en-US" dirty="0"/>
          </a:p>
        </p:txBody>
      </p:sp>
      <p:sp>
        <p:nvSpPr>
          <p:cNvPr id="6" name="Rounded Rectangle 5"/>
          <p:cNvSpPr/>
          <p:nvPr/>
        </p:nvSpPr>
        <p:spPr>
          <a:xfrm>
            <a:off x="1955540" y="1714488"/>
            <a:ext cx="8280920" cy="4450816"/>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dirty="0">
                <a:solidFill>
                  <a:schemeClr val="tx1"/>
                </a:solidFill>
              </a:rPr>
              <a:t>Denial of Credit merely due to Non Reflection in GSTR 2A/2B is an acute situation  where the taxpayer is able to satisfy the material conditions of availing Input Tax Credit (ITC) on one or the other inward supplies but is unable to avail either because the procedure is dichotomous or the procedure is not there at all due to "the gaps in the statute". The  </a:t>
            </a:r>
            <a:r>
              <a:rPr lang="en-IN" sz="2000" dirty="0">
                <a:solidFill>
                  <a:schemeClr val="tx1"/>
                </a:solidFill>
                <a:highlight>
                  <a:srgbClr val="00FF00"/>
                </a:highlight>
              </a:rPr>
              <a:t>temporary patchwork of filling up to make the statute effective and workable and to sub-serve societal interests </a:t>
            </a:r>
            <a:r>
              <a:rPr lang="en-IN" sz="2000" dirty="0">
                <a:solidFill>
                  <a:schemeClr val="tx1"/>
                </a:solidFill>
              </a:rPr>
              <a:t>leads to a rigorous process of judicial interpretation in the times to come. </a:t>
            </a:r>
          </a:p>
          <a:p>
            <a:pPr algn="just"/>
            <a:endParaRPr lang="en-IN" sz="2000" dirty="0">
              <a:solidFill>
                <a:schemeClr val="tx1"/>
              </a:solidFill>
            </a:endParaRPr>
          </a:p>
          <a:p>
            <a:pPr algn="just"/>
            <a:endParaRPr lang="en-IN" sz="2000" dirty="0">
              <a:solidFill>
                <a:schemeClr val="tx1"/>
              </a:solidFill>
            </a:endParaRPr>
          </a:p>
          <a:p>
            <a:pPr algn="just"/>
            <a:r>
              <a:rPr lang="en-IN" sz="2400" dirty="0">
                <a:solidFill>
                  <a:schemeClr val="tx1"/>
                </a:solidFill>
              </a:rPr>
              <a:t>A FACILITY TURNED TO LIABILITY ???????</a:t>
            </a:r>
            <a:endParaRPr lang="en-US" sz="24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113456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81356" y="214290"/>
            <a:ext cx="5143536" cy="107157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Anatomy of the Provisions </a:t>
            </a:r>
            <a:r>
              <a:rPr lang="en-IN" sz="2400" b="1" u="sng" dirty="0" err="1">
                <a:solidFill>
                  <a:schemeClr val="tx1"/>
                </a:solidFill>
              </a:rPr>
              <a:t>w.r.t</a:t>
            </a:r>
            <a:r>
              <a:rPr lang="en-IN" sz="2400" b="1" u="sng" dirty="0">
                <a:solidFill>
                  <a:schemeClr val="tx1"/>
                </a:solidFill>
              </a:rPr>
              <a:t> Question 3:</a:t>
            </a:r>
            <a:endParaRPr lang="en-US" sz="2400" dirty="0">
              <a:solidFill>
                <a:schemeClr val="tx1"/>
              </a:solidFill>
            </a:endParaRPr>
          </a:p>
          <a:p>
            <a:pPr algn="ctr"/>
            <a:endParaRPr lang="en-US" dirty="0"/>
          </a:p>
        </p:txBody>
      </p:sp>
      <p:sp>
        <p:nvSpPr>
          <p:cNvPr id="5" name="Rounded Rectangle 4"/>
          <p:cNvSpPr/>
          <p:nvPr/>
        </p:nvSpPr>
        <p:spPr>
          <a:xfrm>
            <a:off x="1881158" y="1571612"/>
            <a:ext cx="8572560" cy="121444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Question 3: Validity of Rule 36(4) in light of Budgetary Amendment pertaining to insertion of Section 16(2)(aa) effective from 01.01.2021 vide Not. 39/2021-CT dated 21.01.2021?</a:t>
            </a:r>
            <a:endParaRPr lang="en-US" sz="2000" dirty="0">
              <a:solidFill>
                <a:schemeClr val="tx1"/>
              </a:solidFill>
            </a:endParaRPr>
          </a:p>
          <a:p>
            <a:pPr algn="ctr"/>
            <a:endParaRPr lang="en-US" dirty="0"/>
          </a:p>
        </p:txBody>
      </p:sp>
      <p:sp>
        <p:nvSpPr>
          <p:cNvPr id="6" name="Rounded Rectangle 5"/>
          <p:cNvSpPr/>
          <p:nvPr/>
        </p:nvSpPr>
        <p:spPr>
          <a:xfrm>
            <a:off x="1952596" y="2928934"/>
            <a:ext cx="8501122" cy="2857520"/>
          </a:xfrm>
          <a:prstGeom prst="round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u="sng" dirty="0">
                <a:solidFill>
                  <a:schemeClr val="tx1"/>
                </a:solidFill>
              </a:rPr>
              <a:t>Inserted vide N.N. 49/2019-Ct dated 09.10.2019</a:t>
            </a:r>
            <a:endParaRPr lang="en-US" b="1" u="sng" dirty="0">
              <a:solidFill>
                <a:schemeClr val="tx1"/>
              </a:solidFill>
            </a:endParaRPr>
          </a:p>
          <a:p>
            <a:r>
              <a:rPr lang="en-US" i="1" dirty="0">
                <a:solidFill>
                  <a:schemeClr val="tx1"/>
                </a:solidFill>
              </a:rPr>
              <a:t>Rule 36(4)  Input tax credit to be availed by a registered person in respect of invoices or debit notes, the details of which have not been  furnished  by the suppliers under sub-section (1) of section 37, in FORM GSTR-1 or using the invoice furnishing facility shall not exceed </a:t>
            </a:r>
            <a:r>
              <a:rPr lang="en-US" i="1" baseline="30000" dirty="0">
                <a:solidFill>
                  <a:schemeClr val="tx1"/>
                </a:solidFill>
              </a:rPr>
              <a:t>5</a:t>
            </a:r>
            <a:r>
              <a:rPr lang="en-US" i="1" dirty="0">
                <a:solidFill>
                  <a:schemeClr val="tx1"/>
                </a:solidFill>
              </a:rPr>
              <a:t> [ 5 per cent ] of the eligible credit available in respect of invoices or debit notes the details of which have been furnished by the suppliers under sub-section (1) of section 37   in FORM GSTR-1 or using the invoice furnishing facility :</a:t>
            </a: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809276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188641"/>
            <a:ext cx="1857058" cy="512139"/>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Amendment in Section 16</a:t>
            </a:r>
          </a:p>
        </p:txBody>
      </p:sp>
      <p:sp>
        <p:nvSpPr>
          <p:cNvPr id="4" name="Horizontal Scroll 3"/>
          <p:cNvSpPr/>
          <p:nvPr/>
        </p:nvSpPr>
        <p:spPr>
          <a:xfrm>
            <a:off x="3935761" y="174818"/>
            <a:ext cx="3848145" cy="747724"/>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Eligibility and Conditions for taking Input Tax Credit</a:t>
            </a:r>
            <a:endParaRPr lang="en-US" dirty="0"/>
          </a:p>
        </p:txBody>
      </p:sp>
      <p:sp>
        <p:nvSpPr>
          <p:cNvPr id="5" name="Rectangle 4"/>
          <p:cNvSpPr/>
          <p:nvPr/>
        </p:nvSpPr>
        <p:spPr>
          <a:xfrm>
            <a:off x="1847132" y="1421558"/>
            <a:ext cx="8587680" cy="418674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en-US" dirty="0"/>
              <a:t>Section 16</a:t>
            </a:r>
          </a:p>
          <a:p>
            <a:pPr algn="just">
              <a:lnSpc>
                <a:spcPct val="150000"/>
              </a:lnSpc>
            </a:pPr>
            <a:r>
              <a:rPr lang="en-US" dirty="0"/>
              <a:t>(1)……</a:t>
            </a:r>
          </a:p>
          <a:p>
            <a:pPr algn="just">
              <a:lnSpc>
                <a:spcPct val="150000"/>
              </a:lnSpc>
            </a:pPr>
            <a:r>
              <a:rPr lang="en-US" dirty="0"/>
              <a:t>(2) Notwithstanding anything contained in this section, no registered person shall be entitled to the credit of any input tax in respect of any supply of goods or services or both to him unless,––</a:t>
            </a:r>
          </a:p>
          <a:p>
            <a:pPr marL="257175" indent="-257175" algn="just">
              <a:lnSpc>
                <a:spcPct val="150000"/>
              </a:lnSpc>
              <a:buAutoNum type="alphaLcParenBoth"/>
            </a:pPr>
            <a:r>
              <a:rPr lang="en-US" dirty="0"/>
              <a:t>he is in possession of a tax invoice or debit note issued by a supplier registered under this Act, or such other tax paying documents as may be prescribed;</a:t>
            </a:r>
          </a:p>
          <a:p>
            <a:pPr algn="just">
              <a:lnSpc>
                <a:spcPct val="150000"/>
              </a:lnSpc>
            </a:pPr>
            <a:r>
              <a:rPr lang="en-US" b="1" i="1" u="sng" dirty="0"/>
              <a:t>(</a:t>
            </a:r>
            <a:r>
              <a:rPr lang="en-US" b="1" i="1" u="sng" dirty="0" err="1"/>
              <a:t>aa</a:t>
            </a:r>
            <a:r>
              <a:rPr lang="en-US" b="1" i="1" u="sng" dirty="0"/>
              <a:t>) the details of the invoice or debit note referred to in clause (a) has been furnished by the supplier in the statement of outward supplies and such details have been communicated to the recipient of such invoice or debit note in the manner specified under section 37;”. </a:t>
            </a:r>
          </a:p>
          <a:p>
            <a:pPr algn="just">
              <a:lnSpc>
                <a:spcPct val="150000"/>
              </a:lnSpc>
            </a:pPr>
            <a:endParaRPr lang="en-US" dirty="0"/>
          </a:p>
        </p:txBody>
      </p:sp>
      <p:sp>
        <p:nvSpPr>
          <p:cNvPr id="10" name="Rectangle: Rounded Corners 9">
            <a:extLst>
              <a:ext uri="{FF2B5EF4-FFF2-40B4-BE49-F238E27FC236}">
                <a16:creationId xmlns:a16="http://schemas.microsoft.com/office/drawing/2014/main" id="{07C2DDF4-3FAD-44EF-8F7A-E1D607702D37}"/>
              </a:ext>
            </a:extLst>
          </p:cNvPr>
          <p:cNvSpPr/>
          <p:nvPr/>
        </p:nvSpPr>
        <p:spPr>
          <a:xfrm>
            <a:off x="1821391" y="4424055"/>
            <a:ext cx="8587680" cy="155827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ECAF8DD-F6AE-473F-B54A-C552B24C8CB0}"/>
              </a:ext>
            </a:extLst>
          </p:cNvPr>
          <p:cNvSpPr/>
          <p:nvPr/>
        </p:nvSpPr>
        <p:spPr>
          <a:xfrm>
            <a:off x="8359867" y="128632"/>
            <a:ext cx="2118122" cy="1144295"/>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Budgetary Amendment (Effective date 01.01.2022)</a:t>
            </a:r>
          </a:p>
        </p:txBody>
      </p:sp>
      <p:sp>
        <p:nvSpPr>
          <p:cNvPr id="6" name="Slide Number Placeholder 5">
            <a:extLst>
              <a:ext uri="{FF2B5EF4-FFF2-40B4-BE49-F238E27FC236}">
                <a16:creationId xmlns:a16="http://schemas.microsoft.com/office/drawing/2014/main" id="{481DF183-25D3-4255-8ED2-C646636E07BF}"/>
              </a:ext>
            </a:extLst>
          </p:cNvPr>
          <p:cNvSpPr>
            <a:spLocks noGrp="1"/>
          </p:cNvSpPr>
          <p:nvPr>
            <p:ph type="sldNum" sz="quarter" idx="12"/>
          </p:nvPr>
        </p:nvSpPr>
        <p:spPr>
          <a:xfrm>
            <a:off x="8077200" y="6356350"/>
            <a:ext cx="2110048" cy="458080"/>
          </a:xfrm>
        </p:spPr>
        <p:txBody>
          <a:bodyPr/>
          <a:lstStyle/>
          <a:p>
            <a:fld id="{56FCA643-ADDA-4CE8-B4FF-7AA2A8ED4A7D}" type="slidenum">
              <a:rPr lang="en-IN" altLang="en-US" sz="1800"/>
              <a:pPr/>
              <a:t>63</a:t>
            </a:fld>
            <a:endParaRPr lang="en-IN" altLang="en-US" sz="1800"/>
          </a:p>
        </p:txBody>
      </p:sp>
    </p:spTree>
    <p:extLst>
      <p:ext uri="{BB962C8B-B14F-4D97-AF65-F5344CB8AC3E}">
        <p14:creationId xmlns:p14="http://schemas.microsoft.com/office/powerpoint/2010/main" val="3385161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059769" y="682813"/>
            <a:ext cx="8215338" cy="1857388"/>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Arial" pitchFamily="34" charset="0"/>
              <a:buChar char="•"/>
            </a:pPr>
            <a:r>
              <a:rPr lang="en-IN" sz="1600" dirty="0">
                <a:solidFill>
                  <a:schemeClr val="tx1"/>
                </a:solidFill>
              </a:rPr>
              <a:t>That provisions of Rule 36(4) transgress the legislative intention and </a:t>
            </a:r>
            <a:r>
              <a:rPr lang="en-IN" sz="1600" dirty="0">
                <a:solidFill>
                  <a:schemeClr val="tx1"/>
                </a:solidFill>
                <a:highlight>
                  <a:srgbClr val="00FF00"/>
                </a:highlight>
              </a:rPr>
              <a:t>put an additional condition other than the one prescribed under Section 16(2)(c)</a:t>
            </a:r>
            <a:r>
              <a:rPr lang="en-IN" sz="1600" dirty="0">
                <a:solidFill>
                  <a:schemeClr val="tx1"/>
                </a:solidFill>
              </a:rPr>
              <a:t> and hold that the supplier should have filed the statement of outward supplies. The condition as provided under the </a:t>
            </a:r>
            <a:r>
              <a:rPr lang="en-IN" sz="1600" dirty="0">
                <a:solidFill>
                  <a:schemeClr val="tx1"/>
                </a:solidFill>
                <a:highlight>
                  <a:srgbClr val="00FF00"/>
                </a:highlight>
              </a:rPr>
              <a:t>Rule 36(4) of CGST Rules, 2017 under a subordinate/ delegated legislation goes beyond the scope of the parent legislation </a:t>
            </a:r>
            <a:r>
              <a:rPr lang="en-IN" sz="1600" dirty="0">
                <a:solidFill>
                  <a:schemeClr val="tx1"/>
                </a:solidFill>
              </a:rPr>
              <a:t>i.e. CGST/SGST Act, 2017, as t</a:t>
            </a:r>
            <a:r>
              <a:rPr lang="en-US" sz="1600" i="1" dirty="0">
                <a:solidFill>
                  <a:schemeClr val="tx1"/>
                </a:solidFill>
              </a:rPr>
              <a:t>here is no mention of Rule 36(4) in the parent section 16(2). As already envisaged, </a:t>
            </a:r>
            <a:r>
              <a:rPr lang="en-US" sz="1600" i="1" dirty="0">
                <a:solidFill>
                  <a:schemeClr val="tx1"/>
                </a:solidFill>
                <a:highlight>
                  <a:srgbClr val="00FF00"/>
                </a:highlight>
              </a:rPr>
              <a:t>Rule 36(4) cannot be a decisive factor </a:t>
            </a:r>
            <a:r>
              <a:rPr lang="en-US" sz="1600" i="1" dirty="0">
                <a:solidFill>
                  <a:schemeClr val="tx1"/>
                </a:solidFill>
              </a:rPr>
              <a:t>for </a:t>
            </a:r>
            <a:r>
              <a:rPr lang="en-US" sz="1600" i="1" dirty="0" err="1">
                <a:solidFill>
                  <a:schemeClr val="tx1"/>
                </a:solidFill>
              </a:rPr>
              <a:t>Availment</a:t>
            </a:r>
            <a:r>
              <a:rPr lang="en-US" sz="1600" i="1" dirty="0">
                <a:solidFill>
                  <a:schemeClr val="tx1"/>
                </a:solidFill>
              </a:rPr>
              <a:t> of credit in terms of Section </a:t>
            </a:r>
            <a:r>
              <a:rPr lang="en-US" sz="1600" dirty="0">
                <a:solidFill>
                  <a:schemeClr val="tx1"/>
                </a:solidFill>
              </a:rPr>
              <a:t>16(2)(c). So there is no legal backing for the Rule 36(4).</a:t>
            </a:r>
          </a:p>
          <a:p>
            <a:pPr algn="ctr"/>
            <a:endParaRPr lang="en-US" sz="1400" dirty="0">
              <a:solidFill>
                <a:schemeClr val="tx1"/>
              </a:solidFill>
            </a:endParaRPr>
          </a:p>
        </p:txBody>
      </p:sp>
      <p:sp>
        <p:nvSpPr>
          <p:cNvPr id="5" name="Round Diagonal Corner Rectangle 4"/>
          <p:cNvSpPr/>
          <p:nvPr/>
        </p:nvSpPr>
        <p:spPr>
          <a:xfrm>
            <a:off x="1663156" y="2746164"/>
            <a:ext cx="8790531" cy="1571636"/>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Arial" pitchFamily="34" charset="0"/>
              <a:buChar char="•"/>
            </a:pPr>
            <a:r>
              <a:rPr lang="en-IN" sz="1400" dirty="0">
                <a:solidFill>
                  <a:schemeClr val="tx1"/>
                </a:solidFill>
              </a:rPr>
              <a:t> </a:t>
            </a:r>
            <a:r>
              <a:rPr lang="en-IN" dirty="0">
                <a:solidFill>
                  <a:schemeClr val="tx1"/>
                </a:solidFill>
              </a:rPr>
              <a:t>For compliance of Rule 36(4), </a:t>
            </a:r>
            <a:r>
              <a:rPr lang="en-IN" dirty="0">
                <a:solidFill>
                  <a:schemeClr val="tx1"/>
                </a:solidFill>
                <a:highlight>
                  <a:srgbClr val="00FF00"/>
                </a:highlight>
              </a:rPr>
              <a:t>Genuineness of  Purchase is not doubted </a:t>
            </a:r>
            <a:r>
              <a:rPr lang="en-IN" dirty="0">
                <a:solidFill>
                  <a:schemeClr val="tx1"/>
                </a:solidFill>
              </a:rPr>
              <a:t>except in </a:t>
            </a:r>
            <a:endParaRPr lang="en-US" dirty="0">
              <a:solidFill>
                <a:schemeClr val="tx1"/>
              </a:solidFill>
            </a:endParaRPr>
          </a:p>
          <a:p>
            <a:pPr algn="just"/>
            <a:r>
              <a:rPr lang="en-IN" dirty="0">
                <a:solidFill>
                  <a:schemeClr val="tx1"/>
                </a:solidFill>
              </a:rPr>
              <a:t>fake invoicing cases but ITC denied merely on procedural issue of Non-Reflection in GSTR-2, although other conditions fulfilled. </a:t>
            </a:r>
            <a:r>
              <a:rPr lang="en-IN" b="1" u="sng" dirty="0">
                <a:solidFill>
                  <a:schemeClr val="tx1"/>
                </a:solidFill>
              </a:rPr>
              <a:t>The objective of the rule was to curb the Revenue Leakage, but it has impacted business functioning and resulted in nuisance and litigation. </a:t>
            </a:r>
            <a:endParaRPr lang="en-US" b="1" u="sng" dirty="0">
              <a:solidFill>
                <a:schemeClr val="tx1"/>
              </a:solidFill>
            </a:endParaRPr>
          </a:p>
          <a:p>
            <a:pPr algn="ctr"/>
            <a:endParaRPr lang="en-US" dirty="0"/>
          </a:p>
        </p:txBody>
      </p:sp>
      <p:sp>
        <p:nvSpPr>
          <p:cNvPr id="6" name="Round Diagonal Corner Rectangle 5"/>
          <p:cNvSpPr/>
          <p:nvPr/>
        </p:nvSpPr>
        <p:spPr>
          <a:xfrm>
            <a:off x="2059769" y="4672970"/>
            <a:ext cx="8215338" cy="1500198"/>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Arial" pitchFamily="34" charset="0"/>
              <a:buChar char="•"/>
            </a:pPr>
            <a:r>
              <a:rPr lang="en-IN" sz="1400" dirty="0">
                <a:solidFill>
                  <a:schemeClr val="tx1"/>
                </a:solidFill>
              </a:rPr>
              <a:t> </a:t>
            </a:r>
            <a:r>
              <a:rPr lang="en-IN" dirty="0">
                <a:solidFill>
                  <a:schemeClr val="tx1"/>
                </a:solidFill>
              </a:rPr>
              <a:t>Looking at the other side of the coin, can it be considered that widely worded </a:t>
            </a:r>
            <a:endParaRPr lang="en-US" dirty="0">
              <a:solidFill>
                <a:schemeClr val="tx1"/>
              </a:solidFill>
            </a:endParaRPr>
          </a:p>
          <a:p>
            <a:pPr algn="just"/>
            <a:r>
              <a:rPr lang="en-IN" dirty="0">
                <a:solidFill>
                  <a:schemeClr val="tx1"/>
                </a:solidFill>
              </a:rPr>
              <a:t>unfettered Section 164 of CGST Act, 2017 come to the rescue of Rule 36(4) as held in case of </a:t>
            </a:r>
            <a:r>
              <a:rPr lang="en-IN" b="1" dirty="0">
                <a:solidFill>
                  <a:schemeClr val="tx1"/>
                </a:solidFill>
              </a:rPr>
              <a:t>WILLOWOOD CHEMICALS PVT. LTD. Versus UNION OF INDIA 2018 (19) G.S.T.L. 228 (</a:t>
            </a:r>
            <a:r>
              <a:rPr lang="en-IN" b="1" dirty="0" err="1">
                <a:solidFill>
                  <a:schemeClr val="tx1"/>
                </a:solidFill>
              </a:rPr>
              <a:t>Guj</a:t>
            </a:r>
            <a:r>
              <a:rPr lang="en-IN" b="1" dirty="0">
                <a:solidFill>
                  <a:schemeClr val="tx1"/>
                </a:solidFill>
              </a:rPr>
              <a:t>.) and </a:t>
            </a:r>
            <a:r>
              <a:rPr lang="en-IN" b="1" dirty="0" err="1">
                <a:solidFill>
                  <a:schemeClr val="tx1"/>
                </a:solidFill>
              </a:rPr>
              <a:t>Nelco</a:t>
            </a:r>
            <a:r>
              <a:rPr lang="en-IN" b="1" dirty="0">
                <a:solidFill>
                  <a:schemeClr val="tx1"/>
                </a:solidFill>
              </a:rPr>
              <a:t> Limited Vs Union of India &amp; </a:t>
            </a:r>
            <a:r>
              <a:rPr lang="en-IN" b="1" dirty="0" err="1">
                <a:solidFill>
                  <a:schemeClr val="tx1"/>
                </a:solidFill>
              </a:rPr>
              <a:t>Ors</a:t>
            </a:r>
            <a:r>
              <a:rPr lang="en-IN" b="1" dirty="0">
                <a:solidFill>
                  <a:schemeClr val="tx1"/>
                </a:solidFill>
              </a:rPr>
              <a:t> 2020 (3) TMI 1087. </a:t>
            </a:r>
            <a:endParaRPr lang="en-US" dirty="0">
              <a:solidFill>
                <a:schemeClr val="tx1"/>
              </a:solidFill>
            </a:endParaRPr>
          </a:p>
          <a:p>
            <a:pPr algn="ctr"/>
            <a:endParaRPr lang="en-US" dirty="0"/>
          </a:p>
        </p:txBody>
      </p:sp>
      <p:sp>
        <p:nvSpPr>
          <p:cNvPr id="2" name="Rectangle: Rounded Corners 1">
            <a:extLst>
              <a:ext uri="{FF2B5EF4-FFF2-40B4-BE49-F238E27FC236}">
                <a16:creationId xmlns:a16="http://schemas.microsoft.com/office/drawing/2014/main" id="{ADB30397-AECE-4DCC-8112-B8E96448C8D0}"/>
              </a:ext>
            </a:extLst>
          </p:cNvPr>
          <p:cNvSpPr/>
          <p:nvPr/>
        </p:nvSpPr>
        <p:spPr>
          <a:xfrm>
            <a:off x="3287688" y="116632"/>
            <a:ext cx="46805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PRIOR TO AMENDMENT BEING IN FORCE</a:t>
            </a:r>
          </a:p>
        </p:txBody>
      </p:sp>
    </p:spTree>
    <p:extLst>
      <p:ext uri="{BB962C8B-B14F-4D97-AF65-F5344CB8AC3E}">
        <p14:creationId xmlns:p14="http://schemas.microsoft.com/office/powerpoint/2010/main" val="2032212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809720" y="285728"/>
            <a:ext cx="8572592" cy="4295400"/>
          </a:xfrm>
          <a:prstGeom prst="round1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dirty="0">
                <a:solidFill>
                  <a:schemeClr val="tx1"/>
                </a:solidFill>
              </a:rPr>
              <a:t>As per the legal provisions and judicial powers, the government has power to make </a:t>
            </a:r>
            <a:r>
              <a:rPr lang="en-IN" dirty="0">
                <a:solidFill>
                  <a:schemeClr val="tx1"/>
                </a:solidFill>
              </a:rPr>
              <a:t>rules  for the purpose of giving effect to the provisions of the CGST but the substantive provision cannot be inserted by a delegated legislation by using a general rule making power as held in </a:t>
            </a:r>
            <a:r>
              <a:rPr lang="en-IN" b="1" dirty="0">
                <a:solidFill>
                  <a:schemeClr val="tx1"/>
                </a:solidFill>
              </a:rPr>
              <a:t>Devi </a:t>
            </a:r>
            <a:r>
              <a:rPr lang="en-IN" b="1" dirty="0" err="1">
                <a:solidFill>
                  <a:schemeClr val="tx1"/>
                </a:solidFill>
              </a:rPr>
              <a:t>Datt</a:t>
            </a:r>
            <a:r>
              <a:rPr lang="en-IN" b="1" dirty="0">
                <a:solidFill>
                  <a:schemeClr val="tx1"/>
                </a:solidFill>
              </a:rPr>
              <a:t> v. Union of India, AIR 1985 Delhi 195</a:t>
            </a:r>
            <a:r>
              <a:rPr lang="en-IN" dirty="0">
                <a:solidFill>
                  <a:schemeClr val="tx1"/>
                </a:solidFill>
              </a:rPr>
              <a:t> held that </a:t>
            </a:r>
            <a:r>
              <a:rPr lang="en-IN" i="1" dirty="0">
                <a:solidFill>
                  <a:schemeClr val="tx1"/>
                </a:solidFill>
              </a:rPr>
              <a:t>though the language of Rule 102 of the Displaced Persons (Compensation and Rehabilitation) Rules, 1955 was wider in its ambit and covered the properties comprised in the compensation bill and entrusted to a managing officer for management, “</a:t>
            </a:r>
            <a:r>
              <a:rPr lang="en-IN" i="1" dirty="0">
                <a:solidFill>
                  <a:schemeClr val="tx1"/>
                </a:solidFill>
                <a:highlight>
                  <a:srgbClr val="00FF00"/>
                </a:highlight>
              </a:rPr>
              <a:t>but obviously the said rule has to be construed in the light of the parent Section and it cannot be construed as enlarging the scope </a:t>
            </a:r>
            <a:r>
              <a:rPr lang="en-IN" i="1" dirty="0">
                <a:solidFill>
                  <a:schemeClr val="tx1"/>
                </a:solidFill>
              </a:rPr>
              <a:t>of Section 19 itself</a:t>
            </a:r>
            <a:r>
              <a:rPr lang="en-IN" dirty="0">
                <a:solidFill>
                  <a:schemeClr val="tx1"/>
                </a:solidFill>
              </a:rPr>
              <a:t>,</a:t>
            </a:r>
            <a:br>
              <a:rPr lang="en-IN" b="1" dirty="0">
                <a:solidFill>
                  <a:schemeClr val="tx1"/>
                </a:solidFill>
                <a:hlinkClick r:id="rId2"/>
              </a:rPr>
            </a:br>
            <a:r>
              <a:rPr lang="en-IN" dirty="0">
                <a:solidFill>
                  <a:schemeClr val="tx1"/>
                </a:solidFill>
                <a:hlinkClick r:id="rId2"/>
              </a:rPr>
              <a:t>1960 (12) TMI 77 - SUPREME COURT J. K. Cotton and Weaving Mills Co., </a:t>
            </a:r>
            <a:r>
              <a:rPr lang="en-IN" dirty="0" err="1">
                <a:solidFill>
                  <a:schemeClr val="tx1"/>
                </a:solidFill>
                <a:hlinkClick r:id="rId2"/>
              </a:rPr>
              <a:t>Ltd.</a:t>
            </a:r>
            <a:r>
              <a:rPr lang="en-IN" b="1" dirty="0" err="1">
                <a:solidFill>
                  <a:schemeClr val="tx1"/>
                </a:solidFill>
                <a:hlinkClick r:id="rId2"/>
              </a:rPr>
              <a:t>and</a:t>
            </a:r>
            <a:r>
              <a:rPr lang="en-IN" b="1" dirty="0">
                <a:solidFill>
                  <a:schemeClr val="tx1"/>
                </a:solidFill>
              </a:rPr>
              <a:t> Bimal Chandra Banerjee v. State of M.P. and Ors., [1971] 81 ITR 105</a:t>
            </a:r>
            <a:r>
              <a:rPr lang="en-IN" dirty="0">
                <a:solidFill>
                  <a:schemeClr val="tx1"/>
                </a:solidFill>
              </a:rPr>
              <a:t>.</a:t>
            </a:r>
          </a:p>
          <a:p>
            <a:pPr algn="just"/>
            <a:endParaRPr lang="en-IN" dirty="0">
              <a:solidFill>
                <a:schemeClr val="tx1"/>
              </a:solidFill>
            </a:endParaRPr>
          </a:p>
          <a:p>
            <a:pPr algn="just"/>
            <a:r>
              <a:rPr lang="en-US" dirty="0">
                <a:solidFill>
                  <a:schemeClr val="tx1"/>
                </a:solidFill>
              </a:rPr>
              <a:t> </a:t>
            </a:r>
            <a:r>
              <a:rPr lang="en-US" dirty="0">
                <a:solidFill>
                  <a:srgbClr val="FF0000"/>
                </a:solidFill>
                <a:highlight>
                  <a:srgbClr val="00FF00"/>
                </a:highlight>
              </a:rPr>
              <a:t>Had there been so!, there would have been no need of Budgetary Amendment by way of insertion of clause (aa) to Section 16(2) of CGST Act, 2017. </a:t>
            </a:r>
          </a:p>
          <a:p>
            <a:pPr algn="ctr"/>
            <a:endParaRPr lang="en-US" sz="1400" dirty="0">
              <a:solidFill>
                <a:schemeClr val="tx1"/>
              </a:solidFill>
            </a:endParaRPr>
          </a:p>
          <a:p>
            <a:pPr algn="ctr"/>
            <a:endParaRPr lang="en-US" sz="1400" dirty="0">
              <a:solidFill>
                <a:schemeClr val="tx1"/>
              </a:solidFill>
            </a:endParaRPr>
          </a:p>
        </p:txBody>
      </p:sp>
      <p:sp>
        <p:nvSpPr>
          <p:cNvPr id="6" name="Round Diagonal Corner Rectangle 5"/>
          <p:cNvSpPr/>
          <p:nvPr/>
        </p:nvSpPr>
        <p:spPr>
          <a:xfrm>
            <a:off x="1631505" y="4794278"/>
            <a:ext cx="8856983" cy="1875082"/>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Insertion of clause (aa) in Section 16(2) and Amendment to Rule 36(4) vide Not. 40/2021-CT dated 29-12-2021 have been made with intention to provide prospective legal backing for reflection of Invoices/Debit Notes in GSTR 2B, but somewhere challenging </a:t>
            </a:r>
            <a:r>
              <a:rPr lang="en-US" b="1" u="sng"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ultravires</a:t>
            </a:r>
            <a:r>
              <a:rPr lang="en-US"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of Rule 36(4) </a:t>
            </a:r>
            <a:r>
              <a:rPr lang="en-US" b="1" u="sng" dirty="0">
                <a:solidFill>
                  <a:srgbClr val="000000"/>
                </a:solidFill>
                <a:highlight>
                  <a:srgbClr val="00FF00"/>
                </a:highlight>
                <a:latin typeface="Calibri" panose="020F0502020204030204" pitchFamily="34" charset="0"/>
                <a:ea typeface="Times New Roman" panose="02020603050405020304" pitchFamily="18" charset="0"/>
                <a:cs typeface="Times New Roman" panose="02020603050405020304" pitchFamily="18" charset="0"/>
              </a:rPr>
              <a:t>prior to implementation of Amendments</a:t>
            </a:r>
            <a:r>
              <a:rPr lang="en-US"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Hence, t</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he amendments being prospective in nature, the validity of Rule 36(4) and status of GSTR 2A prior to the amendments are highly disputed.  </a:t>
            </a:r>
            <a:endParaRPr lang="en-US" sz="1600" dirty="0">
              <a:solidFill>
                <a:schemeClr val="tx1"/>
              </a:solidFill>
            </a:endParaRPr>
          </a:p>
          <a:p>
            <a:endParaRPr lang="en-US" dirty="0"/>
          </a:p>
        </p:txBody>
      </p:sp>
    </p:spTree>
    <p:extLst>
      <p:ext uri="{BB962C8B-B14F-4D97-AF65-F5344CB8AC3E}">
        <p14:creationId xmlns:p14="http://schemas.microsoft.com/office/powerpoint/2010/main" val="4215426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C76AB-ACF1-42DC-B294-0988081980FB}"/>
              </a:ext>
            </a:extLst>
          </p:cNvPr>
          <p:cNvSpPr txBox="1"/>
          <p:nvPr/>
        </p:nvSpPr>
        <p:spPr>
          <a:xfrm>
            <a:off x="2351584" y="1268760"/>
            <a:ext cx="7776864" cy="4682116"/>
          </a:xfrm>
          <a:prstGeom prst="rect">
            <a:avLst/>
          </a:prstGeom>
          <a:solidFill>
            <a:schemeClr val="accent2">
              <a:lumMod val="40000"/>
              <a:lumOff val="60000"/>
            </a:schemeClr>
          </a:solidFill>
        </p:spPr>
        <p:txBody>
          <a:bodyPr wrap="square">
            <a:spAutoFit/>
          </a:bodyPr>
          <a:lstStyle/>
          <a:p>
            <a:pPr algn="just">
              <a:lnSpc>
                <a:spcPct val="107000"/>
              </a:lnSpc>
              <a:spcAft>
                <a:spcPts val="800"/>
              </a:spcAft>
            </a:pPr>
            <a:r>
              <a:rPr lang="en-US" sz="28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Insertion of clause (aa) in Section 16(2) and Amendment to Rule 36(4) vide Not. 40/2021-CT dated 29-12-2021 have been made with intention to provide prospective legal backing for reflection of Invoices/Debit Notes in GSTR 2B, but somewhere challenging ultravires of Rule 36(4) prior to implementation of Amendments. Hence, t</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he amendments being prospective in nature, the validity of Rule 36(4) and status of GSTR 2A prior to the amendments are highly disputed.  </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380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52794" y="357166"/>
            <a:ext cx="5143536" cy="1428760"/>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Denouement Question 3</a:t>
            </a:r>
            <a:endParaRPr lang="en-US" sz="2400" dirty="0">
              <a:solidFill>
                <a:schemeClr val="tx1"/>
              </a:solidFill>
            </a:endParaRPr>
          </a:p>
          <a:p>
            <a:pPr algn="ctr"/>
            <a:endParaRPr lang="en-US" dirty="0"/>
          </a:p>
        </p:txBody>
      </p:sp>
      <p:sp>
        <p:nvSpPr>
          <p:cNvPr id="7" name="Round Single Corner Rectangle 6"/>
          <p:cNvSpPr/>
          <p:nvPr/>
        </p:nvSpPr>
        <p:spPr>
          <a:xfrm>
            <a:off x="2095472" y="2143116"/>
            <a:ext cx="8215370" cy="3929090"/>
          </a:xfrm>
          <a:prstGeom prst="round1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000" dirty="0">
                <a:solidFill>
                  <a:schemeClr val="tx1"/>
                </a:solidFill>
              </a:rPr>
              <a:t>Rule 36(4) is </a:t>
            </a:r>
            <a:r>
              <a:rPr lang="en-IN" sz="2000" dirty="0" err="1">
                <a:solidFill>
                  <a:schemeClr val="tx1"/>
                </a:solidFill>
              </a:rPr>
              <a:t>ultravires</a:t>
            </a:r>
            <a:r>
              <a:rPr lang="en-IN" sz="2000" dirty="0">
                <a:solidFill>
                  <a:schemeClr val="tx1"/>
                </a:solidFill>
              </a:rPr>
              <a:t> Constitution of India by virtue of Article 14,19(1)(g) and Article 300A in light of missing Matching Mechanism, non-implementation of Section 43A, GSTR 3 in absentia. </a:t>
            </a:r>
          </a:p>
          <a:p>
            <a:pPr algn="just"/>
            <a:endParaRPr lang="en-IN" sz="2000" dirty="0">
              <a:solidFill>
                <a:schemeClr val="tx1"/>
              </a:solidFill>
            </a:endParaRPr>
          </a:p>
          <a:p>
            <a:pPr algn="just"/>
            <a:r>
              <a:rPr lang="en-IN" sz="2000" dirty="0">
                <a:solidFill>
                  <a:schemeClr val="tx1"/>
                </a:solidFill>
              </a:rPr>
              <a:t>Even the related circular 123/42/2019 dated 11.11.2019 goes beyond the provisions of Rule 36(4) by considering GSTR 2A (/GSTR 2B)till 11</a:t>
            </a:r>
            <a:r>
              <a:rPr lang="en-IN" sz="2000" baseline="30000" dirty="0">
                <a:solidFill>
                  <a:schemeClr val="tx1"/>
                </a:solidFill>
              </a:rPr>
              <a:t>th</a:t>
            </a:r>
            <a:r>
              <a:rPr lang="en-IN" sz="2000" dirty="0">
                <a:solidFill>
                  <a:schemeClr val="tx1"/>
                </a:solidFill>
              </a:rPr>
              <a:t> /13</a:t>
            </a:r>
            <a:r>
              <a:rPr lang="en-IN" sz="2000" baseline="30000" dirty="0">
                <a:solidFill>
                  <a:schemeClr val="tx1"/>
                </a:solidFill>
              </a:rPr>
              <a:t>th</a:t>
            </a:r>
            <a:r>
              <a:rPr lang="en-IN" sz="2000" dirty="0">
                <a:solidFill>
                  <a:schemeClr val="tx1"/>
                </a:solidFill>
              </a:rPr>
              <a:t> of next month. </a:t>
            </a:r>
          </a:p>
          <a:p>
            <a:pPr algn="just"/>
            <a:endParaRPr lang="en-IN" sz="2000" dirty="0">
              <a:solidFill>
                <a:schemeClr val="tx1"/>
              </a:solidFill>
            </a:endParaRPr>
          </a:p>
          <a:p>
            <a:pPr algn="just"/>
            <a:r>
              <a:rPr lang="en-IN" sz="2000" dirty="0">
                <a:solidFill>
                  <a:schemeClr val="tx1"/>
                </a:solidFill>
              </a:rPr>
              <a:t>Merely denying Credit by virtue of Rule 36(4) because GSTR-1 has not been filed is unjustifiable as the particular condition is a part of executive fiat and is not a part of law as passed by the Legislature</a:t>
            </a:r>
            <a:r>
              <a:rPr lang="en-IN" sz="1600" dirty="0">
                <a:solidFill>
                  <a:schemeClr val="tx1"/>
                </a:solidFill>
              </a:rPr>
              <a:t>.</a:t>
            </a:r>
            <a:endParaRPr lang="en-US" sz="1600" dirty="0">
              <a:solidFill>
                <a:schemeClr val="tx1"/>
              </a:solidFill>
            </a:endParaRPr>
          </a:p>
          <a:p>
            <a:pPr algn="ctr"/>
            <a:endParaRPr lang="en-US" sz="1600" dirty="0">
              <a:solidFill>
                <a:schemeClr val="tx1"/>
              </a:solidFill>
            </a:endParaRPr>
          </a:p>
        </p:txBody>
      </p:sp>
    </p:spTree>
    <p:extLst>
      <p:ext uri="{BB962C8B-B14F-4D97-AF65-F5344CB8AC3E}">
        <p14:creationId xmlns:p14="http://schemas.microsoft.com/office/powerpoint/2010/main" val="1201994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81158" y="214290"/>
            <a:ext cx="2000264" cy="857256"/>
          </a:xfrm>
          <a:prstGeom prst="ellipse">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ISSUE No.2</a:t>
            </a:r>
            <a:endParaRPr lang="en-US" sz="2000" dirty="0">
              <a:solidFill>
                <a:schemeClr val="tx1"/>
              </a:solidFill>
            </a:endParaRPr>
          </a:p>
          <a:p>
            <a:pPr algn="ctr"/>
            <a:endParaRPr lang="en-US" dirty="0"/>
          </a:p>
        </p:txBody>
      </p:sp>
      <p:sp>
        <p:nvSpPr>
          <p:cNvPr id="5" name="Round Diagonal Corner Rectangle 4"/>
          <p:cNvSpPr/>
          <p:nvPr/>
        </p:nvSpPr>
        <p:spPr>
          <a:xfrm>
            <a:off x="1809720" y="1214422"/>
            <a:ext cx="7500990" cy="642942"/>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Section 16(4) -Validity of Time Limits </a:t>
            </a:r>
            <a:endParaRPr lang="en-US" sz="2000" dirty="0">
              <a:solidFill>
                <a:schemeClr val="tx1"/>
              </a:solidFill>
            </a:endParaRPr>
          </a:p>
          <a:p>
            <a:pPr algn="ctr"/>
            <a:endParaRPr lang="en-US" dirty="0"/>
          </a:p>
        </p:txBody>
      </p:sp>
      <p:sp>
        <p:nvSpPr>
          <p:cNvPr id="6" name="Round Diagonal Corner Rectangle 5"/>
          <p:cNvSpPr/>
          <p:nvPr/>
        </p:nvSpPr>
        <p:spPr>
          <a:xfrm>
            <a:off x="1809720" y="2214554"/>
            <a:ext cx="8358246" cy="3643338"/>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u="sng" dirty="0">
                <a:solidFill>
                  <a:schemeClr val="tx1"/>
                </a:solidFill>
              </a:rPr>
              <a:t>Anatomy of the Provisions </a:t>
            </a:r>
            <a:r>
              <a:rPr lang="en-IN" sz="2000" b="1" u="sng" dirty="0" err="1">
                <a:solidFill>
                  <a:schemeClr val="tx1"/>
                </a:solidFill>
              </a:rPr>
              <a:t>w.r.t</a:t>
            </a:r>
            <a:r>
              <a:rPr lang="en-IN" sz="2000" b="1" u="sng" dirty="0">
                <a:solidFill>
                  <a:schemeClr val="tx1"/>
                </a:solidFill>
              </a:rPr>
              <a:t> Issue 2</a:t>
            </a:r>
            <a:endParaRPr lang="en-US" sz="2000" dirty="0">
              <a:solidFill>
                <a:schemeClr val="tx1"/>
              </a:solidFill>
            </a:endParaRPr>
          </a:p>
          <a:p>
            <a:r>
              <a:rPr lang="en-IN" sz="2000" dirty="0">
                <a:solidFill>
                  <a:schemeClr val="tx1"/>
                </a:solidFill>
              </a:rPr>
              <a:t>' Section 16(4) reads as under </a:t>
            </a:r>
            <a:endParaRPr lang="en-US" sz="2000" dirty="0">
              <a:solidFill>
                <a:schemeClr val="tx1"/>
              </a:solidFill>
            </a:endParaRPr>
          </a:p>
          <a:p>
            <a:r>
              <a:rPr lang="en-IN" sz="2000" dirty="0">
                <a:solidFill>
                  <a:schemeClr val="tx1"/>
                </a:solidFill>
              </a:rPr>
              <a:t>“A registered person shall not be </a:t>
            </a:r>
            <a:r>
              <a:rPr lang="en-IN" sz="2800" dirty="0">
                <a:solidFill>
                  <a:schemeClr val="tx1"/>
                </a:solidFill>
                <a:highlight>
                  <a:srgbClr val="00FF00"/>
                </a:highlight>
              </a:rPr>
              <a:t>entitled to take input tax credit </a:t>
            </a:r>
            <a:r>
              <a:rPr lang="en-IN" sz="2000" dirty="0">
                <a:solidFill>
                  <a:schemeClr val="tx1"/>
                </a:solidFill>
              </a:rPr>
              <a:t>in respect of any invoice or debit note for supply of goods or services or both after the due date of furnishing of the return under section 39 for the month of September following the end of financial year to which such invoice or Invoice relating to such debit note pertains or furnishing of the relevant annual return, whichever is earlier”</a:t>
            </a:r>
            <a:endParaRPr lang="en-US" sz="2000" dirty="0">
              <a:solidFill>
                <a:schemeClr val="tx1"/>
              </a:solidFill>
            </a:endParaRPr>
          </a:p>
          <a:p>
            <a:pPr algn="ctr"/>
            <a:endParaRPr lang="en-US" dirty="0"/>
          </a:p>
        </p:txBody>
      </p:sp>
    </p:spTree>
    <p:extLst>
      <p:ext uri="{BB962C8B-B14F-4D97-AF65-F5344CB8AC3E}">
        <p14:creationId xmlns:p14="http://schemas.microsoft.com/office/powerpoint/2010/main" val="2377633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666860" y="116632"/>
            <a:ext cx="8858280" cy="6368812"/>
          </a:xfrm>
          <a:prstGeom prst="round1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N" sz="1400" b="1" u="sng" dirty="0">
              <a:solidFill>
                <a:schemeClr val="tx1"/>
              </a:solidFill>
            </a:endParaRPr>
          </a:p>
          <a:p>
            <a:pPr lvl="0"/>
            <a:r>
              <a:rPr lang="en-IN" b="1" u="sng" dirty="0">
                <a:solidFill>
                  <a:schemeClr val="tx1"/>
                </a:solidFill>
              </a:rPr>
              <a:t>1)   </a:t>
            </a:r>
            <a:r>
              <a:rPr lang="en-IN" sz="2000" b="1" u="sng" dirty="0">
                <a:solidFill>
                  <a:schemeClr val="tx1"/>
                </a:solidFill>
              </a:rPr>
              <a:t>Legal Sanctity regarding Time Limits prescribed u/s 16(4) in light if judgement of </a:t>
            </a:r>
            <a:r>
              <a:rPr lang="en-IN" sz="2000" b="1" u="sng" dirty="0" err="1">
                <a:solidFill>
                  <a:schemeClr val="tx1"/>
                </a:solidFill>
              </a:rPr>
              <a:t>Ald</a:t>
            </a:r>
            <a:r>
              <a:rPr lang="en-IN" sz="2000" b="1" u="sng" dirty="0">
                <a:solidFill>
                  <a:schemeClr val="tx1"/>
                </a:solidFill>
              </a:rPr>
              <a:t> Automotive Pvt Ltd vs The Commercial Tax Officer And Ors</a:t>
            </a:r>
            <a:r>
              <a:rPr lang="en-IN" sz="2000" u="sng" dirty="0">
                <a:solidFill>
                  <a:schemeClr val="tx1"/>
                </a:solidFill>
              </a:rPr>
              <a:t>.</a:t>
            </a:r>
            <a:r>
              <a:rPr lang="en-IN" sz="2000" b="1" u="sng" dirty="0">
                <a:solidFill>
                  <a:schemeClr val="tx1"/>
                </a:solidFill>
              </a:rPr>
              <a:t>2018(364)ELT 3(SC)</a:t>
            </a:r>
            <a:endParaRPr lang="en-US" sz="1400" u="sng" dirty="0">
              <a:solidFill>
                <a:schemeClr val="tx1"/>
              </a:solidFill>
            </a:endParaRPr>
          </a:p>
          <a:p>
            <a:pPr algn="just"/>
            <a:r>
              <a:rPr lang="en-IN" sz="1400" dirty="0">
                <a:solidFill>
                  <a:schemeClr val="tx1"/>
                </a:solidFill>
              </a:rPr>
              <a:t> </a:t>
            </a:r>
            <a:r>
              <a:rPr lang="en-IN" dirty="0">
                <a:solidFill>
                  <a:schemeClr val="tx1"/>
                </a:solidFill>
              </a:rPr>
              <a:t>It has been held that the condition under which the concession and benefit is given is always to be strictly construed. In event, it is accepted that there is no time period for claiming Input Tax Credit as contained in Section 19(11), </a:t>
            </a:r>
            <a:r>
              <a:rPr lang="en-IN" dirty="0">
                <a:solidFill>
                  <a:schemeClr val="tx1"/>
                </a:solidFill>
                <a:highlight>
                  <a:srgbClr val="00FF00"/>
                </a:highlight>
              </a:rPr>
              <a:t>the provision become </a:t>
            </a:r>
            <a:r>
              <a:rPr lang="en-IN" sz="2000" b="1" u="sng" dirty="0">
                <a:solidFill>
                  <a:schemeClr val="tx1"/>
                </a:solidFill>
                <a:highlight>
                  <a:srgbClr val="00FF00"/>
                </a:highlight>
              </a:rPr>
              <a:t>too flexible </a:t>
            </a:r>
            <a:r>
              <a:rPr lang="en-IN" dirty="0">
                <a:solidFill>
                  <a:schemeClr val="tx1"/>
                </a:solidFill>
                <a:highlight>
                  <a:srgbClr val="00FF00"/>
                </a:highlight>
              </a:rPr>
              <a:t>and give rise to large number of difficulties including difficulty in verification of claim of Input Credit. </a:t>
            </a:r>
            <a:r>
              <a:rPr lang="en-IN" dirty="0">
                <a:solidFill>
                  <a:schemeClr val="tx1"/>
                </a:solidFill>
              </a:rPr>
              <a:t>Taxing Statutes contains self-contained scheme of levy, computation and collection of tax. The time under which a return is to be filed for purpose of assessment of the tax cannot be dependent on the will of a dealer. The use of word ‘shall’ in Section 19(11) does not admit to any other interpretation except that the submission of Input claimed cannot be beyond the time prescribed. Section 19(11), in fact, gives additional time period for claim of Input Credit. We, thus, are of the view that time period as provided in Section 19(11) is mandatory.</a:t>
            </a:r>
            <a:endParaRPr lang="en-US" dirty="0">
              <a:solidFill>
                <a:schemeClr val="tx1"/>
              </a:solidFill>
            </a:endParaRPr>
          </a:p>
          <a:p>
            <a:pPr algn="just"/>
            <a:r>
              <a:rPr lang="en-IN" b="1" u="sng" dirty="0">
                <a:solidFill>
                  <a:schemeClr val="tx1"/>
                </a:solidFill>
              </a:rPr>
              <a:t>Hence, Time related ITC Provisions are valid in light of above judgement. However, Does the above judgement by Apex Court hold good in Post GST Regime also is a debatable issue, on which a clear stand by courts is required. </a:t>
            </a:r>
            <a:r>
              <a:rPr lang="en-IN" dirty="0">
                <a:solidFill>
                  <a:schemeClr val="tx1"/>
                </a:solidFill>
              </a:rPr>
              <a:t>The legal grounds like </a:t>
            </a:r>
            <a:r>
              <a:rPr lang="en-IN" dirty="0">
                <a:solidFill>
                  <a:schemeClr val="tx1"/>
                </a:solidFill>
                <a:highlight>
                  <a:srgbClr val="00FF00"/>
                </a:highlight>
              </a:rPr>
              <a:t>Entitlement vs. </a:t>
            </a:r>
            <a:r>
              <a:rPr lang="en-IN" dirty="0" err="1">
                <a:solidFill>
                  <a:schemeClr val="tx1"/>
                </a:solidFill>
                <a:highlight>
                  <a:srgbClr val="00FF00"/>
                </a:highlight>
              </a:rPr>
              <a:t>Availment</a:t>
            </a:r>
            <a:r>
              <a:rPr lang="en-IN" dirty="0">
                <a:solidFill>
                  <a:schemeClr val="tx1"/>
                </a:solidFill>
                <a:highlight>
                  <a:srgbClr val="00FF00"/>
                </a:highlight>
              </a:rPr>
              <a:t> </a:t>
            </a:r>
            <a:r>
              <a:rPr lang="en-IN" dirty="0">
                <a:solidFill>
                  <a:schemeClr val="tx1"/>
                </a:solidFill>
              </a:rPr>
              <a:t>or the scheme of the statute on which the above judgement was delivered, have definitely not been the same under the GST regime and this subject decision may not still remain overwhelmingly relevant considering the </a:t>
            </a:r>
            <a:r>
              <a:rPr lang="en-IN" dirty="0">
                <a:solidFill>
                  <a:schemeClr val="tx1"/>
                </a:solidFill>
                <a:highlight>
                  <a:srgbClr val="00FF00"/>
                </a:highlight>
              </a:rPr>
              <a:t>compelling background for introduction of GST</a:t>
            </a:r>
            <a:r>
              <a:rPr lang="en-IN" dirty="0">
                <a:solidFill>
                  <a:schemeClr val="tx1"/>
                </a:solidFill>
              </a:rPr>
              <a:t> and a </a:t>
            </a:r>
            <a:r>
              <a:rPr lang="en-IN" dirty="0">
                <a:solidFill>
                  <a:schemeClr val="tx1"/>
                </a:solidFill>
                <a:highlight>
                  <a:srgbClr val="00FF00"/>
                </a:highlight>
              </a:rPr>
              <a:t>changed legal scenario </a:t>
            </a:r>
            <a:r>
              <a:rPr lang="en-IN" dirty="0">
                <a:solidFill>
                  <a:schemeClr val="tx1"/>
                </a:solidFill>
              </a:rPr>
              <a:t>as well as the scheme of the statute in light of </a:t>
            </a:r>
            <a:r>
              <a:rPr lang="en-IN" dirty="0">
                <a:solidFill>
                  <a:schemeClr val="tx1"/>
                </a:solidFill>
                <a:highlight>
                  <a:srgbClr val="00FF00"/>
                </a:highlight>
              </a:rPr>
              <a:t>Seamless Flow of Credit. </a:t>
            </a:r>
            <a:endParaRPr lang="en-US" dirty="0">
              <a:solidFill>
                <a:schemeClr val="tx1"/>
              </a:solidFill>
              <a:highlight>
                <a:srgbClr val="00FF00"/>
              </a:highlight>
            </a:endParaRPr>
          </a:p>
          <a:p>
            <a:pPr algn="ctr"/>
            <a:endParaRPr lang="en-US" sz="1400" dirty="0">
              <a:solidFill>
                <a:schemeClr val="tx1"/>
              </a:solidFill>
            </a:endParaRPr>
          </a:p>
        </p:txBody>
      </p:sp>
    </p:spTree>
    <p:extLst>
      <p:ext uri="{BB962C8B-B14F-4D97-AF65-F5344CB8AC3E}">
        <p14:creationId xmlns:p14="http://schemas.microsoft.com/office/powerpoint/2010/main" val="425154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897296" y="374912"/>
            <a:ext cx="6356461" cy="886155"/>
          </a:xfrm>
          <a:prstGeom prst="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50" b="1" dirty="0">
                <a:solidFill>
                  <a:schemeClr val="tx1"/>
                </a:solidFill>
              </a:rPr>
              <a:t>Definition of Audit under GST</a:t>
            </a:r>
            <a:endParaRPr lang="en-US" sz="1275" b="1" dirty="0">
              <a:solidFill>
                <a:schemeClr val="tx1"/>
              </a:solidFill>
            </a:endParaRPr>
          </a:p>
        </p:txBody>
      </p:sp>
      <p:sp>
        <p:nvSpPr>
          <p:cNvPr id="3" name="Rectangle 2"/>
          <p:cNvSpPr/>
          <p:nvPr/>
        </p:nvSpPr>
        <p:spPr>
          <a:xfrm>
            <a:off x="250" y="1278110"/>
            <a:ext cx="12191500" cy="46523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66" b="1" u="sng" dirty="0"/>
              <a:t>Meaning of Audit </a:t>
            </a:r>
          </a:p>
          <a:p>
            <a:pPr algn="just"/>
            <a:r>
              <a:rPr lang="en-US" sz="2266" dirty="0"/>
              <a:t>-Section2(13) of CGST Act </a:t>
            </a:r>
          </a:p>
          <a:p>
            <a:pPr algn="just"/>
            <a:r>
              <a:rPr lang="en-US" sz="2266" dirty="0"/>
              <a:t>“Audit  means </a:t>
            </a:r>
          </a:p>
          <a:p>
            <a:pPr algn="just"/>
            <a:r>
              <a:rPr lang="en-US" sz="2266" b="1" dirty="0">
                <a:solidFill>
                  <a:srgbClr val="FF0000"/>
                </a:solidFill>
              </a:rPr>
              <a:t>The examination of </a:t>
            </a:r>
          </a:p>
          <a:p>
            <a:pPr algn="just">
              <a:buFont typeface="Wingdings" pitchFamily="2" charset="2"/>
              <a:buChar char="Ø"/>
            </a:pPr>
            <a:r>
              <a:rPr lang="en-US" sz="2266" dirty="0"/>
              <a:t> </a:t>
            </a:r>
            <a:r>
              <a:rPr lang="en-US" sz="2266" b="1" dirty="0">
                <a:solidFill>
                  <a:srgbClr val="0070C0"/>
                </a:solidFill>
              </a:rPr>
              <a:t>Records,         returns and other documents </a:t>
            </a:r>
          </a:p>
          <a:p>
            <a:pPr algn="just">
              <a:buFont typeface="Wingdings" pitchFamily="2" charset="2"/>
              <a:buChar char="Ø"/>
            </a:pPr>
            <a:endParaRPr lang="en-US" sz="2266" dirty="0"/>
          </a:p>
          <a:p>
            <a:pPr algn="just"/>
            <a:r>
              <a:rPr lang="en-US" sz="2266" dirty="0"/>
              <a:t>maintained or furnished by the registered person under this Act or the rules made there under or under any other law for the time being in force.</a:t>
            </a:r>
          </a:p>
          <a:p>
            <a:pPr algn="just"/>
            <a:endParaRPr lang="en-US" sz="2266" dirty="0"/>
          </a:p>
          <a:p>
            <a:pPr algn="just"/>
            <a:r>
              <a:rPr lang="en-US" sz="2266" b="1" dirty="0">
                <a:solidFill>
                  <a:srgbClr val="FF0000"/>
                </a:solidFill>
              </a:rPr>
              <a:t>To verify the correctness of </a:t>
            </a:r>
          </a:p>
          <a:p>
            <a:pPr algn="just"/>
            <a:endParaRPr lang="en-US" sz="2266" dirty="0"/>
          </a:p>
          <a:p>
            <a:pPr algn="just">
              <a:buFont typeface="Wingdings" pitchFamily="2" charset="2"/>
              <a:buChar char="Ø"/>
            </a:pPr>
            <a:r>
              <a:rPr lang="en-US" sz="2266" dirty="0"/>
              <a:t> Turnover declared, taxes paid, refund claimed and input tax credit availed, and to assess his compliance with the provisions of this Act or the rules made there under.”</a:t>
            </a:r>
          </a:p>
        </p:txBody>
      </p:sp>
      <p:sp>
        <p:nvSpPr>
          <p:cNvPr id="4" name="Oval 3">
            <a:extLst>
              <a:ext uri="{FF2B5EF4-FFF2-40B4-BE49-F238E27FC236}">
                <a16:creationId xmlns:a16="http://schemas.microsoft.com/office/drawing/2014/main" id="{F474F9A1-B49D-4528-A94F-B54E17C22B03}"/>
              </a:ext>
            </a:extLst>
          </p:cNvPr>
          <p:cNvSpPr/>
          <p:nvPr/>
        </p:nvSpPr>
        <p:spPr>
          <a:xfrm>
            <a:off x="789482" y="2033790"/>
            <a:ext cx="1021955" cy="414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75"/>
          </a:p>
        </p:txBody>
      </p:sp>
      <p:sp>
        <p:nvSpPr>
          <p:cNvPr id="5" name="Oval 4">
            <a:extLst>
              <a:ext uri="{FF2B5EF4-FFF2-40B4-BE49-F238E27FC236}">
                <a16:creationId xmlns:a16="http://schemas.microsoft.com/office/drawing/2014/main" id="{A938B55C-6EF7-4854-90D1-6B11B4368C16}"/>
              </a:ext>
            </a:extLst>
          </p:cNvPr>
          <p:cNvSpPr/>
          <p:nvPr/>
        </p:nvSpPr>
        <p:spPr>
          <a:xfrm>
            <a:off x="3953155" y="3388527"/>
            <a:ext cx="2142845" cy="414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75"/>
          </a:p>
        </p:txBody>
      </p:sp>
      <p:sp>
        <p:nvSpPr>
          <p:cNvPr id="6" name="Speech Bubble: Oval 5">
            <a:extLst>
              <a:ext uri="{FF2B5EF4-FFF2-40B4-BE49-F238E27FC236}">
                <a16:creationId xmlns:a16="http://schemas.microsoft.com/office/drawing/2014/main" id="{AF787A9C-88BC-4BD3-A4E8-84B0A1D26F49}"/>
              </a:ext>
            </a:extLst>
          </p:cNvPr>
          <p:cNvSpPr/>
          <p:nvPr/>
        </p:nvSpPr>
        <p:spPr>
          <a:xfrm>
            <a:off x="5514978" y="2962432"/>
            <a:ext cx="1162044" cy="455326"/>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416" b="1" dirty="0"/>
              <a:t>Sec 2(94)</a:t>
            </a:r>
          </a:p>
        </p:txBody>
      </p:sp>
      <p:sp>
        <p:nvSpPr>
          <p:cNvPr id="7" name="Oval 6">
            <a:extLst>
              <a:ext uri="{FF2B5EF4-FFF2-40B4-BE49-F238E27FC236}">
                <a16:creationId xmlns:a16="http://schemas.microsoft.com/office/drawing/2014/main" id="{754FB52E-3E22-4062-8738-51583399DA39}"/>
              </a:ext>
            </a:extLst>
          </p:cNvPr>
          <p:cNvSpPr/>
          <p:nvPr/>
        </p:nvSpPr>
        <p:spPr>
          <a:xfrm>
            <a:off x="1839926" y="2748262"/>
            <a:ext cx="1021955" cy="414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75"/>
          </a:p>
        </p:txBody>
      </p:sp>
      <p:sp>
        <p:nvSpPr>
          <p:cNvPr id="8" name="Speech Bubble: Oval 7">
            <a:extLst>
              <a:ext uri="{FF2B5EF4-FFF2-40B4-BE49-F238E27FC236}">
                <a16:creationId xmlns:a16="http://schemas.microsoft.com/office/drawing/2014/main" id="{779BD035-2273-4E03-95D9-22C1304E4FA9}"/>
              </a:ext>
            </a:extLst>
          </p:cNvPr>
          <p:cNvSpPr/>
          <p:nvPr/>
        </p:nvSpPr>
        <p:spPr>
          <a:xfrm rot="273472">
            <a:off x="2359392" y="2541227"/>
            <a:ext cx="1204085" cy="261560"/>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416" b="1" dirty="0"/>
              <a:t>Sec 2(97)</a:t>
            </a:r>
          </a:p>
        </p:txBody>
      </p:sp>
      <p:sp>
        <p:nvSpPr>
          <p:cNvPr id="10" name="TextBox 9">
            <a:extLst>
              <a:ext uri="{FF2B5EF4-FFF2-40B4-BE49-F238E27FC236}">
                <a16:creationId xmlns:a16="http://schemas.microsoft.com/office/drawing/2014/main" id="{AE6A99CD-850B-4C89-A5E7-80BA7AEFD4EA}"/>
              </a:ext>
            </a:extLst>
          </p:cNvPr>
          <p:cNvSpPr txBox="1"/>
          <p:nvPr/>
        </p:nvSpPr>
        <p:spPr>
          <a:xfrm>
            <a:off x="3429252" y="2541228"/>
            <a:ext cx="2085726" cy="288541"/>
          </a:xfrm>
          <a:prstGeom prst="rect">
            <a:avLst/>
          </a:prstGeom>
          <a:noFill/>
        </p:spPr>
        <p:txBody>
          <a:bodyPr wrap="square">
            <a:spAutoFit/>
          </a:bodyPr>
          <a:lstStyle/>
          <a:p>
            <a:pPr algn="just"/>
            <a:r>
              <a:rPr lang="en-US" sz="1275" b="1" u="sng" dirty="0"/>
              <a:t>(Sec 39, 44 Annual,45(Final)</a:t>
            </a:r>
            <a:endParaRPr lang="en-IN" sz="1275" b="1" u="sng" dirty="0"/>
          </a:p>
        </p:txBody>
      </p:sp>
    </p:spTree>
    <p:extLst>
      <p:ext uri="{BB962C8B-B14F-4D97-AF65-F5344CB8AC3E}">
        <p14:creationId xmlns:p14="http://schemas.microsoft.com/office/powerpoint/2010/main" val="1077955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738282" y="214290"/>
            <a:ext cx="8215370" cy="2714644"/>
          </a:xfrm>
          <a:prstGeom prst="round1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u="sng" dirty="0">
                <a:solidFill>
                  <a:schemeClr val="tx1"/>
                </a:solidFill>
              </a:rPr>
              <a:t>2)</a:t>
            </a:r>
            <a:r>
              <a:rPr lang="en-US" sz="2400" b="1" u="sng" dirty="0">
                <a:solidFill>
                  <a:schemeClr val="tx1"/>
                </a:solidFill>
              </a:rPr>
              <a:t>Non-Obstante Clause in Section 16(2)</a:t>
            </a:r>
            <a:endParaRPr lang="en-US" sz="2400" dirty="0">
              <a:solidFill>
                <a:schemeClr val="tx1"/>
              </a:solidFill>
            </a:endParaRPr>
          </a:p>
          <a:p>
            <a:pPr algn="just"/>
            <a:r>
              <a:rPr lang="en-US" sz="1600" dirty="0">
                <a:solidFill>
                  <a:schemeClr val="tx1"/>
                </a:solidFill>
              </a:rPr>
              <a:t>Section 16(2) lays down the substantial conditions for Entitlement to credit to a Tax payer and </a:t>
            </a:r>
            <a:r>
              <a:rPr lang="en-US" sz="1600" dirty="0">
                <a:solidFill>
                  <a:schemeClr val="tx1"/>
                </a:solidFill>
                <a:highlight>
                  <a:srgbClr val="00FF00"/>
                </a:highlight>
              </a:rPr>
              <a:t>overrides the entire Section 16 covering Section 16(4). </a:t>
            </a:r>
            <a:r>
              <a:rPr lang="en-US" sz="1600" dirty="0">
                <a:solidFill>
                  <a:schemeClr val="tx1"/>
                </a:solidFill>
              </a:rPr>
              <a:t>Hence, ITC which is taken based upon fulfillment of </a:t>
            </a:r>
            <a:r>
              <a:rPr lang="en-US" sz="1600" dirty="0">
                <a:solidFill>
                  <a:schemeClr val="tx1"/>
                </a:solidFill>
                <a:highlight>
                  <a:srgbClr val="00FF00"/>
                </a:highlight>
              </a:rPr>
              <a:t>substantial conditions as provided in Section 16(2), cannot be taken away by the procedural lapse.</a:t>
            </a:r>
            <a:r>
              <a:rPr lang="en-US" sz="1600" dirty="0">
                <a:solidFill>
                  <a:schemeClr val="tx1"/>
                </a:solidFill>
              </a:rPr>
              <a:t> Hence , if a person is in possession of Tax Invoice/Debit Note, have received goods or services, paid the taxes and filed the return u/s 39, he is eligible to take credit. </a:t>
            </a:r>
            <a:r>
              <a:rPr lang="en-US" sz="1600" dirty="0">
                <a:solidFill>
                  <a:schemeClr val="tx1"/>
                </a:solidFill>
                <a:highlight>
                  <a:srgbClr val="00FF00"/>
                </a:highlight>
              </a:rPr>
              <a:t>Even, the late filling of return with payment of requisite interest and late fee regularizes the delay and conditions of Sec 16(2) stands fulfilled.</a:t>
            </a:r>
            <a:r>
              <a:rPr lang="en-US" sz="1600" dirty="0">
                <a:solidFill>
                  <a:schemeClr val="tx1"/>
                </a:solidFill>
              </a:rPr>
              <a:t> Hence, once the delay has been </a:t>
            </a:r>
            <a:r>
              <a:rPr lang="en-US" sz="1600" dirty="0" err="1">
                <a:solidFill>
                  <a:schemeClr val="tx1"/>
                </a:solidFill>
              </a:rPr>
              <a:t>regularised</a:t>
            </a:r>
            <a:r>
              <a:rPr lang="en-US" sz="1600" dirty="0">
                <a:solidFill>
                  <a:schemeClr val="tx1"/>
                </a:solidFill>
              </a:rPr>
              <a:t> such returns has to be construed to be filed within the due date</a:t>
            </a:r>
            <a:r>
              <a:rPr lang="en-IN" sz="1600" dirty="0">
                <a:solidFill>
                  <a:schemeClr val="tx1"/>
                </a:solidFill>
              </a:rPr>
              <a:t>. </a:t>
            </a:r>
            <a:r>
              <a:rPr lang="en-US" sz="1600" dirty="0">
                <a:solidFill>
                  <a:schemeClr val="tx1"/>
                </a:solidFill>
              </a:rPr>
              <a:t>Then there should be no denial for claiming ITC in late returns as per Section 16(4). </a:t>
            </a:r>
            <a:r>
              <a:rPr lang="en-US" sz="1600" dirty="0">
                <a:solidFill>
                  <a:schemeClr val="tx1"/>
                </a:solidFill>
                <a:highlight>
                  <a:srgbClr val="00FF00"/>
                </a:highlight>
              </a:rPr>
              <a:t>Time limits in Sec 16(4), as Section 16(2) overrides</a:t>
            </a:r>
            <a:r>
              <a:rPr lang="en-US" sz="1600" dirty="0">
                <a:highlight>
                  <a:srgbClr val="00FF00"/>
                </a:highlight>
              </a:rPr>
              <a:t> </a:t>
            </a:r>
          </a:p>
          <a:p>
            <a:pPr algn="ctr"/>
            <a:endParaRPr lang="en-US" dirty="0"/>
          </a:p>
        </p:txBody>
      </p:sp>
      <p:sp>
        <p:nvSpPr>
          <p:cNvPr id="5" name="Round Single Corner Rectangle 4"/>
          <p:cNvSpPr/>
          <p:nvPr/>
        </p:nvSpPr>
        <p:spPr>
          <a:xfrm>
            <a:off x="1738282" y="3214686"/>
            <a:ext cx="8678198" cy="3214710"/>
          </a:xfrm>
          <a:prstGeom prst="round1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solidFill>
              </a:rPr>
              <a:t>3) </a:t>
            </a:r>
            <a:r>
              <a:rPr lang="en-US" sz="2000" b="1" u="sng" dirty="0">
                <a:solidFill>
                  <a:schemeClr val="tx1"/>
                </a:solidFill>
              </a:rPr>
              <a:t>Entitlement and Credit to Electronic Credit Ledger are two Limbs</a:t>
            </a:r>
            <a:endParaRPr lang="en-US" dirty="0">
              <a:solidFill>
                <a:schemeClr val="tx1"/>
              </a:solidFill>
            </a:endParaRPr>
          </a:p>
          <a:p>
            <a:pPr algn="just"/>
            <a:r>
              <a:rPr lang="en-IN" dirty="0">
                <a:solidFill>
                  <a:schemeClr val="tx1"/>
                </a:solidFill>
              </a:rPr>
              <a:t>The words used in Section 16(4) are 'entitled to take' the credit. The words entitled to take credit signify the eligibility of the claiming credit and claiming the same in the </a:t>
            </a:r>
            <a:r>
              <a:rPr lang="en-IN" b="1" u="sng" dirty="0">
                <a:solidFill>
                  <a:schemeClr val="tx1"/>
                </a:solidFill>
              </a:rPr>
              <a:t>books of accounts</a:t>
            </a:r>
            <a:r>
              <a:rPr lang="en-IN" dirty="0">
                <a:solidFill>
                  <a:schemeClr val="tx1"/>
                </a:solidFill>
              </a:rPr>
              <a:t>. As per the provisions of Section 16(1), there are two limbs </a:t>
            </a:r>
            <a:r>
              <a:rPr lang="en-US" b="1" u="sng" dirty="0">
                <a:solidFill>
                  <a:schemeClr val="tx1"/>
                </a:solidFill>
              </a:rPr>
              <a:t>, one entitlement to take credit of input tax </a:t>
            </a:r>
            <a:r>
              <a:rPr lang="en-US" dirty="0">
                <a:solidFill>
                  <a:schemeClr val="tx1"/>
                </a:solidFill>
              </a:rPr>
              <a:t>charged on any supply of goods or services or both to him </a:t>
            </a:r>
          </a:p>
          <a:p>
            <a:pPr algn="just"/>
            <a:r>
              <a:rPr lang="en-US" b="1" u="sng" dirty="0">
                <a:solidFill>
                  <a:schemeClr val="tx1"/>
                </a:solidFill>
              </a:rPr>
              <a:t>and </a:t>
            </a:r>
            <a:endParaRPr lang="en-US" dirty="0">
              <a:solidFill>
                <a:schemeClr val="tx1"/>
              </a:solidFill>
            </a:endParaRPr>
          </a:p>
          <a:p>
            <a:pPr algn="just"/>
            <a:r>
              <a:rPr lang="en-US" b="1" u="sng" dirty="0">
                <a:solidFill>
                  <a:schemeClr val="tx1"/>
                </a:solidFill>
              </a:rPr>
              <a:t>credit to the electronic credit ledger of such person</a:t>
            </a:r>
            <a:r>
              <a:rPr lang="en-US" dirty="0">
                <a:solidFill>
                  <a:schemeClr val="tx1"/>
                </a:solidFill>
              </a:rPr>
              <a:t>.</a:t>
            </a:r>
          </a:p>
          <a:p>
            <a:pPr algn="just"/>
            <a:r>
              <a:rPr lang="en-US" dirty="0">
                <a:solidFill>
                  <a:schemeClr val="tx1"/>
                </a:solidFill>
              </a:rPr>
              <a:t>Section 16(4) provides Time Limit only for </a:t>
            </a:r>
            <a:r>
              <a:rPr lang="en-US" b="1" u="sng" dirty="0">
                <a:solidFill>
                  <a:schemeClr val="tx1"/>
                </a:solidFill>
              </a:rPr>
              <a:t>entitlement to take credit of input tax and not on credit to the Electronic Credit Ledger. </a:t>
            </a: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609161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55264" y="217348"/>
            <a:ext cx="6358314" cy="551080"/>
          </a:xfrm>
          <a:prstGeom prst="rect">
            <a:avLst/>
          </a:prstGeom>
          <a:solidFill>
            <a:schemeClr val="accent5">
              <a:lumMod val="60000"/>
              <a:lumOff val="4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b="1" dirty="0"/>
              <a:t>Section 16:- Eligibility and condition for taking input tax credit.</a:t>
            </a:r>
          </a:p>
        </p:txBody>
      </p:sp>
      <p:sp>
        <p:nvSpPr>
          <p:cNvPr id="11" name="Rectangle 10"/>
          <p:cNvSpPr/>
          <p:nvPr/>
        </p:nvSpPr>
        <p:spPr>
          <a:xfrm>
            <a:off x="1934527" y="961271"/>
            <a:ext cx="8437417" cy="2200717"/>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algn="just"/>
            <a:r>
              <a:rPr lang="en-US" sz="1350" dirty="0"/>
              <a:t>Section 16(1):-</a:t>
            </a:r>
          </a:p>
          <a:p>
            <a:pPr algn="just"/>
            <a:r>
              <a:rPr lang="en-US" sz="1600" b="1" u="sng" dirty="0"/>
              <a:t>Every registered person </a:t>
            </a:r>
            <a:r>
              <a:rPr lang="en-US" sz="2000" b="1" u="sng" dirty="0">
                <a:solidFill>
                  <a:srgbClr val="FF0000"/>
                </a:solidFill>
              </a:rPr>
              <a:t>shall, </a:t>
            </a:r>
            <a:r>
              <a:rPr lang="en-US" sz="1400" dirty="0"/>
              <a:t>subject to </a:t>
            </a:r>
            <a:r>
              <a:rPr lang="en-US" sz="1600" b="1" u="sng" dirty="0">
                <a:solidFill>
                  <a:srgbClr val="00B0F0"/>
                </a:solidFill>
              </a:rPr>
              <a:t>such conditions and restrictions</a:t>
            </a:r>
            <a:r>
              <a:rPr lang="en-US" sz="1400" dirty="0"/>
              <a:t> as may be </a:t>
            </a:r>
            <a:r>
              <a:rPr lang="en-US" sz="1600" b="1" u="sng" dirty="0">
                <a:solidFill>
                  <a:srgbClr val="00B0F0"/>
                </a:solidFill>
              </a:rPr>
              <a:t>prescribed</a:t>
            </a:r>
            <a:r>
              <a:rPr lang="en-US" sz="1400" dirty="0"/>
              <a:t> and in the </a:t>
            </a:r>
            <a:r>
              <a:rPr lang="en-US" sz="1600" b="1" u="sng" dirty="0">
                <a:solidFill>
                  <a:srgbClr val="00B0F0"/>
                </a:solidFill>
              </a:rPr>
              <a:t>manner specified in section 49,</a:t>
            </a:r>
            <a:r>
              <a:rPr lang="en-US" sz="1400" dirty="0"/>
              <a:t> </a:t>
            </a:r>
          </a:p>
          <a:p>
            <a:pPr algn="just">
              <a:buFont typeface="Wingdings" pitchFamily="2" charset="2"/>
              <a:buChar char="Ø"/>
            </a:pPr>
            <a:r>
              <a:rPr lang="en-US" sz="1400" dirty="0"/>
              <a:t>be </a:t>
            </a:r>
            <a:r>
              <a:rPr lang="en-US" sz="1600" b="1" u="sng" dirty="0">
                <a:solidFill>
                  <a:srgbClr val="FF0000"/>
                </a:solidFill>
              </a:rPr>
              <a:t>entitled to take credit of input tax </a:t>
            </a:r>
            <a:r>
              <a:rPr lang="en-US" sz="1400" dirty="0"/>
              <a:t>charged on any supply of goods or services or both to him </a:t>
            </a:r>
          </a:p>
          <a:p>
            <a:pPr algn="just">
              <a:buFont typeface="Wingdings" pitchFamily="2" charset="2"/>
              <a:buChar char="Ø"/>
            </a:pPr>
            <a:r>
              <a:rPr lang="en-US" sz="1400" dirty="0"/>
              <a:t>which are </a:t>
            </a:r>
            <a:r>
              <a:rPr lang="en-US" sz="1600" b="1" u="sng" dirty="0">
                <a:solidFill>
                  <a:srgbClr val="FF0000"/>
                </a:solidFill>
              </a:rPr>
              <a:t>used or intended to be used in the course or furtherance of his business </a:t>
            </a:r>
            <a:r>
              <a:rPr lang="en-US" sz="2000" b="1" u="sng" dirty="0"/>
              <a:t>and </a:t>
            </a:r>
            <a:endParaRPr lang="en-US" sz="1400" b="1" u="sng" dirty="0"/>
          </a:p>
          <a:p>
            <a:pPr algn="just">
              <a:buFont typeface="Wingdings" pitchFamily="2" charset="2"/>
              <a:buChar char="Ø"/>
            </a:pPr>
            <a:r>
              <a:rPr lang="en-US" sz="1400" dirty="0"/>
              <a:t>the said amount shall </a:t>
            </a:r>
            <a:r>
              <a:rPr lang="en-US" sz="1400" b="1" u="sng" dirty="0"/>
              <a:t>be credited to the electronic credit ledger of such person</a:t>
            </a:r>
            <a:r>
              <a:rPr lang="en-US" sz="1400" dirty="0"/>
              <a:t>.</a:t>
            </a:r>
          </a:p>
        </p:txBody>
      </p:sp>
      <p:sp>
        <p:nvSpPr>
          <p:cNvPr id="14" name="Cloud Callout 13"/>
          <p:cNvSpPr/>
          <p:nvPr/>
        </p:nvSpPr>
        <p:spPr>
          <a:xfrm>
            <a:off x="8813847" y="1364856"/>
            <a:ext cx="1232061" cy="537959"/>
          </a:xfrm>
          <a:prstGeom prst="cloudCallout">
            <a:avLst>
              <a:gd name="adj1" fmla="val -74404"/>
              <a:gd name="adj2" fmla="val 6737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50" dirty="0"/>
              <a:t>Rule 36</a:t>
            </a:r>
          </a:p>
        </p:txBody>
      </p:sp>
      <p:pic>
        <p:nvPicPr>
          <p:cNvPr id="19458" name="Picture 2" descr="Man Clipart High Res Stock Images | Shutterstock"/>
          <p:cNvPicPr>
            <a:picLocks noChangeAspect="1" noChangeArrowheads="1"/>
          </p:cNvPicPr>
          <p:nvPr/>
        </p:nvPicPr>
        <p:blipFill>
          <a:blip r:embed="rId3"/>
          <a:srcRect/>
          <a:stretch>
            <a:fillRect/>
          </a:stretch>
        </p:blipFill>
        <p:spPr bwMode="auto">
          <a:xfrm>
            <a:off x="2239711" y="2843030"/>
            <a:ext cx="1409147" cy="2540041"/>
          </a:xfrm>
          <a:prstGeom prst="rect">
            <a:avLst/>
          </a:prstGeom>
          <a:noFill/>
        </p:spPr>
      </p:pic>
      <p:sp>
        <p:nvSpPr>
          <p:cNvPr id="15" name="Rectangle 14"/>
          <p:cNvSpPr/>
          <p:nvPr/>
        </p:nvSpPr>
        <p:spPr>
          <a:xfrm>
            <a:off x="2570805" y="5204224"/>
            <a:ext cx="1078053" cy="4985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350" b="1" dirty="0"/>
              <a:t>Registered Person</a:t>
            </a:r>
          </a:p>
        </p:txBody>
      </p:sp>
      <p:sp>
        <p:nvSpPr>
          <p:cNvPr id="16" name="Cloud Callout 15"/>
          <p:cNvSpPr/>
          <p:nvPr/>
        </p:nvSpPr>
        <p:spPr>
          <a:xfrm>
            <a:off x="3309560" y="3045532"/>
            <a:ext cx="1441072" cy="813500"/>
          </a:xfrm>
          <a:prstGeom prst="cloudCallout">
            <a:avLst>
              <a:gd name="adj1" fmla="val -37500"/>
              <a:gd name="adj2" fmla="val 76478"/>
            </a:avLst>
          </a:prstGeom>
          <a:solidFill>
            <a:schemeClr val="accent6">
              <a:lumMod val="60000"/>
              <a:lumOff val="4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1050" dirty="0"/>
              <a:t>Conditions and restriction as </a:t>
            </a:r>
            <a:r>
              <a:rPr lang="en-US" sz="1050" b="1" u="sng" dirty="0"/>
              <a:t>per Rule 36</a:t>
            </a:r>
          </a:p>
        </p:txBody>
      </p:sp>
      <p:pic>
        <p:nvPicPr>
          <p:cNvPr id="19460" name="Picture 4" descr="goods and services clipart - Clip Art Library"/>
          <p:cNvPicPr>
            <a:picLocks noChangeAspect="1" noChangeArrowheads="1"/>
          </p:cNvPicPr>
          <p:nvPr/>
        </p:nvPicPr>
        <p:blipFill>
          <a:blip r:embed="rId4"/>
          <a:srcRect/>
          <a:stretch>
            <a:fillRect/>
          </a:stretch>
        </p:blipFill>
        <p:spPr bwMode="auto">
          <a:xfrm>
            <a:off x="7895776" y="3304037"/>
            <a:ext cx="2259192" cy="1759945"/>
          </a:xfrm>
          <a:prstGeom prst="rect">
            <a:avLst/>
          </a:prstGeom>
          <a:noFill/>
        </p:spPr>
      </p:pic>
      <p:sp>
        <p:nvSpPr>
          <p:cNvPr id="17" name="Rectangle 16"/>
          <p:cNvSpPr/>
          <p:nvPr/>
        </p:nvSpPr>
        <p:spPr>
          <a:xfrm>
            <a:off x="8677422" y="4972141"/>
            <a:ext cx="1078053" cy="6407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350" b="1" dirty="0"/>
              <a:t>Supply of goods and services</a:t>
            </a:r>
          </a:p>
        </p:txBody>
      </p:sp>
      <p:sp>
        <p:nvSpPr>
          <p:cNvPr id="19" name="Curved Right Arrow 18"/>
          <p:cNvSpPr/>
          <p:nvPr/>
        </p:nvSpPr>
        <p:spPr>
          <a:xfrm rot="5400000">
            <a:off x="5807467" y="1509354"/>
            <a:ext cx="459229" cy="5544271"/>
          </a:xfrm>
          <a:prstGeom prst="curvedRigh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en-US" sz="1350" b="1" dirty="0">
                <a:solidFill>
                  <a:schemeClr val="tx1"/>
                </a:solidFill>
              </a:rPr>
              <a:t>Tax charged on supply of goods and services</a:t>
            </a:r>
          </a:p>
        </p:txBody>
      </p:sp>
      <p:sp>
        <p:nvSpPr>
          <p:cNvPr id="20" name="Double Wave 19"/>
          <p:cNvSpPr/>
          <p:nvPr/>
        </p:nvSpPr>
        <p:spPr>
          <a:xfrm>
            <a:off x="3891842" y="4441578"/>
            <a:ext cx="4400218" cy="564201"/>
          </a:xfrm>
          <a:prstGeom prst="double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b="1" u="sng" dirty="0">
                <a:solidFill>
                  <a:srgbClr val="FF0000"/>
                </a:solidFill>
              </a:rPr>
              <a:t>Entitled to take credit of input tax, if goods or services used in course or furtherance of his business </a:t>
            </a:r>
            <a:endParaRPr lang="en-US" sz="1350" dirty="0"/>
          </a:p>
        </p:txBody>
      </p:sp>
      <p:sp>
        <p:nvSpPr>
          <p:cNvPr id="12" name="Oval 11">
            <a:extLst>
              <a:ext uri="{FF2B5EF4-FFF2-40B4-BE49-F238E27FC236}">
                <a16:creationId xmlns:a16="http://schemas.microsoft.com/office/drawing/2014/main" id="{CC219AD8-7162-47D9-817D-6063FDB02C53}"/>
              </a:ext>
            </a:extLst>
          </p:cNvPr>
          <p:cNvSpPr/>
          <p:nvPr/>
        </p:nvSpPr>
        <p:spPr>
          <a:xfrm>
            <a:off x="5057472" y="1550945"/>
            <a:ext cx="316714" cy="328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1</a:t>
            </a:r>
          </a:p>
        </p:txBody>
      </p:sp>
      <p:sp>
        <p:nvSpPr>
          <p:cNvPr id="13" name="Oval 12">
            <a:extLst>
              <a:ext uri="{FF2B5EF4-FFF2-40B4-BE49-F238E27FC236}">
                <a16:creationId xmlns:a16="http://schemas.microsoft.com/office/drawing/2014/main" id="{0A5C2480-7C8A-4239-8DE6-7C805F96D3D6}"/>
              </a:ext>
            </a:extLst>
          </p:cNvPr>
          <p:cNvSpPr/>
          <p:nvPr/>
        </p:nvSpPr>
        <p:spPr>
          <a:xfrm>
            <a:off x="6744072" y="2505145"/>
            <a:ext cx="316714" cy="328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2</a:t>
            </a:r>
          </a:p>
        </p:txBody>
      </p:sp>
    </p:spTree>
    <p:extLst>
      <p:ext uri="{BB962C8B-B14F-4D97-AF65-F5344CB8AC3E}">
        <p14:creationId xmlns:p14="http://schemas.microsoft.com/office/powerpoint/2010/main" val="1511874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631504" y="188640"/>
            <a:ext cx="9144000" cy="6023592"/>
          </a:xfrm>
          <a:prstGeom prst="round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p>
          <a:p>
            <a:pPr lvl="0"/>
            <a:r>
              <a:rPr lang="en-US" sz="1600" b="1" u="sng" dirty="0">
                <a:solidFill>
                  <a:schemeClr val="tx1"/>
                </a:solidFill>
              </a:rPr>
              <a:t>4)  </a:t>
            </a:r>
            <a:r>
              <a:rPr lang="en-US" sz="2800" b="1" u="sng" dirty="0">
                <a:solidFill>
                  <a:schemeClr val="tx1"/>
                </a:solidFill>
              </a:rPr>
              <a:t>GSTR 3B is not return under section 39</a:t>
            </a:r>
            <a:endParaRPr lang="en-US" sz="2800" dirty="0">
              <a:solidFill>
                <a:schemeClr val="tx1"/>
              </a:solidFill>
            </a:endParaRPr>
          </a:p>
          <a:p>
            <a:pPr algn="just"/>
            <a:r>
              <a:rPr lang="en-IN" sz="2000" dirty="0">
                <a:solidFill>
                  <a:schemeClr val="tx1"/>
                </a:solidFill>
              </a:rPr>
              <a:t>Section 16(4) provided the reference of the returns filed under section 39. Rule 61 of CGST dealing with form and manner of filing monthly returns specify that input tax credit would be auto populated in the GSTR 3 after submission of GSTR 2 and GSTR 3B would remain a temporary solution till GSTR 1 and GSTR 2 are being postponed. It would be pertinent to know that GSTR 2 never saw the day of light.</a:t>
            </a:r>
            <a:r>
              <a:rPr lang="en-US" sz="2000" b="1" u="sng" dirty="0">
                <a:solidFill>
                  <a:schemeClr val="tx1"/>
                </a:solidFill>
              </a:rPr>
              <a:t>Form GSTR-3B was not introduced as a return in lieu of return required to be filed in Form GSTR-3 but was only a temporary stop gap arrangement until due date of filing return in Form GSTR-3 was notified. </a:t>
            </a:r>
            <a:r>
              <a:rPr lang="en-IN" sz="2000" dirty="0">
                <a:solidFill>
                  <a:schemeClr val="tx1"/>
                </a:solidFill>
              </a:rPr>
              <a:t>GSTR 3B is return or </a:t>
            </a:r>
            <a:r>
              <a:rPr lang="en-IN" sz="2000" dirty="0" err="1">
                <a:solidFill>
                  <a:schemeClr val="tx1"/>
                </a:solidFill>
              </a:rPr>
              <a:t>not.As</a:t>
            </a:r>
            <a:r>
              <a:rPr lang="en-IN" sz="2000" dirty="0">
                <a:solidFill>
                  <a:schemeClr val="tx1"/>
                </a:solidFill>
              </a:rPr>
              <a:t> per the judgement of </a:t>
            </a:r>
            <a:r>
              <a:rPr lang="en-IN" sz="2000" b="1" dirty="0" err="1">
                <a:solidFill>
                  <a:schemeClr val="tx1"/>
                </a:solidFill>
              </a:rPr>
              <a:t>Hon'ble</a:t>
            </a:r>
            <a:r>
              <a:rPr lang="en-IN" sz="2000" b="1" dirty="0">
                <a:solidFill>
                  <a:schemeClr val="tx1"/>
                </a:solidFill>
              </a:rPr>
              <a:t> Gujarat High Court in case AAP And Co. Vs. Union of India [2019] 107 taxmann.com 125 (Gujarat)</a:t>
            </a:r>
            <a:r>
              <a:rPr lang="en-IN" sz="2000" dirty="0">
                <a:solidFill>
                  <a:schemeClr val="tx1"/>
                </a:solidFill>
              </a:rPr>
              <a:t>the court had ruled out that GSTR 3B is not return under section 39. If the GSTR 3B is not return under section 39,then GSTR 9 is the only return under section 39. Hence, the ITC can be claimed on or before the filing of the GSTR 9 return and therefore the last date for claiming ITC in terms of returns filed under Sec 39 would be the date of filing GSTR 9. There is a retrospective amendment treating GSTR 3B as a return under section 39. </a:t>
            </a:r>
            <a:endParaRPr lang="en-US" sz="2400" dirty="0"/>
          </a:p>
        </p:txBody>
      </p:sp>
      <p:cxnSp>
        <p:nvCxnSpPr>
          <p:cNvPr id="3" name="Straight Connector 2">
            <a:extLst>
              <a:ext uri="{FF2B5EF4-FFF2-40B4-BE49-F238E27FC236}">
                <a16:creationId xmlns:a16="http://schemas.microsoft.com/office/drawing/2014/main" id="{70CBE0BA-C489-4811-9ADC-D5A727EB0E07}"/>
              </a:ext>
            </a:extLst>
          </p:cNvPr>
          <p:cNvCxnSpPr>
            <a:cxnSpLocks/>
          </p:cNvCxnSpPr>
          <p:nvPr/>
        </p:nvCxnSpPr>
        <p:spPr>
          <a:xfrm>
            <a:off x="2351584" y="548680"/>
            <a:ext cx="7992888" cy="55446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63061E-7D13-41F5-BC73-54788552E8D6}"/>
              </a:ext>
            </a:extLst>
          </p:cNvPr>
          <p:cNvCxnSpPr>
            <a:cxnSpLocks/>
          </p:cNvCxnSpPr>
          <p:nvPr/>
        </p:nvCxnSpPr>
        <p:spPr>
          <a:xfrm flipV="1">
            <a:off x="1847528" y="836712"/>
            <a:ext cx="7272808" cy="48965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42DF7-57BF-49B9-A22F-829E8FBB6598}"/>
              </a:ext>
            </a:extLst>
          </p:cNvPr>
          <p:cNvSpPr>
            <a:spLocks noGrp="1"/>
          </p:cNvSpPr>
          <p:nvPr>
            <p:ph idx="1"/>
          </p:nvPr>
        </p:nvSpPr>
        <p:spPr/>
        <p:txBody>
          <a:bodyPr>
            <a:normAutofit/>
          </a:bodyPr>
          <a:lstStyle/>
          <a:p>
            <a:pPr marL="457200" algn="just"/>
            <a:r>
              <a:rPr lang="en-IN" sz="2400" dirty="0">
                <a:latin typeface="Calibri" panose="020F0502020204030204" pitchFamily="34" charset="0"/>
                <a:ea typeface="Times New Roman" panose="02020603050405020304" pitchFamily="18" charset="0"/>
              </a:rPr>
              <a:t>The above argument is put to end by</a:t>
            </a:r>
            <a:r>
              <a:rPr lang="en-IN" sz="2400" b="1" dirty="0">
                <a:solidFill>
                  <a:srgbClr val="7030A0"/>
                </a:solidFill>
                <a:latin typeface="Calibri" panose="020F0502020204030204" pitchFamily="34" charset="0"/>
                <a:ea typeface="Calibri" panose="020F0502020204030204" pitchFamily="34" charset="0"/>
              </a:rPr>
              <a:t> [2021] 133 taxmann.com 168 (SC) SUPREME COURT OF INDIA Union of India v. AAP &amp; Company</a:t>
            </a:r>
            <a:r>
              <a:rPr lang="en-IN" sz="2400" dirty="0">
                <a:latin typeface="Times New Roman" panose="02020603050405020304" pitchFamily="18" charset="0"/>
                <a:ea typeface="Times New Roman" panose="02020603050405020304" pitchFamily="18" charset="0"/>
                <a:cs typeface="Calibri" panose="020F0502020204030204" pitchFamily="34" charset="0"/>
              </a:rPr>
              <a:t> </a:t>
            </a:r>
            <a:endParaRPr lang="en-IN" sz="2400" dirty="0">
              <a:latin typeface="Times New Roman" panose="02020603050405020304" pitchFamily="18" charset="0"/>
              <a:ea typeface="Times New Roman" panose="02020603050405020304" pitchFamily="18" charset="0"/>
            </a:endParaRPr>
          </a:p>
          <a:p>
            <a:pPr marL="457200" algn="just"/>
            <a:r>
              <a:rPr lang="en-US" sz="2400" dirty="0">
                <a:latin typeface="Times New Roman" panose="02020603050405020304" pitchFamily="18" charset="0"/>
                <a:ea typeface="Times New Roman" panose="02020603050405020304" pitchFamily="18" charset="0"/>
                <a:cs typeface="Calibri" panose="020F0502020204030204" pitchFamily="34" charset="0"/>
              </a:rPr>
              <a:t>Input tax credit (ITC) - Limitation for availing - Para 3 of Press Release dated 18-10-2018 clarifying that last date for availing ITC for invoices issued from July, 2017 to March, 2018 was last date for filing return FORM GSTR-3B for month of September, 2018, held ultra virus in impugned High Court order - Issue no longer res-integra having been decided in </a:t>
            </a:r>
            <a:r>
              <a:rPr lang="en-US" sz="2400" dirty="0" err="1">
                <a:latin typeface="Times New Roman" panose="02020603050405020304" pitchFamily="18" charset="0"/>
                <a:ea typeface="Times New Roman" panose="02020603050405020304" pitchFamily="18" charset="0"/>
                <a:cs typeface="Calibri" panose="020F0502020204030204" pitchFamily="34" charset="0"/>
              </a:rPr>
              <a:t>favour</a:t>
            </a:r>
            <a:r>
              <a:rPr lang="en-US" sz="2400" dirty="0">
                <a:latin typeface="Times New Roman" panose="02020603050405020304" pitchFamily="18" charset="0"/>
                <a:ea typeface="Times New Roman" panose="02020603050405020304" pitchFamily="18" charset="0"/>
                <a:cs typeface="Calibri" panose="020F0502020204030204" pitchFamily="34" charset="0"/>
              </a:rPr>
              <a:t> of Revenue in Union of India v. Bharti Airtel Ltd. [2021] 131 taxmann.com 319 (SC) - Respondents </a:t>
            </a:r>
            <a:r>
              <a:rPr lang="en-US" sz="2400" dirty="0" err="1">
                <a:latin typeface="Times New Roman" panose="02020603050405020304" pitchFamily="18" charset="0"/>
                <a:ea typeface="Times New Roman" panose="02020603050405020304" pitchFamily="18" charset="0"/>
                <a:cs typeface="Calibri" panose="020F0502020204030204" pitchFamily="34" charset="0"/>
              </a:rPr>
              <a:t>assessee's</a:t>
            </a:r>
            <a:r>
              <a:rPr lang="en-US" sz="2400" dirty="0">
                <a:latin typeface="Times New Roman" panose="02020603050405020304" pitchFamily="18" charset="0"/>
                <a:ea typeface="Times New Roman" panose="02020603050405020304" pitchFamily="18" charset="0"/>
                <a:cs typeface="Calibri" panose="020F0502020204030204" pitchFamily="34" charset="0"/>
              </a:rPr>
              <a:t> attempt to distinguish said judgment, having failed, impugned order held not sustainable - Revenue's appeal succeeded - Sections </a:t>
            </a:r>
            <a:r>
              <a:rPr lang="en-US" sz="2400" u="sng" dirty="0">
                <a:latin typeface="Times New Roman" panose="02020603050405020304" pitchFamily="18" charset="0"/>
                <a:ea typeface="Times New Roman" panose="02020603050405020304" pitchFamily="18" charset="0"/>
                <a:cs typeface="Calibri" panose="020F0502020204030204" pitchFamily="34" charset="0"/>
              </a:rPr>
              <a:t>16(4)</a:t>
            </a:r>
            <a:r>
              <a:rPr lang="en-US" sz="2400" dirty="0">
                <a:latin typeface="Times New Roman" panose="02020603050405020304" pitchFamily="18" charset="0"/>
                <a:ea typeface="Times New Roman" panose="02020603050405020304" pitchFamily="18" charset="0"/>
                <a:cs typeface="Calibri" panose="020F0502020204030204" pitchFamily="34" charset="0"/>
              </a:rPr>
              <a:t> and </a:t>
            </a:r>
            <a:r>
              <a:rPr lang="en-US" sz="2400" u="sng" dirty="0">
                <a:latin typeface="Times New Roman" panose="02020603050405020304" pitchFamily="18" charset="0"/>
                <a:ea typeface="Times New Roman" panose="02020603050405020304" pitchFamily="18" charset="0"/>
                <a:cs typeface="Calibri" panose="020F0502020204030204" pitchFamily="34" charset="0"/>
              </a:rPr>
              <a:t>39(1)</a:t>
            </a:r>
            <a:r>
              <a:rPr lang="en-US" sz="2400" dirty="0">
                <a:latin typeface="Times New Roman" panose="02020603050405020304" pitchFamily="18" charset="0"/>
                <a:ea typeface="Times New Roman" panose="02020603050405020304" pitchFamily="18" charset="0"/>
                <a:cs typeface="Calibri" panose="020F0502020204030204" pitchFamily="34" charset="0"/>
              </a:rPr>
              <a:t> of Central Goods and Services Tax Act, 2017 [Paras 2 to 5]</a:t>
            </a:r>
            <a:endParaRPr lang="en-IN" sz="2400"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862192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F66E-4252-4956-B2B3-0CCCBF4D1425}"/>
              </a:ext>
            </a:extLst>
          </p:cNvPr>
          <p:cNvSpPr>
            <a:spLocks noGrp="1"/>
          </p:cNvSpPr>
          <p:nvPr>
            <p:ph type="title"/>
          </p:nvPr>
        </p:nvSpPr>
        <p:spPr>
          <a:xfrm>
            <a:off x="1981200" y="274638"/>
            <a:ext cx="8229600" cy="1143000"/>
          </a:xfrm>
        </p:spPr>
        <p:txBody>
          <a:bodyPr>
            <a:normAutofit fontScale="90000"/>
          </a:bodyPr>
          <a:lstStyle/>
          <a:p>
            <a:r>
              <a:rPr lang="en-US" sz="1800" b="1" dirty="0">
                <a:solidFill>
                  <a:srgbClr val="212529"/>
                </a:solidFill>
                <a:latin typeface="Arial" panose="020B0604020202020204" pitchFamily="34" charset="0"/>
              </a:rPr>
              <a:t>[</a:t>
            </a:r>
            <a:br>
              <a:rPr lang="en-US" sz="1800" b="1" dirty="0">
                <a:solidFill>
                  <a:srgbClr val="212529"/>
                </a:solidFill>
                <a:latin typeface="Arial" panose="020B0604020202020204" pitchFamily="34" charset="0"/>
              </a:rPr>
            </a:br>
            <a:br>
              <a:rPr lang="en-US" sz="1800" b="1" dirty="0">
                <a:solidFill>
                  <a:srgbClr val="212529"/>
                </a:solidFill>
                <a:latin typeface="Arial" panose="020B0604020202020204" pitchFamily="34" charset="0"/>
              </a:rPr>
            </a:br>
            <a:br>
              <a:rPr lang="en-US" sz="1800" b="1" dirty="0">
                <a:solidFill>
                  <a:srgbClr val="212529"/>
                </a:solidFill>
                <a:latin typeface="Arial" panose="020B0604020202020204" pitchFamily="34" charset="0"/>
              </a:rPr>
            </a:br>
            <a:r>
              <a:rPr lang="en-US" sz="2700" b="1" dirty="0">
                <a:solidFill>
                  <a:srgbClr val="212529"/>
                </a:solidFill>
                <a:latin typeface="Arial" panose="020B0604020202020204" pitchFamily="34" charset="0"/>
              </a:rPr>
              <a:t>[2021] 133 taxmann.com 168 (SC)</a:t>
            </a:r>
            <a:br>
              <a:rPr lang="en-US" sz="2700" b="1" dirty="0">
                <a:solidFill>
                  <a:srgbClr val="212529"/>
                </a:solidFill>
                <a:latin typeface="Arial" panose="020B0604020202020204" pitchFamily="34" charset="0"/>
              </a:rPr>
            </a:br>
            <a:r>
              <a:rPr lang="en-US" sz="2700" b="1" dirty="0">
                <a:solidFill>
                  <a:srgbClr val="212529"/>
                </a:solidFill>
                <a:latin typeface="Arial" panose="020B0604020202020204" pitchFamily="34" charset="0"/>
              </a:rPr>
              <a:t>SUPREME COURT OF INDIA</a:t>
            </a:r>
            <a:br>
              <a:rPr lang="en-US" sz="2700" b="1" dirty="0">
                <a:solidFill>
                  <a:srgbClr val="212529"/>
                </a:solidFill>
                <a:latin typeface="Arial" panose="020B0604020202020204" pitchFamily="34" charset="0"/>
              </a:rPr>
            </a:br>
            <a:r>
              <a:rPr lang="en-US" sz="2700" b="1" dirty="0">
                <a:solidFill>
                  <a:srgbClr val="212529"/>
                </a:solidFill>
                <a:latin typeface="Arial" panose="020B0604020202020204" pitchFamily="34" charset="0"/>
              </a:rPr>
              <a:t>Union of India</a:t>
            </a:r>
            <a:br>
              <a:rPr lang="en-US" sz="2700" b="1" dirty="0">
                <a:solidFill>
                  <a:srgbClr val="212529"/>
                </a:solidFill>
                <a:latin typeface="Arial" panose="020B0604020202020204" pitchFamily="34" charset="0"/>
              </a:rPr>
            </a:br>
            <a:r>
              <a:rPr lang="en-US" sz="2700" b="1" i="1" dirty="0">
                <a:solidFill>
                  <a:srgbClr val="212529"/>
                </a:solidFill>
                <a:latin typeface="Arial" panose="020B0604020202020204" pitchFamily="34" charset="0"/>
              </a:rPr>
              <a:t>v.</a:t>
            </a:r>
            <a:br>
              <a:rPr lang="en-US" sz="2700" b="1" i="1" dirty="0">
                <a:solidFill>
                  <a:srgbClr val="212529"/>
                </a:solidFill>
                <a:latin typeface="Arial" panose="020B0604020202020204" pitchFamily="34" charset="0"/>
              </a:rPr>
            </a:br>
            <a:r>
              <a:rPr lang="en-US" sz="2700" b="1" dirty="0">
                <a:solidFill>
                  <a:srgbClr val="212529"/>
                </a:solidFill>
                <a:latin typeface="Arial" panose="020B0604020202020204" pitchFamily="34" charset="0"/>
              </a:rPr>
              <a:t>AAP &amp; Company</a:t>
            </a:r>
            <a:br>
              <a:rPr lang="en-US" sz="1800" b="1" dirty="0">
                <a:solidFill>
                  <a:srgbClr val="212529"/>
                </a:solidFill>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788C90C3-4D76-402A-9E28-9302B918458F}"/>
              </a:ext>
            </a:extLst>
          </p:cNvPr>
          <p:cNvSpPr>
            <a:spLocks noGrp="1"/>
          </p:cNvSpPr>
          <p:nvPr>
            <p:ph idx="1"/>
          </p:nvPr>
        </p:nvSpPr>
        <p:spPr>
          <a:xfrm>
            <a:off x="1981200" y="2040573"/>
            <a:ext cx="8229600" cy="4525963"/>
          </a:xfrm>
        </p:spPr>
        <p:txBody>
          <a:bodyPr>
            <a:normAutofit/>
          </a:bodyPr>
          <a:lstStyle/>
          <a:p>
            <a:pPr marL="0" indent="0" algn="just">
              <a:buNone/>
            </a:pPr>
            <a:r>
              <a:rPr lang="en-US" sz="2400" dirty="0">
                <a:solidFill>
                  <a:srgbClr val="212529"/>
                </a:solidFill>
                <a:latin typeface="Arial" panose="020B0604020202020204" pitchFamily="34" charset="0"/>
              </a:rPr>
              <a:t>Input tax credit (ITC) - Limitation for availing - Para 3 of Press Release dated 18-10-2018 clarifying that last date for availing ITC for invoices issued from July, 2017 to March, 2018 was last date for filing return FORM GSTR-3B for month of September, 2018, held ultra virus in impugned High Court order - Issue no longer res-integra having been decided in </a:t>
            </a:r>
            <a:r>
              <a:rPr lang="en-US" sz="2400" dirty="0" err="1">
                <a:solidFill>
                  <a:srgbClr val="212529"/>
                </a:solidFill>
                <a:latin typeface="Arial" panose="020B0604020202020204" pitchFamily="34" charset="0"/>
              </a:rPr>
              <a:t>favour</a:t>
            </a:r>
            <a:r>
              <a:rPr lang="en-US" sz="2400" dirty="0">
                <a:solidFill>
                  <a:srgbClr val="212529"/>
                </a:solidFill>
                <a:latin typeface="Arial" panose="020B0604020202020204" pitchFamily="34" charset="0"/>
              </a:rPr>
              <a:t> of Revenue in Union of India v. Bharti Airtel Ltd. [2021] 131 taxmann.com 319 (SC) - Respondents </a:t>
            </a:r>
            <a:r>
              <a:rPr lang="en-US" sz="2400" dirty="0" err="1">
                <a:solidFill>
                  <a:srgbClr val="212529"/>
                </a:solidFill>
                <a:latin typeface="Arial" panose="020B0604020202020204" pitchFamily="34" charset="0"/>
              </a:rPr>
              <a:t>assessee's</a:t>
            </a:r>
            <a:r>
              <a:rPr lang="en-US" sz="2400" dirty="0">
                <a:solidFill>
                  <a:srgbClr val="212529"/>
                </a:solidFill>
                <a:latin typeface="Arial" panose="020B0604020202020204" pitchFamily="34" charset="0"/>
              </a:rPr>
              <a:t> attempt to distinguish said judgment, having failed, impugned order held not sustainable - Revenue's appeal succeeded - Sections </a:t>
            </a:r>
            <a:r>
              <a:rPr lang="en-US" sz="2400" u="sng" dirty="0">
                <a:solidFill>
                  <a:srgbClr val="0000FF"/>
                </a:solidFill>
                <a:latin typeface="Arial" panose="020B0604020202020204" pitchFamily="34" charset="0"/>
              </a:rPr>
              <a:t>16(4)</a:t>
            </a:r>
            <a:r>
              <a:rPr lang="en-US" sz="2400" dirty="0">
                <a:solidFill>
                  <a:srgbClr val="212529"/>
                </a:solidFill>
                <a:latin typeface="Arial" panose="020B0604020202020204" pitchFamily="34" charset="0"/>
              </a:rPr>
              <a:t> and </a:t>
            </a:r>
            <a:r>
              <a:rPr lang="en-US" sz="2400" u="sng" dirty="0">
                <a:solidFill>
                  <a:srgbClr val="0000FF"/>
                </a:solidFill>
                <a:latin typeface="Arial" panose="020B0604020202020204" pitchFamily="34" charset="0"/>
              </a:rPr>
              <a:t>39(1)</a:t>
            </a:r>
            <a:r>
              <a:rPr lang="en-US" sz="2400" dirty="0">
                <a:solidFill>
                  <a:srgbClr val="212529"/>
                </a:solidFill>
                <a:latin typeface="Arial" panose="020B0604020202020204" pitchFamily="34" charset="0"/>
              </a:rPr>
              <a:t> of Central Goods and Services Tax Act, 2017 [Paras 2 to 5]</a:t>
            </a:r>
            <a:endParaRPr lang="en-IN" sz="2400" dirty="0"/>
          </a:p>
        </p:txBody>
      </p:sp>
    </p:spTree>
    <p:extLst>
      <p:ext uri="{BB962C8B-B14F-4D97-AF65-F5344CB8AC3E}">
        <p14:creationId xmlns:p14="http://schemas.microsoft.com/office/powerpoint/2010/main" val="3681624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CEF8B-5EE2-4E5E-8D81-03614DD57AEF}"/>
              </a:ext>
            </a:extLst>
          </p:cNvPr>
          <p:cNvSpPr>
            <a:spLocks noGrp="1"/>
          </p:cNvSpPr>
          <p:nvPr>
            <p:ph idx="1"/>
          </p:nvPr>
        </p:nvSpPr>
        <p:spPr>
          <a:xfrm>
            <a:off x="1981200" y="980729"/>
            <a:ext cx="8229600" cy="5145435"/>
          </a:xfrm>
        </p:spPr>
        <p:txBody>
          <a:bodyPr>
            <a:normAutofit/>
          </a:bodyPr>
          <a:lstStyle/>
          <a:p>
            <a:pPr algn="just"/>
            <a:r>
              <a:rPr lang="en-IN" sz="3200" dirty="0"/>
              <a:t>In case of </a:t>
            </a:r>
            <a:r>
              <a:rPr lang="en-IN" sz="3200" b="1" dirty="0"/>
              <a:t>CIT v. </a:t>
            </a:r>
            <a:r>
              <a:rPr lang="en-IN" sz="3200" b="1" dirty="0" err="1"/>
              <a:t>Vatika</a:t>
            </a:r>
            <a:r>
              <a:rPr lang="en-IN" sz="3200" b="1" dirty="0"/>
              <a:t> Township Private Limited [TS573-SC-2014] </a:t>
            </a:r>
            <a:r>
              <a:rPr lang="en-IN" sz="3200" dirty="0">
                <a:solidFill>
                  <a:srgbClr val="FF0000"/>
                </a:solidFill>
              </a:rPr>
              <a:t>wherein Hon'ble Supreme court had ruled that retrospective amendments should be there in order to solve problems of the taxpayers and not of the department. </a:t>
            </a:r>
            <a:r>
              <a:rPr lang="en-IN" sz="3200" dirty="0"/>
              <a:t>Hence, this retrospective amendment is increasing the hardship of the taxpayers, which is not right in law. Thus, even if in case if this amendment is sought good the same would apply prospectively and not retrospectively.</a:t>
            </a:r>
            <a:endParaRPr lang="en-US" sz="3200" dirty="0"/>
          </a:p>
          <a:p>
            <a:pPr marL="0" indent="0" algn="just">
              <a:buNone/>
            </a:pPr>
            <a:endParaRPr lang="en-US" sz="3200" dirty="0"/>
          </a:p>
          <a:p>
            <a:endParaRPr lang="en-IN" dirty="0"/>
          </a:p>
        </p:txBody>
      </p:sp>
    </p:spTree>
    <p:extLst>
      <p:ext uri="{BB962C8B-B14F-4D97-AF65-F5344CB8AC3E}">
        <p14:creationId xmlns:p14="http://schemas.microsoft.com/office/powerpoint/2010/main" val="818499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881158" y="357166"/>
            <a:ext cx="8286808" cy="250033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00" b="1" u="sng" dirty="0">
                <a:solidFill>
                  <a:schemeClr val="tx1"/>
                </a:solidFill>
              </a:rPr>
              <a:t>5)  </a:t>
            </a:r>
            <a:r>
              <a:rPr lang="en-IN" sz="2000" b="1" u="sng" dirty="0">
                <a:solidFill>
                  <a:schemeClr val="tx1"/>
                </a:solidFill>
              </a:rPr>
              <a:t>NO Bar on Delayed Returns</a:t>
            </a:r>
            <a:endParaRPr lang="en-US" sz="2000" dirty="0">
              <a:solidFill>
                <a:schemeClr val="tx1"/>
              </a:solidFill>
            </a:endParaRPr>
          </a:p>
          <a:p>
            <a:r>
              <a:rPr lang="en-IN" sz="2000" dirty="0">
                <a:solidFill>
                  <a:schemeClr val="tx1"/>
                </a:solidFill>
              </a:rPr>
              <a:t>The purpose of Sec 16 (4) is that if any taxpayer is left to claim any ITC for previous financial year, then he is entitled to claim the left over ITC before the due date of the return for September month of the succeeding fiscal year. </a:t>
            </a:r>
            <a:r>
              <a:rPr lang="en-IN" sz="2000" dirty="0">
                <a:solidFill>
                  <a:schemeClr val="tx1"/>
                </a:solidFill>
                <a:highlight>
                  <a:srgbClr val="00FF00"/>
                </a:highlight>
              </a:rPr>
              <a:t>It does not bar the claim of ITC by the way of delayed returns </a:t>
            </a:r>
            <a:r>
              <a:rPr lang="en-IN" sz="2000" dirty="0">
                <a:solidFill>
                  <a:schemeClr val="tx1"/>
                </a:solidFill>
              </a:rPr>
              <a:t>if the claim of credit is being </a:t>
            </a:r>
            <a:r>
              <a:rPr lang="en-IN" sz="2000" dirty="0">
                <a:solidFill>
                  <a:schemeClr val="tx1"/>
                </a:solidFill>
                <a:highlight>
                  <a:srgbClr val="00FF00"/>
                </a:highlight>
              </a:rPr>
              <a:t>made in the respective months and merely there is delay in filing of the returns.</a:t>
            </a:r>
            <a:r>
              <a:rPr lang="en-IN" sz="2000" dirty="0">
                <a:solidFill>
                  <a:schemeClr val="tx1"/>
                </a:solidFill>
              </a:rPr>
              <a:t> Hence, Section 16(4) should not be invoked in the cases where the credit is claimed in the same month return.</a:t>
            </a:r>
            <a:endParaRPr lang="en-US" sz="2000" dirty="0">
              <a:solidFill>
                <a:schemeClr val="tx1"/>
              </a:solidFill>
            </a:endParaRPr>
          </a:p>
          <a:p>
            <a:pPr algn="ctr"/>
            <a:endParaRPr lang="en-US" sz="1600" dirty="0">
              <a:solidFill>
                <a:schemeClr val="tx1"/>
              </a:solidFill>
            </a:endParaRPr>
          </a:p>
        </p:txBody>
      </p:sp>
      <p:sp>
        <p:nvSpPr>
          <p:cNvPr id="5" name="Round Diagonal Corner Rectangle 4"/>
          <p:cNvSpPr/>
          <p:nvPr/>
        </p:nvSpPr>
        <p:spPr>
          <a:xfrm>
            <a:off x="2134423" y="3140968"/>
            <a:ext cx="8286808" cy="3033508"/>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00" b="1" u="sng" dirty="0">
                <a:solidFill>
                  <a:schemeClr val="tx1"/>
                </a:solidFill>
              </a:rPr>
              <a:t>6)  </a:t>
            </a:r>
            <a:r>
              <a:rPr lang="en-IN" sz="2000" b="1" u="sng" dirty="0">
                <a:solidFill>
                  <a:schemeClr val="tx1"/>
                </a:solidFill>
              </a:rPr>
              <a:t>INTENT of the Government</a:t>
            </a:r>
            <a:endParaRPr lang="en-US" dirty="0">
              <a:solidFill>
                <a:schemeClr val="tx1"/>
              </a:solidFill>
            </a:endParaRPr>
          </a:p>
          <a:p>
            <a:pPr algn="just"/>
            <a:r>
              <a:rPr lang="en-IN" dirty="0">
                <a:solidFill>
                  <a:schemeClr val="tx1"/>
                </a:solidFill>
              </a:rPr>
              <a:t>A number of notifications have been issued relating to waiver of late fees on the filing of the GSTR 3B. The said notification was being issued d notification after passing of the dates mentioned in section 16(4) for the year 2017-18 and 2018-19. If the government intended to deny the credit, they would have enforced a different form or might have imposed system restriction. Even today the Government intends to implement the new simplified return system and not to continue the current GSTR-3B &amp; 1 filing system. Hence, it an be inferred that the Government still treats GSTR-3B as a temporary return and not a return in lieu under Section 39, in spite of retrospective amendment made in Rule 61(5).</a:t>
            </a:r>
            <a:endParaRPr lang="en-US" dirty="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1227681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38282" y="214290"/>
            <a:ext cx="8572528" cy="2143140"/>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00" b="1" u="sng" dirty="0">
                <a:solidFill>
                  <a:schemeClr val="tx1"/>
                </a:solidFill>
              </a:rPr>
              <a:t>7)  </a:t>
            </a:r>
            <a:r>
              <a:rPr lang="en-IN" sz="2000" b="1" u="sng" dirty="0">
                <a:solidFill>
                  <a:schemeClr val="tx1"/>
                </a:solidFill>
              </a:rPr>
              <a:t>Challenge to the provisions of Section 16(4)</a:t>
            </a:r>
            <a:endParaRPr lang="en-US" sz="2000" dirty="0">
              <a:solidFill>
                <a:schemeClr val="tx1"/>
              </a:solidFill>
            </a:endParaRPr>
          </a:p>
          <a:p>
            <a:r>
              <a:rPr lang="en-IN" sz="2000" dirty="0">
                <a:solidFill>
                  <a:schemeClr val="tx1"/>
                </a:solidFill>
              </a:rPr>
              <a:t>Section 16(4) has been challenged before the </a:t>
            </a:r>
            <a:r>
              <a:rPr lang="en-IN" sz="2000" dirty="0" err="1">
                <a:solidFill>
                  <a:schemeClr val="tx1"/>
                </a:solidFill>
              </a:rPr>
              <a:t>Hon’ble</a:t>
            </a:r>
            <a:r>
              <a:rPr lang="en-IN" sz="2000" dirty="0">
                <a:solidFill>
                  <a:schemeClr val="tx1"/>
                </a:solidFill>
              </a:rPr>
              <a:t> High Court of Gujarat in case </a:t>
            </a:r>
            <a:r>
              <a:rPr lang="en-IN" sz="2000" dirty="0" err="1">
                <a:solidFill>
                  <a:schemeClr val="tx1"/>
                </a:solidFill>
              </a:rPr>
              <a:t>of</a:t>
            </a:r>
            <a:r>
              <a:rPr lang="en-IN" sz="2000" b="1" dirty="0" err="1">
                <a:solidFill>
                  <a:schemeClr val="tx1"/>
                </a:solidFill>
              </a:rPr>
              <a:t>M</a:t>
            </a:r>
            <a:r>
              <a:rPr lang="en-IN" sz="2000" b="1" dirty="0">
                <a:solidFill>
                  <a:schemeClr val="tx1"/>
                </a:solidFill>
              </a:rPr>
              <a:t>/s. </a:t>
            </a:r>
            <a:r>
              <a:rPr lang="en-IN" sz="2000" b="1" dirty="0" err="1">
                <a:solidFill>
                  <a:schemeClr val="tx1"/>
                </a:solidFill>
              </a:rPr>
              <a:t>Niyati</a:t>
            </a:r>
            <a:r>
              <a:rPr lang="en-IN" sz="2000" b="1" dirty="0">
                <a:solidFill>
                  <a:schemeClr val="tx1"/>
                </a:solidFill>
              </a:rPr>
              <a:t> Constructions Vs UOISPECIAL CIVIL APPLICATION NO. 5268 of 2020staying to take any coercive steps </a:t>
            </a:r>
            <a:r>
              <a:rPr lang="en-IN" sz="2000" dirty="0">
                <a:solidFill>
                  <a:schemeClr val="tx1"/>
                </a:solidFill>
              </a:rPr>
              <a:t>and </a:t>
            </a:r>
            <a:r>
              <a:rPr lang="en-IN" sz="2000" dirty="0" err="1">
                <a:solidFill>
                  <a:schemeClr val="tx1"/>
                </a:solidFill>
              </a:rPr>
              <a:t>Hon’ble</a:t>
            </a:r>
            <a:r>
              <a:rPr lang="en-IN" sz="2000" dirty="0">
                <a:solidFill>
                  <a:schemeClr val="tx1"/>
                </a:solidFill>
              </a:rPr>
              <a:t> High Court </a:t>
            </a:r>
            <a:r>
              <a:rPr lang="en-IN" sz="2000" dirty="0" err="1">
                <a:solidFill>
                  <a:schemeClr val="tx1"/>
                </a:solidFill>
              </a:rPr>
              <a:t>of</a:t>
            </a:r>
            <a:r>
              <a:rPr lang="en-IN" sz="2000" b="1" dirty="0" err="1">
                <a:solidFill>
                  <a:schemeClr val="tx1"/>
                </a:solidFill>
              </a:rPr>
              <a:t>Madhya</a:t>
            </a:r>
            <a:r>
              <a:rPr lang="en-IN" sz="2000" b="1" dirty="0">
                <a:solidFill>
                  <a:schemeClr val="tx1"/>
                </a:solidFill>
              </a:rPr>
              <a:t> Pradesh in case of M/s. </a:t>
            </a:r>
            <a:r>
              <a:rPr lang="en-IN" sz="2000" b="1" dirty="0" err="1">
                <a:solidFill>
                  <a:schemeClr val="tx1"/>
                </a:solidFill>
              </a:rPr>
              <a:t>ShreejiEarth</a:t>
            </a:r>
            <a:r>
              <a:rPr lang="en-IN" sz="2000" b="1" dirty="0">
                <a:solidFill>
                  <a:schemeClr val="tx1"/>
                </a:solidFill>
              </a:rPr>
              <a:t> Movers </a:t>
            </a:r>
            <a:r>
              <a:rPr lang="en-IN" sz="2000" b="1" dirty="0" err="1">
                <a:solidFill>
                  <a:schemeClr val="tx1"/>
                </a:solidFill>
              </a:rPr>
              <a:t>vs</a:t>
            </a:r>
            <a:r>
              <a:rPr lang="en-IN" sz="2000" b="1" dirty="0">
                <a:solidFill>
                  <a:schemeClr val="tx1"/>
                </a:solidFill>
              </a:rPr>
              <a:t> UOI (WP No 05434 of 2020).</a:t>
            </a:r>
            <a:endParaRPr lang="en-US" sz="2000" dirty="0">
              <a:solidFill>
                <a:schemeClr val="tx1"/>
              </a:solidFill>
            </a:endParaRPr>
          </a:p>
        </p:txBody>
      </p:sp>
      <p:sp>
        <p:nvSpPr>
          <p:cNvPr id="5" name="Round Diagonal Corner Rectangle 4"/>
          <p:cNvSpPr/>
          <p:nvPr/>
        </p:nvSpPr>
        <p:spPr>
          <a:xfrm>
            <a:off x="1952596" y="2928934"/>
            <a:ext cx="8215338" cy="2428892"/>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b="1" u="sng" dirty="0">
                <a:solidFill>
                  <a:schemeClr val="tx1"/>
                </a:solidFill>
              </a:rPr>
              <a:t>8)  </a:t>
            </a:r>
            <a:r>
              <a:rPr lang="en-IN" sz="2400" b="1" u="sng" dirty="0">
                <a:solidFill>
                  <a:schemeClr val="tx1"/>
                </a:solidFill>
              </a:rPr>
              <a:t>Violative of ARTICLE 300A </a:t>
            </a:r>
            <a:r>
              <a:rPr lang="en-IN" sz="2400" dirty="0">
                <a:solidFill>
                  <a:schemeClr val="tx1"/>
                </a:solidFill>
              </a:rPr>
              <a:t>ITC due to procedural lapse is in violation of Article 300A of Constitution of India which states that “No person shall be deprived of his property save by the authority of law”. Input tax credit under GST would be treated as a property of the taxpayer therefore the same cannot be denied to the tax payers due to non-fulfilling the procedural conditions</a:t>
            </a:r>
            <a:endParaRPr lang="en-US" sz="1600" dirty="0">
              <a:solidFill>
                <a:schemeClr val="tx1"/>
              </a:solidFill>
            </a:endParaRPr>
          </a:p>
        </p:txBody>
      </p:sp>
    </p:spTree>
    <p:extLst>
      <p:ext uri="{BB962C8B-B14F-4D97-AF65-F5344CB8AC3E}">
        <p14:creationId xmlns:p14="http://schemas.microsoft.com/office/powerpoint/2010/main" val="362517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631141" y="100293"/>
            <a:ext cx="8929718" cy="6657414"/>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b="1" u="sng" dirty="0">
                <a:solidFill>
                  <a:schemeClr val="tx1"/>
                </a:solidFill>
              </a:rPr>
              <a:t>9)  </a:t>
            </a:r>
            <a:r>
              <a:rPr lang="en-IN" sz="2000" b="1" u="sng" dirty="0">
                <a:solidFill>
                  <a:schemeClr val="tx1"/>
                </a:solidFill>
              </a:rPr>
              <a:t>PORTAL LAW </a:t>
            </a:r>
            <a:r>
              <a:rPr lang="en-IN" sz="2000" b="1" u="sng" dirty="0" err="1">
                <a:solidFill>
                  <a:schemeClr val="tx1"/>
                </a:solidFill>
              </a:rPr>
              <a:t>vis</a:t>
            </a:r>
            <a:r>
              <a:rPr lang="en-IN" sz="2000" b="1" u="sng" dirty="0">
                <a:solidFill>
                  <a:schemeClr val="tx1"/>
                </a:solidFill>
              </a:rPr>
              <a:t> a </a:t>
            </a:r>
            <a:r>
              <a:rPr lang="en-IN" sz="2000" b="1" u="sng" dirty="0" err="1">
                <a:solidFill>
                  <a:schemeClr val="tx1"/>
                </a:solidFill>
              </a:rPr>
              <a:t>vis</a:t>
            </a:r>
            <a:r>
              <a:rPr lang="en-IN" sz="2000" b="1" u="sng" dirty="0">
                <a:solidFill>
                  <a:schemeClr val="tx1"/>
                </a:solidFill>
              </a:rPr>
              <a:t> Statutory </a:t>
            </a:r>
            <a:r>
              <a:rPr lang="en-IN" sz="2000" b="1" u="sng" dirty="0" err="1">
                <a:solidFill>
                  <a:schemeClr val="tx1"/>
                </a:solidFill>
              </a:rPr>
              <a:t>Provisions</a:t>
            </a:r>
            <a:r>
              <a:rPr lang="en-IN" sz="2000" dirty="0" err="1">
                <a:solidFill>
                  <a:schemeClr val="tx1"/>
                </a:solidFill>
              </a:rPr>
              <a:t>On</a:t>
            </a:r>
            <a:r>
              <a:rPr lang="en-IN" sz="2000" dirty="0">
                <a:solidFill>
                  <a:schemeClr val="tx1"/>
                </a:solidFill>
              </a:rPr>
              <a:t> perusal of Section 39(1) and 39(7), </a:t>
            </a:r>
            <a:r>
              <a:rPr lang="en-IN" sz="2000" b="1" u="sng" dirty="0">
                <a:solidFill>
                  <a:schemeClr val="tx1"/>
                </a:solidFill>
              </a:rPr>
              <a:t>it is clearly evident that payment of tax is not a pre-condition for filing the return.</a:t>
            </a:r>
            <a:r>
              <a:rPr lang="en-IN" sz="2000" dirty="0">
                <a:solidFill>
                  <a:schemeClr val="tx1"/>
                </a:solidFill>
              </a:rPr>
              <a:t> Further, the due date for filing return and payment of tax are prescribed independently. Contrary to statutory provisions, the </a:t>
            </a:r>
            <a:r>
              <a:rPr lang="en-IN" sz="2000" b="1" u="sng" dirty="0">
                <a:solidFill>
                  <a:schemeClr val="tx1"/>
                </a:solidFill>
              </a:rPr>
              <a:t>common portal is not allowing the tax payers to file the return without making payment of tax thereby the common portal had restricted the taxpayers in filing the return without making payment of tax </a:t>
            </a:r>
            <a:r>
              <a:rPr lang="en-IN" sz="2000" dirty="0">
                <a:solidFill>
                  <a:schemeClr val="tx1"/>
                </a:solidFill>
              </a:rPr>
              <a:t>thereby barred the tax payers in complying with provision of Section 41 which entitles every registered person to claim ITC in the return filed under Section 39. Hence, </a:t>
            </a:r>
            <a:r>
              <a:rPr lang="en-IN" sz="2000" b="1" u="sng" dirty="0">
                <a:solidFill>
                  <a:schemeClr val="tx1"/>
                </a:solidFill>
              </a:rPr>
              <a:t>the Registered person is unable to file the return under Section 39 unless they make payment of GST, thereby delaying the genuine claim of ITC.</a:t>
            </a:r>
            <a:r>
              <a:rPr lang="en-IN" sz="2000" dirty="0">
                <a:solidFill>
                  <a:schemeClr val="tx1"/>
                </a:solidFill>
              </a:rPr>
              <a:t> The said issue has been raised in </a:t>
            </a:r>
            <a:r>
              <a:rPr lang="en-IN" sz="2000" b="1" u="sng" dirty="0">
                <a:solidFill>
                  <a:schemeClr val="tx1"/>
                </a:solidFill>
              </a:rPr>
              <a:t>Agenda to 31st GST Council Meeting Held on 22nd December 2018</a:t>
            </a:r>
            <a:r>
              <a:rPr lang="en-IN" sz="2000" dirty="0">
                <a:solidFill>
                  <a:schemeClr val="tx1"/>
                </a:solidFill>
              </a:rPr>
              <a:t> that the law permits furnishing of a return without payment of full tax as self-assessed as per the said return but the said return would be regarded as an invalid return. The said return, however, would not be used for the purposes of matching of ITC and settlement of funds. Thus, although the law permits part payment of tax but no such facility has been yet made available on the common portal. This being the case, a registered person cannot even avail his eligible ITC as he cannot furnish his return unless he is in a position to deposit his entire tax liability as self-assessed by him. This inflexibility of the system increases the interest burden and delays the ITC </a:t>
            </a:r>
            <a:r>
              <a:rPr lang="en-IN" sz="2000" dirty="0" err="1">
                <a:solidFill>
                  <a:schemeClr val="tx1"/>
                </a:solidFill>
              </a:rPr>
              <a:t>availment</a:t>
            </a:r>
            <a:r>
              <a:rPr lang="en-IN" sz="20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339358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38546" y="714356"/>
            <a:ext cx="4286280" cy="1285884"/>
          </a:xfrm>
          <a:prstGeom prst="ellipse">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a:solidFill>
                  <a:schemeClr val="tx1"/>
                </a:solidFill>
              </a:rPr>
              <a:t>Denouement Issue No. 2</a:t>
            </a:r>
            <a:endParaRPr lang="en-US" sz="2400" dirty="0">
              <a:solidFill>
                <a:schemeClr val="tx1"/>
              </a:solidFill>
            </a:endParaRPr>
          </a:p>
          <a:p>
            <a:pPr algn="ctr"/>
            <a:endParaRPr lang="en-US" dirty="0"/>
          </a:p>
        </p:txBody>
      </p:sp>
      <p:sp>
        <p:nvSpPr>
          <p:cNvPr id="6" name="Round Diagonal Corner Rectangle 5"/>
          <p:cNvSpPr/>
          <p:nvPr/>
        </p:nvSpPr>
        <p:spPr>
          <a:xfrm>
            <a:off x="2488381" y="2636912"/>
            <a:ext cx="7215238" cy="2571768"/>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dirty="0">
                <a:solidFill>
                  <a:schemeClr val="tx1"/>
                </a:solidFill>
              </a:rPr>
              <a:t>In light of Article 19(1)(g) and Article 300A, a substantial right cannot be taken away by a Procedural lapse. Such an interpretation is against the Object of  bringing GST and that too in light of broken limbs of the GST Law.</a:t>
            </a:r>
            <a:endParaRPr lang="en-US" sz="2400"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01361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982830" y="5838333"/>
            <a:ext cx="2223284" cy="141770"/>
          </a:xfrm>
          <a:prstGeom prst="rect">
            <a:avLst/>
          </a:prstGeom>
        </p:spPr>
        <p:txBody>
          <a:bodyPr vert="horz" wrap="square" lIns="0" tIns="0" rIns="0" bIns="0" rtlCol="0">
            <a:spAutoFit/>
          </a:bodyPr>
          <a:lstStyle/>
          <a:p>
            <a:pPr marL="13251">
              <a:lnSpc>
                <a:spcPts val="1148"/>
              </a:lnSpc>
            </a:pPr>
            <a:r>
              <a:rPr sz="1062" dirty="0">
                <a:solidFill>
                  <a:srgbClr val="898989"/>
                </a:solidFill>
                <a:latin typeface="Carlito"/>
                <a:cs typeface="Carlito"/>
              </a:rPr>
              <a:t>CA AANCHAL KAPOOR</a:t>
            </a:r>
            <a:r>
              <a:rPr sz="1062" spc="-26" dirty="0">
                <a:solidFill>
                  <a:srgbClr val="898989"/>
                </a:solidFill>
                <a:latin typeface="Carlito"/>
                <a:cs typeface="Carlito"/>
              </a:rPr>
              <a:t> </a:t>
            </a:r>
            <a:r>
              <a:rPr sz="1062" dirty="0">
                <a:solidFill>
                  <a:srgbClr val="898989"/>
                </a:solidFill>
                <a:latin typeface="Carlito"/>
                <a:cs typeface="Carlito"/>
              </a:rPr>
              <a:t>9988692699</a:t>
            </a:r>
            <a:endParaRPr sz="1062">
              <a:latin typeface="Carlito"/>
              <a:cs typeface="Carlito"/>
            </a:endParaRPr>
          </a:p>
        </p:txBody>
      </p:sp>
      <p:sp>
        <p:nvSpPr>
          <p:cNvPr id="5" name="object 5"/>
          <p:cNvSpPr txBox="1">
            <a:spLocks noGrp="1"/>
          </p:cNvSpPr>
          <p:nvPr>
            <p:ph type="sldNum" sz="quarter" idx="4294967295"/>
          </p:nvPr>
        </p:nvSpPr>
        <p:spPr>
          <a:xfrm>
            <a:off x="11135676" y="5837763"/>
            <a:ext cx="166511" cy="146450"/>
          </a:xfrm>
          <a:prstGeom prst="rect">
            <a:avLst/>
          </a:prstGeom>
        </p:spPr>
        <p:txBody>
          <a:bodyPr vert="horz" wrap="square" lIns="0" tIns="0" rIns="0" bIns="0" rtlCol="0" anchor="ctr">
            <a:spAutoFit/>
          </a:bodyPr>
          <a:lstStyle/>
          <a:p>
            <a:pPr marL="39753">
              <a:lnSpc>
                <a:spcPts val="1148"/>
              </a:lnSpc>
            </a:pPr>
            <a:fld id="{81D60167-4931-47E6-BA6A-407CBD079E47}" type="slidenum">
              <a:rPr dirty="0"/>
              <a:pPr marL="39753">
                <a:lnSpc>
                  <a:spcPts val="1148"/>
                </a:lnSpc>
              </a:pPr>
              <a:t>8</a:t>
            </a:fld>
            <a:endParaRPr dirty="0"/>
          </a:p>
        </p:txBody>
      </p:sp>
      <p:sp>
        <p:nvSpPr>
          <p:cNvPr id="3" name="object 3"/>
          <p:cNvSpPr txBox="1"/>
          <p:nvPr/>
        </p:nvSpPr>
        <p:spPr>
          <a:xfrm>
            <a:off x="478066" y="618714"/>
            <a:ext cx="11235148" cy="2153141"/>
          </a:xfrm>
          <a:prstGeom prst="rect">
            <a:avLst/>
          </a:prstGeom>
          <a:ln w="10667">
            <a:solidFill>
              <a:srgbClr val="5B9AD4"/>
            </a:solidFill>
          </a:ln>
        </p:spPr>
        <p:txBody>
          <a:bodyPr vert="horz" wrap="square" lIns="0" tIns="172263" rIns="0" bIns="0" rtlCol="0">
            <a:spAutoFit/>
          </a:bodyPr>
          <a:lstStyle/>
          <a:p>
            <a:pPr marL="82157">
              <a:spcBef>
                <a:spcPts val="1356"/>
              </a:spcBef>
            </a:pPr>
            <a:r>
              <a:rPr sz="1629" spc="11" dirty="0">
                <a:latin typeface="Times New Roman"/>
                <a:cs typeface="Times New Roman"/>
              </a:rPr>
              <a:t>Sec. 2(41) of </a:t>
            </a:r>
            <a:r>
              <a:rPr sz="1629" spc="16" dirty="0">
                <a:latin typeface="Times New Roman"/>
                <a:cs typeface="Times New Roman"/>
              </a:rPr>
              <a:t>CGST </a:t>
            </a:r>
            <a:r>
              <a:rPr sz="1629" spc="11" dirty="0">
                <a:latin typeface="Times New Roman"/>
                <a:cs typeface="Times New Roman"/>
              </a:rPr>
              <a:t>Act, </a:t>
            </a:r>
            <a:r>
              <a:rPr sz="1629" spc="16" dirty="0">
                <a:latin typeface="Times New Roman"/>
                <a:cs typeface="Times New Roman"/>
              </a:rPr>
              <a:t>2017, </a:t>
            </a:r>
            <a:r>
              <a:rPr sz="2195" b="1" u="heavy" spc="-5" dirty="0">
                <a:solidFill>
                  <a:srgbClr val="FF0000"/>
                </a:solidFill>
                <a:uFill>
                  <a:solidFill>
                    <a:srgbClr val="FF0000"/>
                  </a:solidFill>
                </a:uFill>
                <a:latin typeface="Times New Roman"/>
                <a:cs typeface="Times New Roman"/>
              </a:rPr>
              <a:t>“document"</a:t>
            </a:r>
            <a:r>
              <a:rPr sz="2195" b="1" spc="-360" dirty="0">
                <a:solidFill>
                  <a:srgbClr val="FF0000"/>
                </a:solidFill>
                <a:latin typeface="Times New Roman"/>
                <a:cs typeface="Times New Roman"/>
              </a:rPr>
              <a:t> </a:t>
            </a:r>
            <a:r>
              <a:rPr sz="2904" dirty="0">
                <a:solidFill>
                  <a:srgbClr val="212428"/>
                </a:solidFill>
                <a:latin typeface="Times New Roman"/>
                <a:cs typeface="Times New Roman"/>
              </a:rPr>
              <a:t>includes</a:t>
            </a:r>
            <a:endParaRPr sz="2904">
              <a:latin typeface="Times New Roman"/>
              <a:cs typeface="Times New Roman"/>
            </a:endParaRPr>
          </a:p>
          <a:p>
            <a:pPr marL="395545" indent="-314051">
              <a:spcBef>
                <a:spcPts val="1508"/>
              </a:spcBef>
              <a:buFont typeface="Arial"/>
              <a:buChar char="•"/>
              <a:tabLst>
                <a:tab pos="395545" algn="l"/>
                <a:tab pos="396207" algn="l"/>
              </a:tabLst>
            </a:pPr>
            <a:r>
              <a:rPr sz="2195" spc="-5" dirty="0">
                <a:solidFill>
                  <a:srgbClr val="212428"/>
                </a:solidFill>
                <a:latin typeface="Times New Roman"/>
                <a:cs typeface="Times New Roman"/>
              </a:rPr>
              <a:t>written </a:t>
            </a:r>
            <a:r>
              <a:rPr sz="2195" dirty="0">
                <a:solidFill>
                  <a:srgbClr val="212428"/>
                </a:solidFill>
                <a:latin typeface="Times New Roman"/>
                <a:cs typeface="Times New Roman"/>
              </a:rPr>
              <a:t>or printed record </a:t>
            </a:r>
            <a:r>
              <a:rPr sz="2195" spc="11" dirty="0">
                <a:solidFill>
                  <a:srgbClr val="212428"/>
                </a:solidFill>
                <a:latin typeface="Times New Roman"/>
                <a:cs typeface="Times New Roman"/>
              </a:rPr>
              <a:t>of </a:t>
            </a:r>
            <a:r>
              <a:rPr sz="2195" dirty="0">
                <a:solidFill>
                  <a:srgbClr val="212428"/>
                </a:solidFill>
                <a:latin typeface="Times New Roman"/>
                <a:cs typeface="Times New Roman"/>
              </a:rPr>
              <a:t>any </a:t>
            </a:r>
            <a:r>
              <a:rPr sz="2195" spc="-5" dirty="0">
                <a:solidFill>
                  <a:srgbClr val="212428"/>
                </a:solidFill>
                <a:latin typeface="Times New Roman"/>
                <a:cs typeface="Times New Roman"/>
              </a:rPr>
              <a:t>sort</a:t>
            </a:r>
            <a:r>
              <a:rPr sz="2195" spc="-84" dirty="0">
                <a:solidFill>
                  <a:srgbClr val="212428"/>
                </a:solidFill>
                <a:latin typeface="Times New Roman"/>
                <a:cs typeface="Times New Roman"/>
              </a:rPr>
              <a:t> </a:t>
            </a:r>
            <a:r>
              <a:rPr sz="2195" dirty="0">
                <a:solidFill>
                  <a:srgbClr val="212428"/>
                </a:solidFill>
                <a:latin typeface="Times New Roman"/>
                <a:cs typeface="Times New Roman"/>
              </a:rPr>
              <a:t>and</a:t>
            </a:r>
            <a:endParaRPr sz="2195">
              <a:latin typeface="Times New Roman"/>
              <a:cs typeface="Times New Roman"/>
            </a:endParaRPr>
          </a:p>
          <a:p>
            <a:pPr marL="395545" marR="81494" indent="-313388">
              <a:lnSpc>
                <a:spcPts val="3955"/>
              </a:lnSpc>
              <a:spcBef>
                <a:spcPts val="344"/>
              </a:spcBef>
              <a:buFont typeface="Arial"/>
              <a:buChar char="•"/>
              <a:tabLst>
                <a:tab pos="395545" algn="l"/>
                <a:tab pos="396207" algn="l"/>
                <a:tab pos="1647770" algn="l"/>
                <a:tab pos="2515715" algn="l"/>
                <a:tab pos="2902646" algn="l"/>
                <a:tab pos="3896476" algn="l"/>
                <a:tab pos="4268830" algn="l"/>
                <a:tab pos="5120875" algn="l"/>
                <a:tab pos="5537620" algn="l"/>
                <a:tab pos="5927202" algn="l"/>
                <a:tab pos="7355003" algn="l"/>
                <a:tab pos="7833368" algn="l"/>
                <a:tab pos="8222948" algn="l"/>
                <a:tab pos="9169075" algn="l"/>
                <a:tab pos="9463912" algn="l"/>
                <a:tab pos="9850842" algn="l"/>
              </a:tabLst>
            </a:pPr>
            <a:r>
              <a:rPr sz="2195" spc="11" dirty="0">
                <a:solidFill>
                  <a:srgbClr val="212428"/>
                </a:solidFill>
                <a:latin typeface="Times New Roman"/>
                <a:cs typeface="Times New Roman"/>
              </a:rPr>
              <a:t>e</a:t>
            </a:r>
            <a:r>
              <a:rPr sz="2195" dirty="0">
                <a:solidFill>
                  <a:srgbClr val="212428"/>
                </a:solidFill>
                <a:latin typeface="Times New Roman"/>
                <a:cs typeface="Times New Roman"/>
              </a:rPr>
              <a:t>l</a:t>
            </a:r>
            <a:r>
              <a:rPr sz="2195" spc="-11" dirty="0">
                <a:solidFill>
                  <a:srgbClr val="212428"/>
                </a:solidFill>
                <a:latin typeface="Times New Roman"/>
                <a:cs typeface="Times New Roman"/>
              </a:rPr>
              <a:t>ec</a:t>
            </a:r>
            <a:r>
              <a:rPr sz="2195" dirty="0">
                <a:solidFill>
                  <a:srgbClr val="212428"/>
                </a:solidFill>
                <a:latin typeface="Times New Roman"/>
                <a:cs typeface="Times New Roman"/>
              </a:rPr>
              <a:t>t</a:t>
            </a:r>
            <a:r>
              <a:rPr sz="2195" spc="-11" dirty="0">
                <a:solidFill>
                  <a:srgbClr val="212428"/>
                </a:solidFill>
                <a:latin typeface="Times New Roman"/>
                <a:cs typeface="Times New Roman"/>
              </a:rPr>
              <a:t>r</a:t>
            </a:r>
            <a:r>
              <a:rPr sz="2195" dirty="0">
                <a:solidFill>
                  <a:srgbClr val="212428"/>
                </a:solidFill>
                <a:latin typeface="Times New Roman"/>
                <a:cs typeface="Times New Roman"/>
              </a:rPr>
              <a:t>onic	</a:t>
            </a:r>
            <a:r>
              <a:rPr sz="2195" spc="-11" dirty="0">
                <a:solidFill>
                  <a:srgbClr val="212428"/>
                </a:solidFill>
                <a:latin typeface="Times New Roman"/>
                <a:cs typeface="Times New Roman"/>
              </a:rPr>
              <a:t>r</a:t>
            </a:r>
            <a:r>
              <a:rPr sz="2195" spc="11" dirty="0">
                <a:solidFill>
                  <a:srgbClr val="212428"/>
                </a:solidFill>
                <a:latin typeface="Times New Roman"/>
                <a:cs typeface="Times New Roman"/>
              </a:rPr>
              <a:t>e</a:t>
            </a:r>
            <a:r>
              <a:rPr sz="2195" spc="-11" dirty="0">
                <a:solidFill>
                  <a:srgbClr val="212428"/>
                </a:solidFill>
                <a:latin typeface="Times New Roman"/>
                <a:cs typeface="Times New Roman"/>
              </a:rPr>
              <a:t>c</a:t>
            </a:r>
            <a:r>
              <a:rPr sz="2195" dirty="0">
                <a:solidFill>
                  <a:srgbClr val="212428"/>
                </a:solidFill>
                <a:latin typeface="Times New Roman"/>
                <a:cs typeface="Times New Roman"/>
              </a:rPr>
              <a:t>o</a:t>
            </a:r>
            <a:r>
              <a:rPr sz="2195" spc="-11" dirty="0">
                <a:solidFill>
                  <a:srgbClr val="212428"/>
                </a:solidFill>
                <a:latin typeface="Times New Roman"/>
                <a:cs typeface="Times New Roman"/>
              </a:rPr>
              <a:t>r</a:t>
            </a:r>
            <a:r>
              <a:rPr sz="2195" dirty="0">
                <a:solidFill>
                  <a:srgbClr val="212428"/>
                </a:solidFill>
                <a:latin typeface="Times New Roman"/>
                <a:cs typeface="Times New Roman"/>
              </a:rPr>
              <a:t>d	</a:t>
            </a:r>
            <a:r>
              <a:rPr sz="2195" spc="-11" dirty="0">
                <a:solidFill>
                  <a:srgbClr val="212428"/>
                </a:solidFill>
                <a:latin typeface="Times New Roman"/>
                <a:cs typeface="Times New Roman"/>
              </a:rPr>
              <a:t>a</a:t>
            </a:r>
            <a:r>
              <a:rPr sz="2195" dirty="0">
                <a:solidFill>
                  <a:srgbClr val="212428"/>
                </a:solidFill>
                <a:latin typeface="Times New Roman"/>
                <a:cs typeface="Times New Roman"/>
              </a:rPr>
              <a:t>s	d</a:t>
            </a:r>
            <a:r>
              <a:rPr sz="2195" spc="11" dirty="0">
                <a:solidFill>
                  <a:srgbClr val="212428"/>
                </a:solidFill>
                <a:latin typeface="Times New Roman"/>
                <a:cs typeface="Times New Roman"/>
              </a:rPr>
              <a:t>e</a:t>
            </a:r>
            <a:r>
              <a:rPr sz="2195" spc="-11" dirty="0">
                <a:solidFill>
                  <a:srgbClr val="212428"/>
                </a:solidFill>
                <a:latin typeface="Times New Roman"/>
                <a:cs typeface="Times New Roman"/>
              </a:rPr>
              <a:t>f</a:t>
            </a:r>
            <a:r>
              <a:rPr sz="2195" dirty="0">
                <a:solidFill>
                  <a:srgbClr val="212428"/>
                </a:solidFill>
                <a:latin typeface="Times New Roman"/>
                <a:cs typeface="Times New Roman"/>
              </a:rPr>
              <a:t>in</a:t>
            </a:r>
            <a:r>
              <a:rPr sz="2195" spc="-11" dirty="0">
                <a:solidFill>
                  <a:srgbClr val="212428"/>
                </a:solidFill>
                <a:latin typeface="Times New Roman"/>
                <a:cs typeface="Times New Roman"/>
              </a:rPr>
              <a:t>e</a:t>
            </a:r>
            <a:r>
              <a:rPr sz="2195" dirty="0">
                <a:solidFill>
                  <a:srgbClr val="212428"/>
                </a:solidFill>
                <a:latin typeface="Times New Roman"/>
                <a:cs typeface="Times New Roman"/>
              </a:rPr>
              <a:t>d	in	</a:t>
            </a:r>
            <a:r>
              <a:rPr sz="2195" spc="-11" dirty="0">
                <a:solidFill>
                  <a:srgbClr val="212428"/>
                </a:solidFill>
                <a:latin typeface="Times New Roman"/>
                <a:cs typeface="Times New Roman"/>
              </a:rPr>
              <a:t>c</a:t>
            </a:r>
            <a:r>
              <a:rPr sz="2195" dirty="0">
                <a:solidFill>
                  <a:srgbClr val="212428"/>
                </a:solidFill>
                <a:latin typeface="Times New Roman"/>
                <a:cs typeface="Times New Roman"/>
              </a:rPr>
              <a:t>l</a:t>
            </a:r>
            <a:r>
              <a:rPr sz="2195" spc="11" dirty="0">
                <a:solidFill>
                  <a:srgbClr val="212428"/>
                </a:solidFill>
                <a:latin typeface="Times New Roman"/>
                <a:cs typeface="Times New Roman"/>
              </a:rPr>
              <a:t>a</a:t>
            </a:r>
            <a:r>
              <a:rPr sz="2195" dirty="0">
                <a:solidFill>
                  <a:srgbClr val="212428"/>
                </a:solidFill>
                <a:latin typeface="Times New Roman"/>
                <a:cs typeface="Times New Roman"/>
              </a:rPr>
              <a:t>use	</a:t>
            </a:r>
            <a:r>
              <a:rPr sz="2195" spc="-11" dirty="0">
                <a:solidFill>
                  <a:srgbClr val="212428"/>
                </a:solidFill>
                <a:latin typeface="Times New Roman"/>
                <a:cs typeface="Times New Roman"/>
              </a:rPr>
              <a:t>(</a:t>
            </a:r>
            <a:r>
              <a:rPr sz="2195" i="1" spc="5" dirty="0">
                <a:solidFill>
                  <a:srgbClr val="212428"/>
                </a:solidFill>
                <a:latin typeface="Times New Roman"/>
                <a:cs typeface="Times New Roman"/>
              </a:rPr>
              <a:t>t</a:t>
            </a:r>
            <a:r>
              <a:rPr sz="2195" dirty="0">
                <a:solidFill>
                  <a:srgbClr val="212428"/>
                </a:solidFill>
                <a:latin typeface="Times New Roman"/>
                <a:cs typeface="Times New Roman"/>
              </a:rPr>
              <a:t>)	of	</a:t>
            </a:r>
            <a:r>
              <a:rPr sz="2195" spc="-21" dirty="0">
                <a:solidFill>
                  <a:srgbClr val="212428"/>
                </a:solidFill>
                <a:latin typeface="Times New Roman"/>
                <a:cs typeface="Times New Roman"/>
              </a:rPr>
              <a:t>s</a:t>
            </a:r>
            <a:r>
              <a:rPr sz="2195" spc="21" dirty="0">
                <a:solidFill>
                  <a:srgbClr val="212428"/>
                </a:solidFill>
                <a:latin typeface="Times New Roman"/>
                <a:cs typeface="Times New Roman"/>
              </a:rPr>
              <a:t>u</a:t>
            </a:r>
            <a:r>
              <a:rPr sz="2195" dirty="0">
                <a:solidFill>
                  <a:srgbClr val="212428"/>
                </a:solidFill>
                <a:latin typeface="Times New Roman"/>
                <a:cs typeface="Times New Roman"/>
              </a:rPr>
              <a:t>b</a:t>
            </a:r>
            <a:r>
              <a:rPr sz="2195" spc="-11" dirty="0">
                <a:solidFill>
                  <a:srgbClr val="212428"/>
                </a:solidFill>
                <a:latin typeface="Times New Roman"/>
                <a:cs typeface="Times New Roman"/>
              </a:rPr>
              <a:t>-</a:t>
            </a:r>
            <a:r>
              <a:rPr sz="2195" dirty="0">
                <a:solidFill>
                  <a:srgbClr val="212428"/>
                </a:solidFill>
                <a:latin typeface="Times New Roman"/>
                <a:cs typeface="Times New Roman"/>
              </a:rPr>
              <a:t>s</a:t>
            </a:r>
            <a:r>
              <a:rPr sz="2195" spc="11" dirty="0">
                <a:solidFill>
                  <a:srgbClr val="212428"/>
                </a:solidFill>
                <a:latin typeface="Times New Roman"/>
                <a:cs typeface="Times New Roman"/>
              </a:rPr>
              <a:t>ec</a:t>
            </a:r>
            <a:r>
              <a:rPr sz="2195" dirty="0">
                <a:solidFill>
                  <a:srgbClr val="212428"/>
                </a:solidFill>
                <a:latin typeface="Times New Roman"/>
                <a:cs typeface="Times New Roman"/>
              </a:rPr>
              <a:t>t</a:t>
            </a:r>
            <a:r>
              <a:rPr sz="2195" spc="-21" dirty="0">
                <a:solidFill>
                  <a:srgbClr val="212428"/>
                </a:solidFill>
                <a:latin typeface="Times New Roman"/>
                <a:cs typeface="Times New Roman"/>
              </a:rPr>
              <a:t>i</a:t>
            </a:r>
            <a:r>
              <a:rPr sz="2195" dirty="0">
                <a:solidFill>
                  <a:srgbClr val="212428"/>
                </a:solidFill>
                <a:latin typeface="Times New Roman"/>
                <a:cs typeface="Times New Roman"/>
              </a:rPr>
              <a:t>on	</a:t>
            </a:r>
            <a:r>
              <a:rPr sz="2195" spc="-11" dirty="0">
                <a:solidFill>
                  <a:srgbClr val="212428"/>
                </a:solidFill>
                <a:latin typeface="Times New Roman"/>
                <a:cs typeface="Times New Roman"/>
              </a:rPr>
              <a:t>(</a:t>
            </a:r>
            <a:r>
              <a:rPr sz="2195" dirty="0">
                <a:solidFill>
                  <a:srgbClr val="212428"/>
                </a:solidFill>
                <a:latin typeface="Times New Roman"/>
                <a:cs typeface="Times New Roman"/>
              </a:rPr>
              <a:t>1)	</a:t>
            </a:r>
            <a:r>
              <a:rPr sz="2195" spc="21" dirty="0">
                <a:solidFill>
                  <a:srgbClr val="212428"/>
                </a:solidFill>
                <a:latin typeface="Times New Roman"/>
                <a:cs typeface="Times New Roman"/>
              </a:rPr>
              <a:t>o</a:t>
            </a:r>
            <a:r>
              <a:rPr sz="2195" dirty="0">
                <a:solidFill>
                  <a:srgbClr val="212428"/>
                </a:solidFill>
                <a:latin typeface="Times New Roman"/>
                <a:cs typeface="Times New Roman"/>
              </a:rPr>
              <a:t>f	s</a:t>
            </a:r>
            <a:r>
              <a:rPr sz="2195" spc="11" dirty="0">
                <a:solidFill>
                  <a:srgbClr val="212428"/>
                </a:solidFill>
                <a:latin typeface="Times New Roman"/>
                <a:cs typeface="Times New Roman"/>
              </a:rPr>
              <a:t>e</a:t>
            </a:r>
            <a:r>
              <a:rPr sz="2195" spc="-11" dirty="0">
                <a:solidFill>
                  <a:srgbClr val="212428"/>
                </a:solidFill>
                <a:latin typeface="Times New Roman"/>
                <a:cs typeface="Times New Roman"/>
              </a:rPr>
              <a:t>c</a:t>
            </a:r>
            <a:r>
              <a:rPr sz="2195" dirty="0">
                <a:solidFill>
                  <a:srgbClr val="212428"/>
                </a:solidFill>
                <a:latin typeface="Times New Roman"/>
                <a:cs typeface="Times New Roman"/>
              </a:rPr>
              <a:t>ti</a:t>
            </a:r>
            <a:r>
              <a:rPr sz="2195" spc="-26" dirty="0">
                <a:solidFill>
                  <a:srgbClr val="212428"/>
                </a:solidFill>
                <a:latin typeface="Times New Roman"/>
                <a:cs typeface="Times New Roman"/>
              </a:rPr>
              <a:t>o</a:t>
            </a:r>
            <a:r>
              <a:rPr sz="2195" dirty="0">
                <a:solidFill>
                  <a:srgbClr val="212428"/>
                </a:solidFill>
                <a:latin typeface="Times New Roman"/>
                <a:cs typeface="Times New Roman"/>
              </a:rPr>
              <a:t>n	2	of	the  </a:t>
            </a:r>
            <a:r>
              <a:rPr sz="2195" spc="-5" dirty="0">
                <a:solidFill>
                  <a:srgbClr val="212428"/>
                </a:solidFill>
                <a:latin typeface="Times New Roman"/>
                <a:cs typeface="Times New Roman"/>
              </a:rPr>
              <a:t>Information </a:t>
            </a:r>
            <a:r>
              <a:rPr sz="2195" spc="-16" dirty="0">
                <a:solidFill>
                  <a:srgbClr val="212428"/>
                </a:solidFill>
                <a:latin typeface="Times New Roman"/>
                <a:cs typeface="Times New Roman"/>
              </a:rPr>
              <a:t>Technology </a:t>
            </a:r>
            <a:r>
              <a:rPr sz="2195" dirty="0">
                <a:solidFill>
                  <a:srgbClr val="212428"/>
                </a:solidFill>
                <a:latin typeface="Times New Roman"/>
                <a:cs typeface="Times New Roman"/>
              </a:rPr>
              <a:t>Act, </a:t>
            </a:r>
            <a:r>
              <a:rPr sz="2195" spc="5" dirty="0">
                <a:solidFill>
                  <a:srgbClr val="212428"/>
                </a:solidFill>
                <a:latin typeface="Times New Roman"/>
                <a:cs typeface="Times New Roman"/>
              </a:rPr>
              <a:t>2000 </a:t>
            </a:r>
            <a:r>
              <a:rPr sz="2195" spc="-5" dirty="0">
                <a:solidFill>
                  <a:srgbClr val="212428"/>
                </a:solidFill>
                <a:latin typeface="Times New Roman"/>
                <a:cs typeface="Times New Roman"/>
              </a:rPr>
              <a:t>(21 </a:t>
            </a:r>
            <a:r>
              <a:rPr sz="2195" spc="11" dirty="0">
                <a:solidFill>
                  <a:srgbClr val="212428"/>
                </a:solidFill>
                <a:latin typeface="Times New Roman"/>
                <a:cs typeface="Times New Roman"/>
              </a:rPr>
              <a:t>of</a:t>
            </a:r>
            <a:r>
              <a:rPr sz="2195" spc="-203" dirty="0">
                <a:solidFill>
                  <a:srgbClr val="212428"/>
                </a:solidFill>
                <a:latin typeface="Times New Roman"/>
                <a:cs typeface="Times New Roman"/>
              </a:rPr>
              <a:t> </a:t>
            </a:r>
            <a:r>
              <a:rPr sz="2195" dirty="0">
                <a:solidFill>
                  <a:srgbClr val="212428"/>
                </a:solidFill>
                <a:latin typeface="Times New Roman"/>
                <a:cs typeface="Times New Roman"/>
              </a:rPr>
              <a:t>2000)</a:t>
            </a:r>
            <a:endParaRPr sz="2195">
              <a:latin typeface="Times New Roman"/>
              <a:cs typeface="Times New Roman"/>
            </a:endParaRPr>
          </a:p>
        </p:txBody>
      </p:sp>
    </p:spTree>
    <p:extLst>
      <p:ext uri="{BB962C8B-B14F-4D97-AF65-F5344CB8AC3E}">
        <p14:creationId xmlns:p14="http://schemas.microsoft.com/office/powerpoint/2010/main" val="21568756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215680" y="218546"/>
            <a:ext cx="6000792" cy="567249"/>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EPILOGUE</a:t>
            </a:r>
            <a:endParaRPr lang="en-US" sz="2800" dirty="0">
              <a:solidFill>
                <a:schemeClr val="tx1"/>
              </a:solidFill>
            </a:endParaRPr>
          </a:p>
          <a:p>
            <a:pPr algn="ctr"/>
            <a:endParaRPr lang="en-US" dirty="0"/>
          </a:p>
        </p:txBody>
      </p:sp>
      <p:sp>
        <p:nvSpPr>
          <p:cNvPr id="5" name="Rectangle 4"/>
          <p:cNvSpPr/>
          <p:nvPr/>
        </p:nvSpPr>
        <p:spPr>
          <a:xfrm>
            <a:off x="2024034" y="908720"/>
            <a:ext cx="8358246" cy="51634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IN" sz="2000" dirty="0">
                <a:solidFill>
                  <a:schemeClr val="tx1"/>
                </a:solidFill>
              </a:rPr>
              <a:t>As per the above </a:t>
            </a:r>
            <a:r>
              <a:rPr lang="en-IN" sz="2000" dirty="0">
                <a:solidFill>
                  <a:schemeClr val="tx1"/>
                </a:solidFill>
                <a:highlight>
                  <a:srgbClr val="00FF00"/>
                </a:highlight>
              </a:rPr>
              <a:t>draconian provisions </a:t>
            </a:r>
            <a:r>
              <a:rPr lang="en-IN" sz="2000" dirty="0">
                <a:solidFill>
                  <a:schemeClr val="tx1"/>
                </a:solidFill>
              </a:rPr>
              <a:t>the very essence of GST seems regarding </a:t>
            </a:r>
          </a:p>
          <a:p>
            <a:pPr marL="342900" indent="-342900" algn="just">
              <a:buFont typeface="Arial" panose="020B0604020202020204" pitchFamily="34" charset="0"/>
              <a:buChar char="•"/>
            </a:pPr>
            <a:r>
              <a:rPr lang="en-IN" sz="2000" dirty="0">
                <a:solidFill>
                  <a:schemeClr val="tx1"/>
                </a:solidFill>
                <a:highlight>
                  <a:srgbClr val="00FF00"/>
                </a:highlight>
              </a:rPr>
              <a:t>Seamless flow of credit seems to be lost </a:t>
            </a:r>
          </a:p>
          <a:p>
            <a:pPr marL="342900" indent="-342900" algn="just">
              <a:buFont typeface="Arial" panose="020B0604020202020204" pitchFamily="34" charset="0"/>
              <a:buChar char="•"/>
            </a:pPr>
            <a:r>
              <a:rPr lang="en-IN" sz="2000" dirty="0">
                <a:solidFill>
                  <a:schemeClr val="tx1"/>
                </a:solidFill>
                <a:highlight>
                  <a:srgbClr val="00FF00"/>
                </a:highlight>
              </a:rPr>
              <a:t>Betrayal of the legitimate expectations.</a:t>
            </a:r>
            <a:r>
              <a:rPr lang="en-IN" sz="2000" dirty="0">
                <a:solidFill>
                  <a:schemeClr val="tx1"/>
                </a:solidFill>
              </a:rPr>
              <a:t> </a:t>
            </a:r>
          </a:p>
          <a:p>
            <a:pPr algn="just"/>
            <a:endParaRPr lang="en-IN" sz="2000" dirty="0">
              <a:solidFill>
                <a:schemeClr val="tx1"/>
              </a:solidFill>
            </a:endParaRPr>
          </a:p>
          <a:p>
            <a:pPr algn="just"/>
            <a:r>
              <a:rPr lang="en-IN" sz="2000" dirty="0">
                <a:solidFill>
                  <a:schemeClr val="tx1"/>
                </a:solidFill>
              </a:rPr>
              <a:t>Fight and resistance is the call of the day. It’s a weird world. The sooner the stakeholders adversely affected by it fight </a:t>
            </a:r>
            <a:r>
              <a:rPr lang="en-IN" sz="2000" dirty="0" err="1">
                <a:solidFill>
                  <a:schemeClr val="tx1"/>
                </a:solidFill>
              </a:rPr>
              <a:t>it,tooth</a:t>
            </a:r>
            <a:r>
              <a:rPr lang="en-IN" sz="2000" dirty="0">
                <a:solidFill>
                  <a:schemeClr val="tx1"/>
                </a:solidFill>
              </a:rPr>
              <a:t> and nail and ensure it is struck down, the better. </a:t>
            </a:r>
          </a:p>
          <a:p>
            <a:pPr algn="just"/>
            <a:r>
              <a:rPr lang="en-IN" sz="2000" dirty="0">
                <a:solidFill>
                  <a:schemeClr val="tx1"/>
                </a:solidFill>
              </a:rPr>
              <a:t>However, till such crippled provisions gets a clear pronouncement, it will always keep the taxpayers on tenterhooks as he would be perennially in a state of uncertainty whether the ITC would become due to him or not. </a:t>
            </a:r>
          </a:p>
          <a:p>
            <a:pPr algn="just"/>
            <a:endParaRPr lang="en-IN" sz="2000" dirty="0">
              <a:solidFill>
                <a:schemeClr val="tx1"/>
              </a:solidFill>
            </a:endParaRPr>
          </a:p>
          <a:p>
            <a:pPr algn="just"/>
            <a:r>
              <a:rPr lang="en-IN" sz="2000" dirty="0">
                <a:solidFill>
                  <a:schemeClr val="tx1"/>
                </a:solidFill>
              </a:rPr>
              <a:t>There is always a ray of hope and Light at the end of tunnel. For the government, the honey bee should take the nectar from the flower that its petals should not be disturbed and such provisions just ruins the entire garden.  </a:t>
            </a:r>
            <a:endParaRPr lang="en-US" sz="2000" dirty="0">
              <a:solidFill>
                <a:schemeClr val="tx1"/>
              </a:solidFill>
            </a:endParaRPr>
          </a:p>
          <a:p>
            <a:pPr algn="ctr"/>
            <a:endParaRPr lang="en-US" dirty="0"/>
          </a:p>
        </p:txBody>
      </p:sp>
    </p:spTree>
    <p:extLst>
      <p:ext uri="{BB962C8B-B14F-4D97-AF65-F5344CB8AC3E}">
        <p14:creationId xmlns:p14="http://schemas.microsoft.com/office/powerpoint/2010/main" val="1758944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445C3A-CC55-4D78-9AAB-5F54004633AF}"/>
              </a:ext>
            </a:extLst>
          </p:cNvPr>
          <p:cNvSpPr>
            <a:spLocks noGrp="1"/>
          </p:cNvSpPr>
          <p:nvPr>
            <p:ph type="ftr" sz="quarter" idx="11"/>
          </p:nvPr>
        </p:nvSpPr>
        <p:spPr/>
        <p:txBody>
          <a:bodyPr/>
          <a:lstStyle/>
          <a:p>
            <a:r>
              <a:rPr lang="en-IN"/>
              <a:t>CA AANCHAL KAPOOR 9988692699</a:t>
            </a:r>
          </a:p>
        </p:txBody>
      </p:sp>
      <p:sp>
        <p:nvSpPr>
          <p:cNvPr id="5" name="Slide Number Placeholder 4">
            <a:extLst>
              <a:ext uri="{FF2B5EF4-FFF2-40B4-BE49-F238E27FC236}">
                <a16:creationId xmlns:a16="http://schemas.microsoft.com/office/drawing/2014/main" id="{130319A5-7A9B-4BA5-B7BE-D1221907782E}"/>
              </a:ext>
            </a:extLst>
          </p:cNvPr>
          <p:cNvSpPr>
            <a:spLocks noGrp="1"/>
          </p:cNvSpPr>
          <p:nvPr>
            <p:ph type="sldNum" sz="quarter" idx="12"/>
          </p:nvPr>
        </p:nvSpPr>
        <p:spPr/>
        <p:txBody>
          <a:bodyPr/>
          <a:lstStyle/>
          <a:p>
            <a:fld id="{2C4C6DAB-D00D-4A57-9F27-CB36B1FCB0AC}" type="slidenum">
              <a:rPr lang="en-IN" smtClean="0"/>
              <a:pPr/>
              <a:t>81</a:t>
            </a:fld>
            <a:endParaRPr lang="en-IN"/>
          </a:p>
        </p:txBody>
      </p:sp>
      <p:sp>
        <p:nvSpPr>
          <p:cNvPr id="6" name="Scroll: Horizontal 5">
            <a:extLst>
              <a:ext uri="{FF2B5EF4-FFF2-40B4-BE49-F238E27FC236}">
                <a16:creationId xmlns:a16="http://schemas.microsoft.com/office/drawing/2014/main" id="{F0A3A7A7-926D-4995-9270-4065A7B8AA5D}"/>
              </a:ext>
            </a:extLst>
          </p:cNvPr>
          <p:cNvSpPr/>
          <p:nvPr/>
        </p:nvSpPr>
        <p:spPr>
          <a:xfrm>
            <a:off x="2016088" y="2093205"/>
            <a:ext cx="8372818" cy="27982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t>INCOMING CHANGES IN  INPUT TAX CREDIT</a:t>
            </a:r>
          </a:p>
        </p:txBody>
      </p:sp>
    </p:spTree>
    <p:extLst>
      <p:ext uri="{BB962C8B-B14F-4D97-AF65-F5344CB8AC3E}">
        <p14:creationId xmlns:p14="http://schemas.microsoft.com/office/powerpoint/2010/main" val="1625478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C60773-8130-43D4-B4E6-82F36A3A3F02}"/>
              </a:ext>
            </a:extLst>
          </p:cNvPr>
          <p:cNvPicPr>
            <a:picLocks noChangeAspect="1"/>
          </p:cNvPicPr>
          <p:nvPr/>
        </p:nvPicPr>
        <p:blipFill rotWithShape="1">
          <a:blip r:embed="rId2"/>
          <a:srcRect l="29795" t="33630" r="7868" b="6274"/>
          <a:stretch/>
        </p:blipFill>
        <p:spPr>
          <a:xfrm>
            <a:off x="2241178" y="576336"/>
            <a:ext cx="9950822" cy="6021210"/>
          </a:xfrm>
          <a:prstGeom prst="rect">
            <a:avLst/>
          </a:prstGeom>
        </p:spPr>
      </p:pic>
      <p:sp>
        <p:nvSpPr>
          <p:cNvPr id="2" name="Rectangle 1">
            <a:extLst>
              <a:ext uri="{FF2B5EF4-FFF2-40B4-BE49-F238E27FC236}">
                <a16:creationId xmlns:a16="http://schemas.microsoft.com/office/drawing/2014/main" id="{0D434B61-E4A3-49A5-950A-64C193FEFF1F}"/>
              </a:ext>
            </a:extLst>
          </p:cNvPr>
          <p:cNvSpPr/>
          <p:nvPr/>
        </p:nvSpPr>
        <p:spPr>
          <a:xfrm>
            <a:off x="172720" y="71119"/>
            <a:ext cx="3464560" cy="4673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IN" dirty="0">
                <a:solidFill>
                  <a:schemeClr val="tx1"/>
                </a:solidFill>
              </a:rPr>
              <a:t>Sec 100-118 of Finance Act, 2022   </a:t>
            </a:r>
          </a:p>
        </p:txBody>
      </p:sp>
      <p:sp>
        <p:nvSpPr>
          <p:cNvPr id="3" name="Rectangle: Rounded Corners 2">
            <a:extLst>
              <a:ext uri="{FF2B5EF4-FFF2-40B4-BE49-F238E27FC236}">
                <a16:creationId xmlns:a16="http://schemas.microsoft.com/office/drawing/2014/main" id="{BFF4EA30-3C41-4D2F-A043-DCC23F7164DA}"/>
              </a:ext>
            </a:extLst>
          </p:cNvPr>
          <p:cNvSpPr/>
          <p:nvPr/>
        </p:nvSpPr>
        <p:spPr>
          <a:xfrm>
            <a:off x="3402469" y="78924"/>
            <a:ext cx="1076011" cy="431502"/>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a:t>CGST Act</a:t>
            </a:r>
          </a:p>
        </p:txBody>
      </p:sp>
      <p:sp>
        <p:nvSpPr>
          <p:cNvPr id="6" name="Rectangle 5">
            <a:extLst>
              <a:ext uri="{FF2B5EF4-FFF2-40B4-BE49-F238E27FC236}">
                <a16:creationId xmlns:a16="http://schemas.microsoft.com/office/drawing/2014/main" id="{CAEEFA85-8723-49D7-A291-79787F2FB796}"/>
              </a:ext>
            </a:extLst>
          </p:cNvPr>
          <p:cNvSpPr/>
          <p:nvPr/>
        </p:nvSpPr>
        <p:spPr>
          <a:xfrm>
            <a:off x="172720" y="660399"/>
            <a:ext cx="3865880" cy="4673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IN" dirty="0">
                <a:solidFill>
                  <a:schemeClr val="tx1"/>
                </a:solidFill>
              </a:rPr>
              <a:t>Sec 119-121 of Finance Act, 2022   </a:t>
            </a:r>
          </a:p>
        </p:txBody>
      </p:sp>
      <p:sp>
        <p:nvSpPr>
          <p:cNvPr id="7" name="Rectangle: Rounded Corners 6">
            <a:extLst>
              <a:ext uri="{FF2B5EF4-FFF2-40B4-BE49-F238E27FC236}">
                <a16:creationId xmlns:a16="http://schemas.microsoft.com/office/drawing/2014/main" id="{F19A3096-A2C8-4F0B-B1F6-F604915FCF07}"/>
              </a:ext>
            </a:extLst>
          </p:cNvPr>
          <p:cNvSpPr/>
          <p:nvPr/>
        </p:nvSpPr>
        <p:spPr>
          <a:xfrm>
            <a:off x="3355255" y="652891"/>
            <a:ext cx="1076011" cy="467361"/>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a:t>IGST Act</a:t>
            </a:r>
          </a:p>
        </p:txBody>
      </p:sp>
      <p:sp>
        <p:nvSpPr>
          <p:cNvPr id="4" name="Footer Placeholder 3">
            <a:extLst>
              <a:ext uri="{FF2B5EF4-FFF2-40B4-BE49-F238E27FC236}">
                <a16:creationId xmlns:a16="http://schemas.microsoft.com/office/drawing/2014/main" id="{92339147-6720-495B-97B5-862AC6D2B5B6}"/>
              </a:ext>
            </a:extLst>
          </p:cNvPr>
          <p:cNvSpPr>
            <a:spLocks noGrp="1"/>
          </p:cNvSpPr>
          <p:nvPr>
            <p:ph type="ftr" sz="quarter" idx="11"/>
          </p:nvPr>
        </p:nvSpPr>
        <p:spPr>
          <a:xfrm>
            <a:off x="4038600" y="6557215"/>
            <a:ext cx="4114800" cy="365125"/>
          </a:xfrm>
        </p:spPr>
        <p:txBody>
          <a:bodyPr/>
          <a:lstStyle/>
          <a:p>
            <a:r>
              <a:rPr lang="en-US" dirty="0"/>
              <a:t>CA Aanchal Kapoor 9988692699</a:t>
            </a:r>
          </a:p>
        </p:txBody>
      </p:sp>
      <p:sp>
        <p:nvSpPr>
          <p:cNvPr id="5" name="Slide Number Placeholder 4">
            <a:extLst>
              <a:ext uri="{FF2B5EF4-FFF2-40B4-BE49-F238E27FC236}">
                <a16:creationId xmlns:a16="http://schemas.microsoft.com/office/drawing/2014/main" id="{37AD5F5C-2814-4A22-A97F-4BA7D0E7400F}"/>
              </a:ext>
            </a:extLst>
          </p:cNvPr>
          <p:cNvSpPr>
            <a:spLocks noGrp="1"/>
          </p:cNvSpPr>
          <p:nvPr>
            <p:ph type="sldNum" sz="quarter" idx="12"/>
          </p:nvPr>
        </p:nvSpPr>
        <p:spPr/>
        <p:txBody>
          <a:bodyPr/>
          <a:lstStyle/>
          <a:p>
            <a:fld id="{8C1A3758-BBCB-4528-B7EB-250F86A03A22}" type="slidenum">
              <a:rPr lang="en-US" smtClean="0"/>
              <a:t>82</a:t>
            </a:fld>
            <a:endParaRPr lang="en-US"/>
          </a:p>
        </p:txBody>
      </p:sp>
      <p:sp>
        <p:nvSpPr>
          <p:cNvPr id="12" name="Rectangle: Rounded Corners 11">
            <a:extLst>
              <a:ext uri="{FF2B5EF4-FFF2-40B4-BE49-F238E27FC236}">
                <a16:creationId xmlns:a16="http://schemas.microsoft.com/office/drawing/2014/main" id="{1BFF1115-CE0B-400D-8E5C-B10155EE784E}"/>
              </a:ext>
            </a:extLst>
          </p:cNvPr>
          <p:cNvSpPr/>
          <p:nvPr/>
        </p:nvSpPr>
        <p:spPr>
          <a:xfrm>
            <a:off x="4183378" y="5062707"/>
            <a:ext cx="6313714" cy="7416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EF2EB5B7-F5E0-43BA-B329-F8598F2E20C7}"/>
              </a:ext>
            </a:extLst>
          </p:cNvPr>
          <p:cNvSpPr/>
          <p:nvPr/>
        </p:nvSpPr>
        <p:spPr>
          <a:xfrm>
            <a:off x="172720" y="1204854"/>
            <a:ext cx="3865880" cy="46736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IN" dirty="0">
                <a:solidFill>
                  <a:schemeClr val="tx1"/>
                </a:solidFill>
              </a:rPr>
              <a:t>Sec 122-124 of Finance Act, 2022   </a:t>
            </a:r>
          </a:p>
        </p:txBody>
      </p:sp>
      <p:sp>
        <p:nvSpPr>
          <p:cNvPr id="19" name="Rectangle: Rounded Corners 18">
            <a:extLst>
              <a:ext uri="{FF2B5EF4-FFF2-40B4-BE49-F238E27FC236}">
                <a16:creationId xmlns:a16="http://schemas.microsoft.com/office/drawing/2014/main" id="{5CA2F770-6AC8-4024-82ED-730DC5C56776}"/>
              </a:ext>
            </a:extLst>
          </p:cNvPr>
          <p:cNvSpPr/>
          <p:nvPr/>
        </p:nvSpPr>
        <p:spPr>
          <a:xfrm>
            <a:off x="3342171" y="1204854"/>
            <a:ext cx="1202935" cy="467361"/>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a:t>UTGST Act</a:t>
            </a:r>
          </a:p>
        </p:txBody>
      </p:sp>
      <p:sp>
        <p:nvSpPr>
          <p:cNvPr id="21" name="Rectangle: Rounded Corners 20">
            <a:extLst>
              <a:ext uri="{FF2B5EF4-FFF2-40B4-BE49-F238E27FC236}">
                <a16:creationId xmlns:a16="http://schemas.microsoft.com/office/drawing/2014/main" id="{24D68C64-0619-481B-9A07-6571F12E7753}"/>
              </a:ext>
            </a:extLst>
          </p:cNvPr>
          <p:cNvSpPr/>
          <p:nvPr/>
        </p:nvSpPr>
        <p:spPr>
          <a:xfrm>
            <a:off x="5757641" y="2125364"/>
            <a:ext cx="2917895" cy="2771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98033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84627" y="82097"/>
            <a:ext cx="4138023" cy="544285"/>
          </a:xfrm>
          <a:prstGeom prst="wave">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Amendment in section 16(2) vide Section 100</a:t>
            </a:r>
          </a:p>
        </p:txBody>
      </p:sp>
      <p:sp>
        <p:nvSpPr>
          <p:cNvPr id="4" name="Horizontal Scroll 3"/>
          <p:cNvSpPr/>
          <p:nvPr/>
        </p:nvSpPr>
        <p:spPr>
          <a:xfrm>
            <a:off x="6381568" y="11975"/>
            <a:ext cx="3733800" cy="794657"/>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INSERTION OF CLAUSE (</a:t>
            </a:r>
            <a:r>
              <a:rPr lang="en-US" dirty="0" err="1"/>
              <a:t>ba</a:t>
            </a:r>
            <a:r>
              <a:rPr lang="en-US" dirty="0"/>
              <a:t>)</a:t>
            </a:r>
          </a:p>
        </p:txBody>
      </p:sp>
      <p:sp>
        <p:nvSpPr>
          <p:cNvPr id="5" name="Rectangle 4"/>
          <p:cNvSpPr/>
          <p:nvPr/>
        </p:nvSpPr>
        <p:spPr>
          <a:xfrm>
            <a:off x="-97971" y="806633"/>
            <a:ext cx="12431485" cy="50183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l">
              <a:lnSpc>
                <a:spcPct val="150000"/>
              </a:lnSpc>
            </a:pPr>
            <a:r>
              <a:rPr lang="en-US" sz="1600" dirty="0"/>
              <a:t>“(</a:t>
            </a:r>
            <a:r>
              <a:rPr lang="en-US" sz="1600" dirty="0" err="1"/>
              <a:t>ba</a:t>
            </a:r>
            <a:r>
              <a:rPr lang="en-US" sz="1600" dirty="0"/>
              <a:t>) the details of input tax credit in respect of the said supply communicated to such registered person under section 38 has not been </a:t>
            </a:r>
            <a:r>
              <a:rPr lang="en-US" sz="1600" b="1" dirty="0">
                <a:solidFill>
                  <a:srgbClr val="FF0000"/>
                </a:solidFill>
              </a:rPr>
              <a:t>restricted</a:t>
            </a:r>
            <a:r>
              <a:rPr lang="en-US" sz="1600" dirty="0"/>
              <a:t>;”; </a:t>
            </a:r>
            <a:endParaRPr lang="en-US" sz="1600" u="sng" dirty="0">
              <a:solidFill>
                <a:schemeClr val="tx1"/>
              </a:solidFill>
            </a:endParaRPr>
          </a:p>
          <a:p>
            <a:pPr algn="just">
              <a:lnSpc>
                <a:spcPct val="150000"/>
              </a:lnSpc>
            </a:pPr>
            <a:r>
              <a:rPr lang="en-US" sz="1600" dirty="0"/>
              <a:t>  </a:t>
            </a:r>
          </a:p>
        </p:txBody>
      </p:sp>
      <p:sp>
        <p:nvSpPr>
          <p:cNvPr id="16" name="Rectangle: Rounded Corners 15">
            <a:extLst>
              <a:ext uri="{FF2B5EF4-FFF2-40B4-BE49-F238E27FC236}">
                <a16:creationId xmlns:a16="http://schemas.microsoft.com/office/drawing/2014/main" id="{CFA5B8E9-C5B4-40EF-8C2C-DFACF974A7AE}"/>
              </a:ext>
            </a:extLst>
          </p:cNvPr>
          <p:cNvSpPr/>
          <p:nvPr/>
        </p:nvSpPr>
        <p:spPr>
          <a:xfrm>
            <a:off x="-97971" y="764181"/>
            <a:ext cx="12289971" cy="5442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Footer Placeholder 2">
            <a:extLst>
              <a:ext uri="{FF2B5EF4-FFF2-40B4-BE49-F238E27FC236}">
                <a16:creationId xmlns:a16="http://schemas.microsoft.com/office/drawing/2014/main" id="{8CAA3AE6-4FEA-4A04-AF84-E26BBC547C23}"/>
              </a:ext>
            </a:extLst>
          </p:cNvPr>
          <p:cNvSpPr>
            <a:spLocks noGrp="1"/>
          </p:cNvSpPr>
          <p:nvPr>
            <p:ph type="ftr" sz="quarter" idx="11"/>
          </p:nvPr>
        </p:nvSpPr>
        <p:spPr/>
        <p:txBody>
          <a:bodyPr/>
          <a:lstStyle/>
          <a:p>
            <a:r>
              <a:rPr lang="en-US"/>
              <a:t>CA Aanchal Kapoor 9988692699</a:t>
            </a:r>
          </a:p>
        </p:txBody>
      </p:sp>
      <p:sp>
        <p:nvSpPr>
          <p:cNvPr id="7" name="Slide Number Placeholder 6">
            <a:extLst>
              <a:ext uri="{FF2B5EF4-FFF2-40B4-BE49-F238E27FC236}">
                <a16:creationId xmlns:a16="http://schemas.microsoft.com/office/drawing/2014/main" id="{4F540C30-42CA-47C0-B7FD-2546D6CA71E5}"/>
              </a:ext>
            </a:extLst>
          </p:cNvPr>
          <p:cNvSpPr>
            <a:spLocks noGrp="1"/>
          </p:cNvSpPr>
          <p:nvPr>
            <p:ph type="sldNum" sz="quarter" idx="12"/>
          </p:nvPr>
        </p:nvSpPr>
        <p:spPr/>
        <p:txBody>
          <a:bodyPr/>
          <a:lstStyle/>
          <a:p>
            <a:fld id="{8C1A3758-BBCB-4528-B7EB-250F86A03A22}" type="slidenum">
              <a:rPr lang="en-US" smtClean="0"/>
              <a:t>83</a:t>
            </a:fld>
            <a:endParaRPr lang="en-US"/>
          </a:p>
        </p:txBody>
      </p:sp>
      <p:sp>
        <p:nvSpPr>
          <p:cNvPr id="14" name="Title 1">
            <a:extLst>
              <a:ext uri="{FF2B5EF4-FFF2-40B4-BE49-F238E27FC236}">
                <a16:creationId xmlns:a16="http://schemas.microsoft.com/office/drawing/2014/main" id="{5E4642D0-7CF0-4881-92F0-875EF056BCBA}"/>
              </a:ext>
            </a:extLst>
          </p:cNvPr>
          <p:cNvSpPr txBox="1">
            <a:spLocks/>
          </p:cNvSpPr>
          <p:nvPr/>
        </p:nvSpPr>
        <p:spPr>
          <a:xfrm>
            <a:off x="261257" y="626382"/>
            <a:ext cx="11713029" cy="15541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CHAPTER V INPUT TAX CREDIT </a:t>
            </a:r>
            <a:br>
              <a:rPr lang="en-US" sz="2800" dirty="0"/>
            </a:br>
            <a:r>
              <a:rPr lang="en-US" sz="2800" dirty="0"/>
              <a:t>SECTION 16. Eligibility and </a:t>
            </a:r>
            <a:r>
              <a:rPr lang="en-US" sz="2800" b="1" u="sng" dirty="0"/>
              <a:t>conditions</a:t>
            </a:r>
            <a:r>
              <a:rPr lang="en-US" sz="2800" dirty="0"/>
              <a:t> for taking input tax credit</a:t>
            </a:r>
            <a:endParaRPr lang="en-IN" sz="2800" dirty="0"/>
          </a:p>
        </p:txBody>
      </p:sp>
      <p:sp>
        <p:nvSpPr>
          <p:cNvPr id="15" name="Content Placeholder 2">
            <a:extLst>
              <a:ext uri="{FF2B5EF4-FFF2-40B4-BE49-F238E27FC236}">
                <a16:creationId xmlns:a16="http://schemas.microsoft.com/office/drawing/2014/main" id="{956C31F5-D117-47CB-A157-E37D9B674C40}"/>
              </a:ext>
            </a:extLst>
          </p:cNvPr>
          <p:cNvSpPr txBox="1">
            <a:spLocks/>
          </p:cNvSpPr>
          <p:nvPr/>
        </p:nvSpPr>
        <p:spPr>
          <a:xfrm>
            <a:off x="130628" y="2222997"/>
            <a:ext cx="11930743" cy="4749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Font typeface="Arial" panose="020B0604020202020204" pitchFamily="34" charset="0"/>
              <a:buAutoNum type="arabicParenBoth"/>
            </a:pPr>
            <a:r>
              <a:rPr lang="en-US" sz="1400" dirty="0"/>
              <a:t>Every registered person shall, subject to such conditions and restrictions as may be prescribed and in the manner specified in section 49, be entitled to take credit of input tax charged on any supply of goods or services or both to him which are used or intended to be used in the course or furtherance of his business and the said amount shall be credited to the electronic credit ledger of such person. </a:t>
            </a:r>
          </a:p>
          <a:p>
            <a:pPr marL="514350" indent="-514350" algn="just">
              <a:buFont typeface="Arial" panose="020B0604020202020204" pitchFamily="34" charset="0"/>
              <a:buAutoNum type="arabicParenBoth"/>
            </a:pPr>
            <a:r>
              <a:rPr lang="en-US" sz="1400" dirty="0"/>
              <a:t>Notwithstanding anything contained in this section, no registered person shall be entitled to the credit of any input tax in respect of any supply of goods or services or both to him unless, — </a:t>
            </a:r>
          </a:p>
          <a:p>
            <a:pPr algn="just"/>
            <a:r>
              <a:rPr lang="en-US" sz="1400" dirty="0"/>
              <a:t>	</a:t>
            </a:r>
            <a:r>
              <a:rPr lang="en-US" sz="1400" b="1" u="sng" dirty="0"/>
              <a:t>(a)</a:t>
            </a:r>
            <a:r>
              <a:rPr lang="en-US" sz="1400" dirty="0"/>
              <a:t> he is in possession of a tax invoice or debit note issued by a supplier registered under this Act, or such other tax paying documents as may 	be prescribed; </a:t>
            </a:r>
          </a:p>
          <a:p>
            <a:pPr algn="just"/>
            <a:r>
              <a:rPr lang="en-US" sz="1400" dirty="0"/>
              <a:t>	</a:t>
            </a:r>
            <a:r>
              <a:rPr lang="en-US" sz="1400" b="1" u="sng" dirty="0"/>
              <a:t>(aa) </a:t>
            </a:r>
            <a:r>
              <a:rPr lang="en-US" sz="1400" dirty="0"/>
              <a:t>the details of the invoice or debit note referred to in clause (a) has been furnished by the supplier in the statement of outward supplies 	and such details have been communicated to the recipient of such invoice or debit note in the manner specified under section 37; </a:t>
            </a:r>
          </a:p>
          <a:p>
            <a:pPr algn="just"/>
            <a:r>
              <a:rPr lang="en-US" sz="1400" dirty="0"/>
              <a:t>	</a:t>
            </a:r>
            <a:r>
              <a:rPr lang="en-US" sz="1400" b="1" u="sng" dirty="0"/>
              <a:t>(b) </a:t>
            </a:r>
            <a:r>
              <a:rPr lang="en-US" sz="1400" dirty="0"/>
              <a:t>he has received the goods or services or both. </a:t>
            </a:r>
          </a:p>
          <a:p>
            <a:pPr algn="just"/>
            <a:r>
              <a:rPr lang="en-US" sz="1400" dirty="0"/>
              <a:t>	Explanation. — For the purposes of this clause, it shall be deemed that the registered person has received the goods or, as the case may be, 	services — (</a:t>
            </a:r>
            <a:r>
              <a:rPr lang="en-US" sz="1400" dirty="0" err="1"/>
              <a:t>i</a:t>
            </a:r>
            <a:r>
              <a:rPr lang="en-US" sz="1400" dirty="0"/>
              <a:t>) where the goods are delivered by the supplier to a recipient or any other person on the direction of such registered person, whether 	acting as an agent or otherwise, before or during movement of goods, either by way of transfer of documents of title to goods or otherwise; 	(ii) where the services are provided by the supplier to any person on the direction of and on account of such registered person. </a:t>
            </a:r>
          </a:p>
          <a:p>
            <a:pPr algn="just"/>
            <a:r>
              <a:rPr lang="en-US" sz="1400" dirty="0"/>
              <a:t>	</a:t>
            </a:r>
            <a:r>
              <a:rPr lang="en-US" sz="1400" b="1" u="sng" dirty="0">
                <a:solidFill>
                  <a:srgbClr val="FF0000"/>
                </a:solidFill>
              </a:rPr>
              <a:t>(</a:t>
            </a:r>
            <a:r>
              <a:rPr lang="en-US" sz="1400" b="1" u="sng" dirty="0" err="1">
                <a:solidFill>
                  <a:srgbClr val="FF0000"/>
                </a:solidFill>
              </a:rPr>
              <a:t>ba</a:t>
            </a:r>
            <a:r>
              <a:rPr lang="en-US" sz="1400" b="1" u="sng" dirty="0">
                <a:solidFill>
                  <a:srgbClr val="FF0000"/>
                </a:solidFill>
              </a:rPr>
              <a:t>) the details of input tax credit in respect of the said supply communicated to such registered person under section 38 has not been restricted</a:t>
            </a:r>
          </a:p>
          <a:p>
            <a:pPr algn="just"/>
            <a:r>
              <a:rPr lang="en-US" sz="1400" dirty="0"/>
              <a:t>	</a:t>
            </a:r>
            <a:r>
              <a:rPr lang="en-US" sz="1400" b="1" u="sng" dirty="0"/>
              <a:t> (c)</a:t>
            </a:r>
            <a:r>
              <a:rPr lang="en-US" sz="1400" dirty="0"/>
              <a:t> subject to the </a:t>
            </a:r>
            <a:r>
              <a:rPr lang="en-US" sz="1400" b="1" u="sng" dirty="0">
                <a:solidFill>
                  <a:srgbClr val="FF0000"/>
                </a:solidFill>
              </a:rPr>
              <a:t>provisions of section 41 </a:t>
            </a:r>
            <a:r>
              <a:rPr lang="en-US" sz="1400" b="1" u="sng" strike="sngStrike" dirty="0">
                <a:solidFill>
                  <a:srgbClr val="FF0000"/>
                </a:solidFill>
              </a:rPr>
              <a:t>or section 43A </a:t>
            </a:r>
            <a:r>
              <a:rPr lang="en-US" sz="1400" dirty="0"/>
              <a:t>, the tax charged in respect of such supply has been actually paid to the 	Government, either in cash or through utilization of input tax credit admissible in respect of the said supply; and </a:t>
            </a:r>
          </a:p>
          <a:p>
            <a:pPr algn="just"/>
            <a:r>
              <a:rPr lang="en-US" sz="1400" dirty="0"/>
              <a:t>	</a:t>
            </a:r>
            <a:r>
              <a:rPr lang="en-US" sz="1400" b="1" u="sng" dirty="0"/>
              <a:t>(d)</a:t>
            </a:r>
            <a:r>
              <a:rPr lang="en-US" sz="1400" dirty="0"/>
              <a:t> he has furnished the return under section 39 : </a:t>
            </a:r>
            <a:endParaRPr lang="en-IN" sz="1400" dirty="0"/>
          </a:p>
        </p:txBody>
      </p:sp>
      <p:sp>
        <p:nvSpPr>
          <p:cNvPr id="18" name="Slide Number Placeholder 4">
            <a:extLst>
              <a:ext uri="{FF2B5EF4-FFF2-40B4-BE49-F238E27FC236}">
                <a16:creationId xmlns:a16="http://schemas.microsoft.com/office/drawing/2014/main" id="{C797C376-75F3-4FA2-8EB3-D034C063A9EB}"/>
              </a:ext>
            </a:extLst>
          </p:cNvPr>
          <p:cNvSpPr txBox="1">
            <a:spLocks/>
          </p:cNvSpPr>
          <p:nvPr/>
        </p:nvSpPr>
        <p:spPr>
          <a:xfrm>
            <a:off x="8610600" y="68462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1A3758-BBCB-4528-B7EB-250F86A03A22}" type="slidenum">
              <a:rPr lang="en-US" smtClean="0"/>
              <a:pPr/>
              <a:t>83</a:t>
            </a:fld>
            <a:endParaRPr lang="en-US"/>
          </a:p>
        </p:txBody>
      </p:sp>
    </p:spTree>
    <p:extLst>
      <p:ext uri="{BB962C8B-B14F-4D97-AF65-F5344CB8AC3E}">
        <p14:creationId xmlns:p14="http://schemas.microsoft.com/office/powerpoint/2010/main" val="22237495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84627" y="82097"/>
            <a:ext cx="4138023" cy="544285"/>
          </a:xfrm>
          <a:prstGeom prst="wave">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Amendment in section 38 vide Section  104</a:t>
            </a:r>
          </a:p>
        </p:txBody>
      </p:sp>
      <p:sp>
        <p:nvSpPr>
          <p:cNvPr id="4" name="Horizontal Scroll 3"/>
          <p:cNvSpPr/>
          <p:nvPr/>
        </p:nvSpPr>
        <p:spPr>
          <a:xfrm>
            <a:off x="6381567" y="11975"/>
            <a:ext cx="4460603" cy="794657"/>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Substitution of new section for section 38</a:t>
            </a:r>
          </a:p>
          <a:p>
            <a:pPr algn="ctr"/>
            <a:r>
              <a:rPr lang="en-US" b="1" i="0" dirty="0">
                <a:solidFill>
                  <a:srgbClr val="212529"/>
                </a:solidFill>
                <a:effectLst/>
                <a:latin typeface="Times New Roman" panose="02020603050405020304" pitchFamily="18" charset="0"/>
              </a:rPr>
              <a:t>Furnishing details of inward supplies</a:t>
            </a:r>
            <a:r>
              <a:rPr lang="en-US" dirty="0"/>
              <a:t> </a:t>
            </a:r>
          </a:p>
        </p:txBody>
      </p:sp>
      <p:sp>
        <p:nvSpPr>
          <p:cNvPr id="3" name="Footer Placeholder 2">
            <a:extLst>
              <a:ext uri="{FF2B5EF4-FFF2-40B4-BE49-F238E27FC236}">
                <a16:creationId xmlns:a16="http://schemas.microsoft.com/office/drawing/2014/main" id="{8CAA3AE6-4FEA-4A04-AF84-E26BBC547C23}"/>
              </a:ext>
            </a:extLst>
          </p:cNvPr>
          <p:cNvSpPr>
            <a:spLocks noGrp="1"/>
          </p:cNvSpPr>
          <p:nvPr>
            <p:ph type="ftr" sz="quarter" idx="11"/>
          </p:nvPr>
        </p:nvSpPr>
        <p:spPr/>
        <p:txBody>
          <a:bodyPr/>
          <a:lstStyle/>
          <a:p>
            <a:r>
              <a:rPr lang="en-US"/>
              <a:t>CA Aanchal Kapoor 9988692699</a:t>
            </a:r>
          </a:p>
        </p:txBody>
      </p:sp>
      <p:sp>
        <p:nvSpPr>
          <p:cNvPr id="7" name="Slide Number Placeholder 6">
            <a:extLst>
              <a:ext uri="{FF2B5EF4-FFF2-40B4-BE49-F238E27FC236}">
                <a16:creationId xmlns:a16="http://schemas.microsoft.com/office/drawing/2014/main" id="{4F540C30-42CA-47C0-B7FD-2546D6CA71E5}"/>
              </a:ext>
            </a:extLst>
          </p:cNvPr>
          <p:cNvSpPr>
            <a:spLocks noGrp="1"/>
          </p:cNvSpPr>
          <p:nvPr>
            <p:ph type="sldNum" sz="quarter" idx="12"/>
          </p:nvPr>
        </p:nvSpPr>
        <p:spPr/>
        <p:txBody>
          <a:bodyPr/>
          <a:lstStyle/>
          <a:p>
            <a:fld id="{8C1A3758-BBCB-4528-B7EB-250F86A03A22}" type="slidenum">
              <a:rPr lang="en-US" smtClean="0"/>
              <a:t>84</a:t>
            </a:fld>
            <a:endParaRPr lang="en-US"/>
          </a:p>
        </p:txBody>
      </p:sp>
      <p:sp>
        <p:nvSpPr>
          <p:cNvPr id="18" name="Slide Number Placeholder 4">
            <a:extLst>
              <a:ext uri="{FF2B5EF4-FFF2-40B4-BE49-F238E27FC236}">
                <a16:creationId xmlns:a16="http://schemas.microsoft.com/office/drawing/2014/main" id="{C797C376-75F3-4FA2-8EB3-D034C063A9EB}"/>
              </a:ext>
            </a:extLst>
          </p:cNvPr>
          <p:cNvSpPr txBox="1">
            <a:spLocks/>
          </p:cNvSpPr>
          <p:nvPr/>
        </p:nvSpPr>
        <p:spPr>
          <a:xfrm>
            <a:off x="8610600" y="68462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1A3758-BBCB-4528-B7EB-250F86A03A22}" type="slidenum">
              <a:rPr lang="en-US" smtClean="0"/>
              <a:pPr/>
              <a:t>84</a:t>
            </a:fld>
            <a:endParaRPr lang="en-US"/>
          </a:p>
        </p:txBody>
      </p:sp>
      <p:sp>
        <p:nvSpPr>
          <p:cNvPr id="12" name="TextBox 11">
            <a:extLst>
              <a:ext uri="{FF2B5EF4-FFF2-40B4-BE49-F238E27FC236}">
                <a16:creationId xmlns:a16="http://schemas.microsoft.com/office/drawing/2014/main" id="{8461950A-CAEA-4C76-AD3E-E515729A40F1}"/>
              </a:ext>
            </a:extLst>
          </p:cNvPr>
          <p:cNvSpPr txBox="1"/>
          <p:nvPr/>
        </p:nvSpPr>
        <p:spPr>
          <a:xfrm>
            <a:off x="174171" y="751114"/>
            <a:ext cx="11843657" cy="6114494"/>
          </a:xfrm>
          <a:prstGeom prst="rect">
            <a:avLst/>
          </a:prstGeom>
          <a:noFill/>
        </p:spPr>
        <p:txBody>
          <a:bodyPr wrap="square">
            <a:spAutoFit/>
          </a:bodyPr>
          <a:lstStyle/>
          <a:p>
            <a:pPr marL="38100" marR="38100" algn="just">
              <a:spcBef>
                <a:spcPts val="0"/>
              </a:spcBef>
              <a:spcAft>
                <a:spcPts val="400"/>
              </a:spcAft>
            </a:pPr>
            <a:r>
              <a:rPr lang="en-US" sz="1800" b="1" i="0" dirty="0">
                <a:solidFill>
                  <a:srgbClr val="212529"/>
                </a:solidFill>
                <a:effectLst/>
                <a:latin typeface="Times New Roman" panose="02020603050405020304" pitchFamily="18" charset="0"/>
              </a:rPr>
              <a:t> </a:t>
            </a:r>
            <a:r>
              <a:rPr lang="en-US" sz="1400" b="1" i="0" dirty="0">
                <a:solidFill>
                  <a:srgbClr val="212529"/>
                </a:solidFill>
                <a:effectLst/>
                <a:latin typeface="Times New Roman" panose="02020603050405020304" pitchFamily="18" charset="0"/>
              </a:rPr>
              <a:t>38. </a:t>
            </a:r>
            <a:r>
              <a:rPr lang="en-US" sz="1400" b="0" i="0" dirty="0">
                <a:solidFill>
                  <a:srgbClr val="212529"/>
                </a:solidFill>
                <a:effectLst/>
                <a:latin typeface="Times New Roman" panose="02020603050405020304" pitchFamily="18" charset="0"/>
              </a:rPr>
              <a:t>(1) Every registered person, other than an Input Service Distributor or a non-resident taxable person or a person paying tax under the provisions of </a:t>
            </a:r>
            <a:r>
              <a:rPr lang="en-US" sz="1400" b="0" i="0" u="sng" dirty="0">
                <a:solidFill>
                  <a:srgbClr val="0000FF"/>
                </a:solidFill>
                <a:effectLst/>
                <a:latin typeface="Times New Roman" panose="02020603050405020304" pitchFamily="18" charset="0"/>
              </a:rPr>
              <a:t>section 10</a:t>
            </a:r>
            <a:r>
              <a:rPr lang="en-US" sz="1400" b="0" i="0" dirty="0">
                <a:solidFill>
                  <a:srgbClr val="212529"/>
                </a:solidFill>
                <a:effectLst/>
                <a:latin typeface="Times New Roman" panose="02020603050405020304" pitchFamily="18" charset="0"/>
              </a:rPr>
              <a:t>, </a:t>
            </a:r>
            <a:r>
              <a:rPr lang="en-US" sz="1400" b="0" i="0" u="sng" dirty="0">
                <a:solidFill>
                  <a:srgbClr val="0000FF"/>
                </a:solidFill>
                <a:effectLst/>
                <a:latin typeface="Times New Roman" panose="02020603050405020304" pitchFamily="18" charset="0"/>
              </a:rPr>
              <a:t>section 51</a:t>
            </a:r>
            <a:r>
              <a:rPr lang="en-US" sz="1400" b="0" i="0" dirty="0">
                <a:solidFill>
                  <a:srgbClr val="212529"/>
                </a:solidFill>
                <a:effectLst/>
                <a:latin typeface="Times New Roman" panose="02020603050405020304" pitchFamily="18" charset="0"/>
              </a:rPr>
              <a:t> or </a:t>
            </a:r>
            <a:r>
              <a:rPr lang="en-US" sz="1400" b="0" i="0" u="sng" dirty="0">
                <a:solidFill>
                  <a:srgbClr val="0000FF"/>
                </a:solidFill>
                <a:effectLst/>
                <a:latin typeface="Times New Roman" panose="02020603050405020304" pitchFamily="18" charset="0"/>
              </a:rPr>
              <a:t>section 52</a:t>
            </a:r>
            <a:r>
              <a:rPr lang="en-US" sz="1400" b="0" i="0" dirty="0">
                <a:solidFill>
                  <a:srgbClr val="212529"/>
                </a:solidFill>
                <a:effectLst/>
                <a:latin typeface="Times New Roman" panose="02020603050405020304" pitchFamily="18" charset="0"/>
              </a:rPr>
              <a:t>, shall </a:t>
            </a:r>
            <a:r>
              <a:rPr lang="en-US" sz="1400" b="1" i="0" u="sng" dirty="0">
                <a:solidFill>
                  <a:srgbClr val="212529"/>
                </a:solidFill>
                <a:effectLst/>
                <a:latin typeface="Times New Roman" panose="02020603050405020304" pitchFamily="18" charset="0"/>
              </a:rPr>
              <a:t>verify, validate, modify or delete, if required, the details relating to outward supplies </a:t>
            </a:r>
            <a:r>
              <a:rPr lang="en-US" sz="1400" b="0" i="0" dirty="0">
                <a:solidFill>
                  <a:srgbClr val="212529"/>
                </a:solidFill>
                <a:effectLst/>
                <a:latin typeface="Times New Roman" panose="02020603050405020304" pitchFamily="18" charset="0"/>
              </a:rPr>
              <a:t>and credit or debit notes communicated under sub-section (1) of section 37 to prepare the details of his inward supplies and credit or debit notes and may include therein, the details of inward supplies and credit or debit notes received by him in respect of such supplies that have not been declared by the supplier under sub-section (1) of </a:t>
            </a:r>
            <a:r>
              <a:rPr lang="en-US" sz="1400" b="0" i="0" u="sng" dirty="0">
                <a:solidFill>
                  <a:srgbClr val="0000FF"/>
                </a:solidFill>
                <a:effectLst/>
                <a:latin typeface="Times New Roman" panose="02020603050405020304" pitchFamily="18" charset="0"/>
              </a:rPr>
              <a:t>section 37</a:t>
            </a:r>
            <a:r>
              <a:rPr lang="en-US" sz="1400" b="0" i="0" dirty="0">
                <a:solidFill>
                  <a:srgbClr val="212529"/>
                </a:solidFill>
                <a:effectLst/>
                <a:latin typeface="Times New Roman" panose="02020603050405020304" pitchFamily="18" charset="0"/>
              </a:rPr>
              <a:t>.</a:t>
            </a:r>
          </a:p>
          <a:p>
            <a:pPr marL="38100" marR="38100" algn="just">
              <a:spcBef>
                <a:spcPts val="0"/>
              </a:spcBef>
              <a:spcAft>
                <a:spcPts val="400"/>
              </a:spcAft>
            </a:pPr>
            <a:r>
              <a:rPr lang="en-US" sz="1400" b="0" i="0" dirty="0">
                <a:solidFill>
                  <a:srgbClr val="212529"/>
                </a:solidFill>
                <a:effectLst/>
                <a:latin typeface="Times New Roman" panose="02020603050405020304" pitchFamily="18" charset="0"/>
              </a:rPr>
              <a:t>(2) Every registered person, other than an Input Service Distributor or a non-resident taxable person or a person paying tax under the provisions of </a:t>
            </a:r>
            <a:r>
              <a:rPr lang="en-US" sz="1400" b="0" i="0" u="sng" dirty="0">
                <a:solidFill>
                  <a:srgbClr val="0000FF"/>
                </a:solidFill>
                <a:effectLst/>
                <a:latin typeface="Times New Roman" panose="02020603050405020304" pitchFamily="18" charset="0"/>
              </a:rPr>
              <a:t>section 10</a:t>
            </a:r>
            <a:r>
              <a:rPr lang="en-US" sz="1400" b="0" i="0" dirty="0">
                <a:solidFill>
                  <a:srgbClr val="212529"/>
                </a:solidFill>
                <a:effectLst/>
                <a:latin typeface="Times New Roman" panose="02020603050405020304" pitchFamily="18" charset="0"/>
              </a:rPr>
              <a:t> or </a:t>
            </a:r>
            <a:r>
              <a:rPr lang="en-US" sz="1400" b="0" i="0" u="sng" dirty="0">
                <a:solidFill>
                  <a:srgbClr val="0000FF"/>
                </a:solidFill>
                <a:effectLst/>
                <a:latin typeface="Times New Roman" panose="02020603050405020304" pitchFamily="18" charset="0"/>
              </a:rPr>
              <a:t>section 51</a:t>
            </a:r>
            <a:r>
              <a:rPr lang="en-US" sz="1400" b="0" i="0" dirty="0">
                <a:solidFill>
                  <a:srgbClr val="212529"/>
                </a:solidFill>
                <a:effectLst/>
                <a:latin typeface="Times New Roman" panose="02020603050405020304" pitchFamily="18" charset="0"/>
              </a:rPr>
              <a:t> or </a:t>
            </a:r>
            <a:r>
              <a:rPr lang="en-US" sz="1400" b="0" i="0" u="sng" dirty="0">
                <a:solidFill>
                  <a:srgbClr val="0000FF"/>
                </a:solidFill>
                <a:effectLst/>
                <a:latin typeface="Times New Roman" panose="02020603050405020304" pitchFamily="18" charset="0"/>
              </a:rPr>
              <a:t>section 52</a:t>
            </a:r>
            <a:r>
              <a:rPr lang="en-US" sz="1400" b="0" i="0" dirty="0">
                <a:solidFill>
                  <a:srgbClr val="212529"/>
                </a:solidFill>
                <a:effectLst/>
                <a:latin typeface="Times New Roman" panose="02020603050405020304" pitchFamily="18" charset="0"/>
              </a:rPr>
              <a:t>, shall furnish, electronically, the details of inward supplies of taxable goods or services or both, including inward supplies of goods or services or both on which the tax is payable on reverse charge basis under this Act and inward supplies of goods or services or both taxable under the Integrated Goods and Services Tax Act or on which integrated goods and services tax is payable under section 3 of the Customs Tariff Act, 1975 (51 of 1975), and credit or debit notes received in respect of such supplies during a tax period after the tenth day but on or before the fifteenth day of the month succeeding the tax period in such form and manner as may be prescribed:</a:t>
            </a:r>
          </a:p>
          <a:p>
            <a:pPr marL="38100" marR="38100" algn="just">
              <a:spcBef>
                <a:spcPts val="0"/>
              </a:spcBef>
              <a:spcAft>
                <a:spcPts val="400"/>
              </a:spcAft>
            </a:pPr>
            <a:r>
              <a:rPr lang="en-US" sz="1400" b="1" i="0" dirty="0">
                <a:solidFill>
                  <a:srgbClr val="212529"/>
                </a:solidFill>
                <a:effectLst/>
                <a:latin typeface="Times New Roman" panose="02020603050405020304" pitchFamily="18" charset="0"/>
              </a:rPr>
              <a:t>Provided</a:t>
            </a:r>
            <a:r>
              <a:rPr lang="en-US" sz="1400" b="0" i="0" dirty="0">
                <a:solidFill>
                  <a:srgbClr val="212529"/>
                </a:solidFill>
                <a:effectLst/>
                <a:latin typeface="Times New Roman" panose="02020603050405020304" pitchFamily="18" charset="0"/>
              </a:rPr>
              <a:t> that the Commissioner may, for reasons to be recorded in writing, by notification, extend the time limit for furnishing such details for such class of taxable persons as may be specified therein:</a:t>
            </a:r>
          </a:p>
          <a:p>
            <a:pPr marL="38100" marR="38100" algn="just">
              <a:spcBef>
                <a:spcPts val="0"/>
              </a:spcBef>
              <a:spcAft>
                <a:spcPts val="400"/>
              </a:spcAft>
            </a:pPr>
            <a:r>
              <a:rPr lang="en-US" sz="1400" b="1" i="0" dirty="0">
                <a:solidFill>
                  <a:srgbClr val="212529"/>
                </a:solidFill>
                <a:effectLst/>
                <a:latin typeface="Times New Roman" panose="02020603050405020304" pitchFamily="18" charset="0"/>
              </a:rPr>
              <a:t>Provided further</a:t>
            </a:r>
            <a:r>
              <a:rPr lang="en-US" sz="1400" b="0" i="0" dirty="0">
                <a:solidFill>
                  <a:srgbClr val="212529"/>
                </a:solidFill>
                <a:effectLst/>
                <a:latin typeface="Times New Roman" panose="02020603050405020304" pitchFamily="18" charset="0"/>
              </a:rPr>
              <a:t> that any extension of time limit notified by the Commissioner of State tax or Commissioner of Union territory tax shall be deemed to be notified by the Commissioner.</a:t>
            </a:r>
          </a:p>
          <a:p>
            <a:pPr marL="38100" marR="38100" algn="just">
              <a:spcBef>
                <a:spcPts val="0"/>
              </a:spcBef>
              <a:spcAft>
                <a:spcPts val="400"/>
              </a:spcAft>
            </a:pPr>
            <a:r>
              <a:rPr lang="en-US" sz="1400" b="0" i="0" dirty="0">
                <a:solidFill>
                  <a:srgbClr val="212529"/>
                </a:solidFill>
                <a:effectLst/>
                <a:latin typeface="Times New Roman" panose="02020603050405020304" pitchFamily="18" charset="0"/>
              </a:rPr>
              <a:t>(3) The details of supplies modified, deleted or included by the recipient and furnished under sub-section (2) shall be communicated to the supplier concerned in such manner and within such time as may be prescribed.</a:t>
            </a:r>
          </a:p>
          <a:p>
            <a:pPr marL="38100" marR="38100" algn="just">
              <a:spcBef>
                <a:spcPts val="0"/>
              </a:spcBef>
              <a:spcAft>
                <a:spcPts val="400"/>
              </a:spcAft>
            </a:pPr>
            <a:r>
              <a:rPr lang="en-US" sz="1400" b="0" i="0" dirty="0">
                <a:solidFill>
                  <a:srgbClr val="212529"/>
                </a:solidFill>
                <a:effectLst/>
                <a:latin typeface="Times New Roman" panose="02020603050405020304" pitchFamily="18" charset="0"/>
              </a:rPr>
              <a:t>(4) The details of supplies modified, deleted or included by the recipient in the return furnished under sub-section (2) or sub-section (4) of </a:t>
            </a:r>
            <a:r>
              <a:rPr lang="en-US" sz="1400" b="0" i="0" u="sng" dirty="0">
                <a:solidFill>
                  <a:srgbClr val="0000FF"/>
                </a:solidFill>
                <a:effectLst/>
                <a:latin typeface="Times New Roman" panose="02020603050405020304" pitchFamily="18" charset="0"/>
              </a:rPr>
              <a:t>section 39</a:t>
            </a:r>
            <a:r>
              <a:rPr lang="en-US" sz="1400" b="0" i="0" dirty="0">
                <a:solidFill>
                  <a:srgbClr val="212529"/>
                </a:solidFill>
                <a:effectLst/>
                <a:latin typeface="Times New Roman" panose="02020603050405020304" pitchFamily="18" charset="0"/>
              </a:rPr>
              <a:t> shall be communicated to the supplier concerned in such manner and within such time as may be prescribed.</a:t>
            </a:r>
          </a:p>
          <a:p>
            <a:pPr marL="38100" marR="38100" algn="just">
              <a:spcBef>
                <a:spcPts val="0"/>
              </a:spcBef>
              <a:spcAft>
                <a:spcPts val="400"/>
              </a:spcAft>
            </a:pPr>
            <a:r>
              <a:rPr lang="en-US" sz="1400" b="0" i="0" dirty="0">
                <a:solidFill>
                  <a:srgbClr val="212529"/>
                </a:solidFill>
                <a:effectLst/>
                <a:latin typeface="Times New Roman" panose="02020603050405020304" pitchFamily="18" charset="0"/>
              </a:rPr>
              <a:t>(5) Any registered person, who has furnished the details under sub-section (2) for any tax period and which have remained unmatched under </a:t>
            </a:r>
            <a:r>
              <a:rPr lang="en-US" sz="1400" b="0" i="0" u="sng" dirty="0">
                <a:solidFill>
                  <a:srgbClr val="0000FF"/>
                </a:solidFill>
                <a:effectLst/>
                <a:latin typeface="Times New Roman" panose="02020603050405020304" pitchFamily="18" charset="0"/>
              </a:rPr>
              <a:t>section 42</a:t>
            </a:r>
            <a:r>
              <a:rPr lang="en-US" sz="1400" b="0" i="0" dirty="0">
                <a:solidFill>
                  <a:srgbClr val="212529"/>
                </a:solidFill>
                <a:effectLst/>
                <a:latin typeface="Times New Roman" panose="02020603050405020304" pitchFamily="18" charset="0"/>
              </a:rPr>
              <a:t> or </a:t>
            </a:r>
            <a:r>
              <a:rPr lang="en-US" sz="1400" b="0" i="0" u="sng" dirty="0">
                <a:solidFill>
                  <a:srgbClr val="0000FF"/>
                </a:solidFill>
                <a:effectLst/>
                <a:latin typeface="Times New Roman" panose="02020603050405020304" pitchFamily="18" charset="0"/>
              </a:rPr>
              <a:t>section 43</a:t>
            </a:r>
            <a:r>
              <a:rPr lang="en-US" sz="1400" b="0" i="0" dirty="0">
                <a:solidFill>
                  <a:srgbClr val="212529"/>
                </a:solidFill>
                <a:effectLst/>
                <a:latin typeface="Times New Roman" panose="02020603050405020304" pitchFamily="18" charset="0"/>
              </a:rPr>
              <a:t>, shall, upon discovery of any error or omission therein, rectify such error or omission in the tax period during which such error or omission is noticed in such manner as may be prescribed, and shall pay the tax and interest, if any, in case there is a short payment of tax on account of such error or omission, in the return to be furnished for such tax period:</a:t>
            </a:r>
          </a:p>
          <a:p>
            <a:pPr marL="38100" marR="38100" algn="just">
              <a:spcBef>
                <a:spcPts val="0"/>
              </a:spcBef>
              <a:spcAft>
                <a:spcPts val="400"/>
              </a:spcAft>
            </a:pPr>
            <a:r>
              <a:rPr lang="en-US" sz="1400" b="1" i="0" dirty="0">
                <a:solidFill>
                  <a:srgbClr val="212529"/>
                </a:solidFill>
                <a:effectLst/>
                <a:latin typeface="Times New Roman" panose="02020603050405020304" pitchFamily="18" charset="0"/>
              </a:rPr>
              <a:t>Provided</a:t>
            </a:r>
            <a:r>
              <a:rPr lang="en-US" sz="1400" b="0" i="0" dirty="0">
                <a:solidFill>
                  <a:srgbClr val="212529"/>
                </a:solidFill>
                <a:effectLst/>
                <a:latin typeface="Times New Roman" panose="02020603050405020304" pitchFamily="18" charset="0"/>
              </a:rPr>
              <a:t> that no rectification of error or omission in respect of the details furnished under sub-section (2) shall be allowed after furnishing of the return under </a:t>
            </a:r>
            <a:r>
              <a:rPr lang="en-US" sz="1400" b="0" i="0" u="sng" dirty="0">
                <a:solidFill>
                  <a:srgbClr val="0000FF"/>
                </a:solidFill>
                <a:effectLst/>
                <a:latin typeface="Times New Roman" panose="02020603050405020304" pitchFamily="18" charset="0"/>
              </a:rPr>
              <a:t>section 39</a:t>
            </a:r>
            <a:r>
              <a:rPr lang="en-US" sz="1400" b="0" i="0" dirty="0">
                <a:solidFill>
                  <a:srgbClr val="212529"/>
                </a:solidFill>
                <a:effectLst/>
                <a:latin typeface="Times New Roman" panose="02020603050405020304" pitchFamily="18" charset="0"/>
              </a:rPr>
              <a:t> for the month of September following the end of the financial year to which such details pertain, or furnishing of the relevant annual return, whichever is earlier.</a:t>
            </a:r>
          </a:p>
        </p:txBody>
      </p:sp>
      <p:cxnSp>
        <p:nvCxnSpPr>
          <p:cNvPr id="9" name="Straight Connector 8">
            <a:extLst>
              <a:ext uri="{FF2B5EF4-FFF2-40B4-BE49-F238E27FC236}">
                <a16:creationId xmlns:a16="http://schemas.microsoft.com/office/drawing/2014/main" id="{67D6D140-81F9-431F-B27C-02E0960B71A8}"/>
              </a:ext>
            </a:extLst>
          </p:cNvPr>
          <p:cNvCxnSpPr>
            <a:cxnSpLocks/>
          </p:cNvCxnSpPr>
          <p:nvPr/>
        </p:nvCxnSpPr>
        <p:spPr>
          <a:xfrm>
            <a:off x="489857" y="806632"/>
            <a:ext cx="11440886" cy="56259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841DA7-D9E4-4FE1-A350-CC22A9913677}"/>
              </a:ext>
            </a:extLst>
          </p:cNvPr>
          <p:cNvCxnSpPr>
            <a:cxnSpLocks/>
          </p:cNvCxnSpPr>
          <p:nvPr/>
        </p:nvCxnSpPr>
        <p:spPr>
          <a:xfrm flipV="1">
            <a:off x="384627" y="882832"/>
            <a:ext cx="10969173" cy="54735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22F2009E-ED2B-4477-B647-6C1E6C1AD2AC}"/>
              </a:ext>
            </a:extLst>
          </p:cNvPr>
          <p:cNvSpPr/>
          <p:nvPr/>
        </p:nvSpPr>
        <p:spPr>
          <a:xfrm>
            <a:off x="4522650" y="3080748"/>
            <a:ext cx="3032036" cy="10776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GSTR -2 deleted from Law forever</a:t>
            </a:r>
          </a:p>
        </p:txBody>
      </p:sp>
    </p:spTree>
    <p:extLst>
      <p:ext uri="{BB962C8B-B14F-4D97-AF65-F5344CB8AC3E}">
        <p14:creationId xmlns:p14="http://schemas.microsoft.com/office/powerpoint/2010/main" val="1356452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F7F752-B1AD-4B71-BF4A-F0E4334A8D6C}"/>
              </a:ext>
            </a:extLst>
          </p:cNvPr>
          <p:cNvSpPr>
            <a:spLocks noGrp="1"/>
          </p:cNvSpPr>
          <p:nvPr>
            <p:ph type="ftr" sz="quarter" idx="11"/>
          </p:nvPr>
        </p:nvSpPr>
        <p:spPr/>
        <p:txBody>
          <a:bodyPr/>
          <a:lstStyle/>
          <a:p>
            <a:r>
              <a:rPr lang="en-US"/>
              <a:t>CA Aanchal Kapoor 9988692699</a:t>
            </a:r>
          </a:p>
        </p:txBody>
      </p:sp>
      <p:sp>
        <p:nvSpPr>
          <p:cNvPr id="5" name="Slide Number Placeholder 4">
            <a:extLst>
              <a:ext uri="{FF2B5EF4-FFF2-40B4-BE49-F238E27FC236}">
                <a16:creationId xmlns:a16="http://schemas.microsoft.com/office/drawing/2014/main" id="{204477F4-F95F-4E9B-A00E-D620BD49CDEC}"/>
              </a:ext>
            </a:extLst>
          </p:cNvPr>
          <p:cNvSpPr>
            <a:spLocks noGrp="1"/>
          </p:cNvSpPr>
          <p:nvPr>
            <p:ph type="sldNum" sz="quarter" idx="12"/>
          </p:nvPr>
        </p:nvSpPr>
        <p:spPr/>
        <p:txBody>
          <a:bodyPr/>
          <a:lstStyle/>
          <a:p>
            <a:fld id="{8C1A3758-BBCB-4528-B7EB-250F86A03A22}" type="slidenum">
              <a:rPr lang="en-US" smtClean="0"/>
              <a:t>85</a:t>
            </a:fld>
            <a:endParaRPr lang="en-US"/>
          </a:p>
        </p:txBody>
      </p:sp>
      <p:sp>
        <p:nvSpPr>
          <p:cNvPr id="6" name="Content Placeholder 2">
            <a:extLst>
              <a:ext uri="{FF2B5EF4-FFF2-40B4-BE49-F238E27FC236}">
                <a16:creationId xmlns:a16="http://schemas.microsoft.com/office/drawing/2014/main" id="{0C0CC9D8-3861-4299-AD20-533ACF4AD69A}"/>
              </a:ext>
            </a:extLst>
          </p:cNvPr>
          <p:cNvSpPr>
            <a:spLocks noGrp="1"/>
          </p:cNvSpPr>
          <p:nvPr>
            <p:ph idx="1"/>
          </p:nvPr>
        </p:nvSpPr>
        <p:spPr>
          <a:xfrm>
            <a:off x="437774" y="788276"/>
            <a:ext cx="11337472" cy="4958473"/>
          </a:xfrm>
          <a:solidFill>
            <a:schemeClr val="accent1">
              <a:lumMod val="20000"/>
              <a:lumOff val="80000"/>
            </a:schemeClr>
          </a:solidFill>
        </p:spPr>
        <p:txBody>
          <a:bodyPr>
            <a:normAutofit/>
          </a:bodyPr>
          <a:lstStyle/>
          <a:p>
            <a:pPr marL="0" indent="0" algn="just">
              <a:buNone/>
            </a:pPr>
            <a:endParaRPr lang="en-US" sz="2000" dirty="0"/>
          </a:p>
          <a:p>
            <a:pPr algn="just"/>
            <a:r>
              <a:rPr lang="en-IN" sz="2000" dirty="0"/>
              <a:t>The present </a:t>
            </a:r>
            <a:r>
              <a:rPr lang="en-IN" sz="2000" b="1" u="sng" dirty="0"/>
              <a:t>sub-sections to be omitted in entirety</a:t>
            </a:r>
            <a:r>
              <a:rPr lang="en-IN" sz="2000" dirty="0"/>
              <a:t> as there is no requirement of furnishing details of Inward supplies by the taxpayer henceforth.</a:t>
            </a:r>
          </a:p>
          <a:p>
            <a:pPr marL="0" indent="0" algn="just">
              <a:buNone/>
            </a:pPr>
            <a:endParaRPr lang="en-IN" sz="2000" dirty="0"/>
          </a:p>
          <a:p>
            <a:pPr algn="just"/>
            <a:r>
              <a:rPr lang="en-US" sz="2000" dirty="0"/>
              <a:t>The </a:t>
            </a:r>
            <a:r>
              <a:rPr lang="en-US" sz="2000" b="1" u="sng" dirty="0"/>
              <a:t>new section to provide that details of inward supplies</a:t>
            </a:r>
            <a:r>
              <a:rPr lang="en-US" sz="2000" dirty="0"/>
              <a:t> shall be made available to the recipients in a prescribed manner. This is essentially an enabling provision to provide for GSTR-2B. The </a:t>
            </a:r>
            <a:r>
              <a:rPr lang="en-US" sz="2000" b="1" u="sng" dirty="0"/>
              <a:t>requirement of reversal of input tax credit arises from Chapter V, and is, therefore, not required to be mentioned under this section.</a:t>
            </a:r>
          </a:p>
          <a:p>
            <a:pPr algn="just"/>
            <a:endParaRPr lang="en-US" sz="2000" dirty="0"/>
          </a:p>
          <a:p>
            <a:pPr algn="just"/>
            <a:r>
              <a:rPr lang="en-US" sz="2000" dirty="0"/>
              <a:t>Further, </a:t>
            </a:r>
            <a:r>
              <a:rPr lang="en-US" sz="2000" b="1" u="sng" dirty="0"/>
              <a:t>provision to further make rules incorporated in subsection (2)</a:t>
            </a:r>
            <a:endParaRPr lang="en-IN" sz="2000" b="1" u="sng" dirty="0"/>
          </a:p>
        </p:txBody>
      </p:sp>
      <p:sp>
        <p:nvSpPr>
          <p:cNvPr id="7" name="Rectangle: Rounded Corners 6">
            <a:extLst>
              <a:ext uri="{FF2B5EF4-FFF2-40B4-BE49-F238E27FC236}">
                <a16:creationId xmlns:a16="http://schemas.microsoft.com/office/drawing/2014/main" id="{8BF604FA-79FF-400E-8266-5F6D8C9A4A04}"/>
              </a:ext>
            </a:extLst>
          </p:cNvPr>
          <p:cNvSpPr/>
          <p:nvPr/>
        </p:nvSpPr>
        <p:spPr>
          <a:xfrm>
            <a:off x="4246072" y="56861"/>
            <a:ext cx="3498613" cy="544285"/>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Reasons </a:t>
            </a:r>
          </a:p>
        </p:txBody>
      </p:sp>
    </p:spTree>
    <p:extLst>
      <p:ext uri="{BB962C8B-B14F-4D97-AF65-F5344CB8AC3E}">
        <p14:creationId xmlns:p14="http://schemas.microsoft.com/office/powerpoint/2010/main" val="40366030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3475B8C-2A12-4446-BD7A-57005375974A}"/>
              </a:ext>
            </a:extLst>
          </p:cNvPr>
          <p:cNvSpPr/>
          <p:nvPr/>
        </p:nvSpPr>
        <p:spPr>
          <a:xfrm>
            <a:off x="506185" y="2225902"/>
            <a:ext cx="440872" cy="239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367A10CC-19D5-4B83-B4B0-D4AC3B351CDC}"/>
              </a:ext>
            </a:extLst>
          </p:cNvPr>
          <p:cNvSpPr/>
          <p:nvPr/>
        </p:nvSpPr>
        <p:spPr>
          <a:xfrm>
            <a:off x="506185" y="1012371"/>
            <a:ext cx="778329" cy="239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6DC4254F-8B62-499F-BEB8-289D828D06F4}"/>
              </a:ext>
            </a:extLst>
          </p:cNvPr>
          <p:cNvSpPr>
            <a:spLocks noGrp="1"/>
          </p:cNvSpPr>
          <p:nvPr>
            <p:ph type="title"/>
          </p:nvPr>
        </p:nvSpPr>
        <p:spPr>
          <a:xfrm>
            <a:off x="506185" y="256268"/>
            <a:ext cx="11179629" cy="636361"/>
          </a:xfrm>
          <a:solidFill>
            <a:srgbClr val="FFFF00"/>
          </a:soli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3200" dirty="0">
                <a:solidFill>
                  <a:schemeClr val="dk1"/>
                </a:solidFill>
                <a:latin typeface="+mn-lt"/>
                <a:ea typeface="+mn-ea"/>
                <a:cs typeface="+mn-cs"/>
              </a:rPr>
              <a:t>Communication of details of inward supplies and input tax credit</a:t>
            </a:r>
            <a:endParaRPr lang="en-IN" sz="3200" dirty="0">
              <a:solidFill>
                <a:schemeClr val="dk1"/>
              </a:solidFill>
              <a:latin typeface="+mn-lt"/>
              <a:ea typeface="+mn-ea"/>
              <a:cs typeface="+mn-cs"/>
            </a:endParaRPr>
          </a:p>
        </p:txBody>
      </p:sp>
      <p:sp>
        <p:nvSpPr>
          <p:cNvPr id="3" name="Content Placeholder 2">
            <a:extLst>
              <a:ext uri="{FF2B5EF4-FFF2-40B4-BE49-F238E27FC236}">
                <a16:creationId xmlns:a16="http://schemas.microsoft.com/office/drawing/2014/main" id="{B4DB3F75-4F38-4FE2-AB7E-80643AE4866C}"/>
              </a:ext>
            </a:extLst>
          </p:cNvPr>
          <p:cNvSpPr>
            <a:spLocks noGrp="1"/>
          </p:cNvSpPr>
          <p:nvPr>
            <p:ph idx="1"/>
          </p:nvPr>
        </p:nvSpPr>
        <p:spPr>
          <a:xfrm>
            <a:off x="506185" y="1030966"/>
            <a:ext cx="11337472" cy="5325383"/>
          </a:xfrm>
          <a:solidFill>
            <a:schemeClr val="accent1">
              <a:lumMod val="20000"/>
              <a:lumOff val="80000"/>
            </a:schemeClr>
          </a:solidFill>
        </p:spPr>
        <p:txBody>
          <a:bodyPr>
            <a:normAutofit fontScale="25000" lnSpcReduction="20000"/>
          </a:bodyPr>
          <a:lstStyle/>
          <a:p>
            <a:pPr marL="0" indent="0" algn="just">
              <a:buNone/>
            </a:pPr>
            <a:r>
              <a:rPr lang="en-US" sz="7200" dirty="0"/>
              <a:t>38. (1) The details of outward supplies furnished by the registered persons under sub-section (1) of section 37 and of such other supplies as may be prescribed, and an </a:t>
            </a:r>
            <a:r>
              <a:rPr lang="en-US" sz="7200" b="1" u="sng" dirty="0"/>
              <a:t>autogenerated statement</a:t>
            </a:r>
            <a:r>
              <a:rPr lang="en-US" sz="7200" dirty="0"/>
              <a:t> </a:t>
            </a:r>
            <a:r>
              <a:rPr lang="en-US" sz="7200" b="1" u="sng" dirty="0"/>
              <a:t>containing the details of input tax credit </a:t>
            </a:r>
            <a:r>
              <a:rPr lang="en-US" sz="7200" dirty="0"/>
              <a:t>shall be made available electronically to the recipients of such supplies in such form and manner, within such time, and subject to such conditions and restrictions as may be prescribed.</a:t>
            </a:r>
          </a:p>
          <a:p>
            <a:pPr marL="0" indent="0" algn="just">
              <a:buNone/>
            </a:pPr>
            <a:endParaRPr lang="en-US" sz="7200" dirty="0"/>
          </a:p>
          <a:p>
            <a:pPr marL="0" indent="0" algn="just">
              <a:buNone/>
            </a:pPr>
            <a:r>
              <a:rPr lang="en-US" sz="7200" dirty="0"/>
              <a:t> (2) The </a:t>
            </a:r>
            <a:r>
              <a:rPr lang="en-US" sz="7200" b="1" u="sng" dirty="0"/>
              <a:t>auto-generated statement </a:t>
            </a:r>
            <a:r>
              <a:rPr lang="en-US" sz="7200" dirty="0"/>
              <a:t>under sub-section (1) shall consist of–– </a:t>
            </a:r>
          </a:p>
          <a:p>
            <a:pPr marL="514350" indent="-514350" algn="just">
              <a:buAutoNum type="alphaLcParenBoth"/>
            </a:pPr>
            <a:r>
              <a:rPr lang="en-US" sz="7200" dirty="0">
                <a:solidFill>
                  <a:srgbClr val="92D050"/>
                </a:solidFill>
              </a:rPr>
              <a:t>details of </a:t>
            </a:r>
            <a:r>
              <a:rPr lang="en-US" sz="7200" b="1" u="sng" dirty="0">
                <a:solidFill>
                  <a:srgbClr val="92D050"/>
                </a:solidFill>
              </a:rPr>
              <a:t>inward supplies </a:t>
            </a:r>
            <a:r>
              <a:rPr lang="en-US" sz="7200" dirty="0">
                <a:solidFill>
                  <a:srgbClr val="92D050"/>
                </a:solidFill>
              </a:rPr>
              <a:t>in respect of which </a:t>
            </a:r>
            <a:r>
              <a:rPr lang="en-US" sz="7200" b="1" u="sng" dirty="0">
                <a:solidFill>
                  <a:srgbClr val="92D050"/>
                </a:solidFill>
              </a:rPr>
              <a:t>credit of input tax may be available </a:t>
            </a:r>
            <a:r>
              <a:rPr lang="en-US" sz="7200" dirty="0">
                <a:solidFill>
                  <a:srgbClr val="92D050"/>
                </a:solidFill>
              </a:rPr>
              <a:t>to the recipient; and</a:t>
            </a:r>
          </a:p>
          <a:p>
            <a:pPr marL="514350" indent="-514350" algn="just">
              <a:buAutoNum type="alphaLcParenBoth"/>
            </a:pPr>
            <a:r>
              <a:rPr lang="en-US" sz="7200" dirty="0"/>
              <a:t>details of </a:t>
            </a:r>
            <a:r>
              <a:rPr lang="en-US" sz="7200" dirty="0">
                <a:solidFill>
                  <a:srgbClr val="FF0000"/>
                </a:solidFill>
              </a:rPr>
              <a:t>supplies in respect of which such credit cannot be availed</a:t>
            </a:r>
            <a:r>
              <a:rPr lang="en-US" sz="7200" dirty="0"/>
              <a:t>, whether wholly or partly, by the recipient, on account of the details of the said supplies being furnished </a:t>
            </a:r>
            <a:r>
              <a:rPr lang="en-US" sz="7200" b="1" u="sng" dirty="0"/>
              <a:t>under sub-section (1) of section 37</a:t>
            </a:r>
            <a:r>
              <a:rPr lang="en-US" sz="7200" dirty="0"/>
              <a:t>,–– </a:t>
            </a:r>
          </a:p>
          <a:p>
            <a:pPr marL="571500" indent="-571500" algn="just">
              <a:buAutoNum type="romanLcParenBoth"/>
            </a:pPr>
            <a:r>
              <a:rPr lang="en-US" sz="7200" dirty="0"/>
              <a:t>by any registered person within such period of taking registration as may be prescribed; or </a:t>
            </a:r>
          </a:p>
          <a:p>
            <a:pPr marL="0" indent="0" algn="just">
              <a:buNone/>
            </a:pPr>
            <a:r>
              <a:rPr lang="en-US" sz="7200" dirty="0"/>
              <a:t>(ii) by any registered person, who has defaulted in payment of tax and where such default has continued for such period as may be prescribed; or </a:t>
            </a:r>
          </a:p>
          <a:p>
            <a:pPr marL="0" indent="0" algn="just">
              <a:buNone/>
            </a:pPr>
            <a:r>
              <a:rPr lang="en-US" sz="7200" dirty="0"/>
              <a:t>(iii) by any registered person, the output tax payable by whom in accordance with the statement of outward supplies furnished by him under the said subsection during such period, as may be prescribed, exceeds the output tax paid by him during the said period by such limit as may be prescribed; or </a:t>
            </a:r>
          </a:p>
          <a:p>
            <a:pPr marL="0" indent="0" algn="just">
              <a:buNone/>
            </a:pPr>
            <a:r>
              <a:rPr lang="en-US" sz="7200" dirty="0"/>
              <a:t>(iv) by any registered person who, during such period as may be prescribed, has availed credit of input tax of an amount that exceeds the credit that can be availed by him in accordance with clause (a), by such limit as may be prescribed; or </a:t>
            </a:r>
          </a:p>
          <a:p>
            <a:pPr marL="0" indent="0" algn="just">
              <a:buNone/>
            </a:pPr>
            <a:r>
              <a:rPr lang="en-US" sz="7200" dirty="0"/>
              <a:t>(v) by any registered person, who has defaulted in discharging his tax liability in accordance with the provisions of sub-section (12) of section 49 subject to such conditions and restrictions as may be prescribed; or </a:t>
            </a:r>
          </a:p>
          <a:p>
            <a:pPr marL="0" indent="0" algn="just">
              <a:buNone/>
            </a:pPr>
            <a:r>
              <a:rPr lang="en-US" sz="7200" dirty="0"/>
              <a:t>(vi) by such other class of persons as may be prescribed.”.</a:t>
            </a:r>
            <a:endParaRPr lang="en-IN" sz="7200" dirty="0"/>
          </a:p>
        </p:txBody>
      </p:sp>
      <p:sp>
        <p:nvSpPr>
          <p:cNvPr id="4" name="Footer Placeholder 3">
            <a:extLst>
              <a:ext uri="{FF2B5EF4-FFF2-40B4-BE49-F238E27FC236}">
                <a16:creationId xmlns:a16="http://schemas.microsoft.com/office/drawing/2014/main" id="{E2C9ACDC-74CA-4EEF-8357-8A71A7566925}"/>
              </a:ext>
            </a:extLst>
          </p:cNvPr>
          <p:cNvSpPr>
            <a:spLocks noGrp="1"/>
          </p:cNvSpPr>
          <p:nvPr>
            <p:ph type="ftr" sz="quarter" idx="11"/>
          </p:nvPr>
        </p:nvSpPr>
        <p:spPr/>
        <p:txBody>
          <a:bodyPr/>
          <a:lstStyle/>
          <a:p>
            <a:r>
              <a:rPr lang="en-US"/>
              <a:t>CA Aanchal Kapoor 9988692699</a:t>
            </a:r>
          </a:p>
        </p:txBody>
      </p:sp>
      <p:sp>
        <p:nvSpPr>
          <p:cNvPr id="5" name="Slide Number Placeholder 4">
            <a:extLst>
              <a:ext uri="{FF2B5EF4-FFF2-40B4-BE49-F238E27FC236}">
                <a16:creationId xmlns:a16="http://schemas.microsoft.com/office/drawing/2014/main" id="{02D48F2C-1B46-4934-9EDC-7719B41F0D5A}"/>
              </a:ext>
            </a:extLst>
          </p:cNvPr>
          <p:cNvSpPr>
            <a:spLocks noGrp="1"/>
          </p:cNvSpPr>
          <p:nvPr>
            <p:ph type="sldNum" sz="quarter" idx="12"/>
          </p:nvPr>
        </p:nvSpPr>
        <p:spPr/>
        <p:txBody>
          <a:bodyPr/>
          <a:lstStyle/>
          <a:p>
            <a:fld id="{8C1A3758-BBCB-4528-B7EB-250F86A03A22}" type="slidenum">
              <a:rPr lang="en-US" smtClean="0"/>
              <a:t>86</a:t>
            </a:fld>
            <a:endParaRPr lang="en-US"/>
          </a:p>
        </p:txBody>
      </p:sp>
      <p:sp>
        <p:nvSpPr>
          <p:cNvPr id="6" name="Rectangle: Rounded Corners 5">
            <a:extLst>
              <a:ext uri="{FF2B5EF4-FFF2-40B4-BE49-F238E27FC236}">
                <a16:creationId xmlns:a16="http://schemas.microsoft.com/office/drawing/2014/main" id="{47FFC8E5-A03A-4AE2-A614-6DB8D5BBA049}"/>
              </a:ext>
            </a:extLst>
          </p:cNvPr>
          <p:cNvSpPr/>
          <p:nvPr/>
        </p:nvSpPr>
        <p:spPr>
          <a:xfrm>
            <a:off x="7929878" y="1681616"/>
            <a:ext cx="3674293" cy="3213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GSTR -2B legally backed by ACT</a:t>
            </a:r>
          </a:p>
        </p:txBody>
      </p:sp>
    </p:spTree>
    <p:extLst>
      <p:ext uri="{BB962C8B-B14F-4D97-AF65-F5344CB8AC3E}">
        <p14:creationId xmlns:p14="http://schemas.microsoft.com/office/powerpoint/2010/main" val="9008024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6979A-1C56-454E-B583-D53F298D2072}"/>
              </a:ext>
            </a:extLst>
          </p:cNvPr>
          <p:cNvSpPr>
            <a:spLocks noGrp="1"/>
          </p:cNvSpPr>
          <p:nvPr>
            <p:ph idx="1"/>
          </p:nvPr>
        </p:nvSpPr>
        <p:spPr>
          <a:xfrm>
            <a:off x="391885" y="936170"/>
            <a:ext cx="11386457" cy="5420179"/>
          </a:xfrm>
          <a:solidFill>
            <a:srgbClr val="92D050"/>
          </a:solidFill>
        </p:spPr>
        <p:txBody>
          <a:bodyPr>
            <a:normAutofit fontScale="92500" lnSpcReduction="20000"/>
          </a:bodyPr>
          <a:lstStyle/>
          <a:p>
            <a:r>
              <a:rPr lang="en-US" dirty="0"/>
              <a:t>GSTR 2B legally backed up. GSTR 2 deleted from law.</a:t>
            </a:r>
          </a:p>
          <a:p>
            <a:r>
              <a:rPr lang="en-US" dirty="0"/>
              <a:t>GSTR 2B to contain the details of Eligible ITC and Ineligible ITC.</a:t>
            </a:r>
          </a:p>
          <a:p>
            <a:r>
              <a:rPr lang="en-US" dirty="0"/>
              <a:t>Credit to become Ineligible although furnished u/s 37(1) in GSTR 1 on account of Supplier being </a:t>
            </a:r>
          </a:p>
          <a:p>
            <a:pPr marL="571500" indent="-571500">
              <a:buFont typeface="+mj-lt"/>
              <a:buAutoNum type="romanLcPeriod"/>
            </a:pPr>
            <a:r>
              <a:rPr lang="en-US" dirty="0"/>
              <a:t> New Registrant (period )(Rules to follow)</a:t>
            </a:r>
          </a:p>
          <a:p>
            <a:pPr marL="571500" indent="-571500">
              <a:buFont typeface="+mj-lt"/>
              <a:buAutoNum type="romanLcPeriod"/>
            </a:pPr>
            <a:r>
              <a:rPr lang="en-US" dirty="0"/>
              <a:t>Default in Payment of tax by Supplier</a:t>
            </a:r>
          </a:p>
          <a:p>
            <a:pPr marL="571500" indent="-571500">
              <a:buFont typeface="+mj-lt"/>
              <a:buAutoNum type="romanLcPeriod"/>
            </a:pPr>
            <a:r>
              <a:rPr lang="en-US" dirty="0"/>
              <a:t>Tax Payable in GSTR 1 of Supplier &gt; Tax Paid in GSTR 3B by specified limit</a:t>
            </a:r>
          </a:p>
          <a:p>
            <a:pPr marL="571500" indent="-571500">
              <a:buFont typeface="+mj-lt"/>
              <a:buAutoNum type="romanLcPeriod"/>
            </a:pPr>
            <a:r>
              <a:rPr lang="en-US" dirty="0"/>
              <a:t>ITC claimed by supplier &gt; Eligible and Non Restricted credit available to Supplier u/s  38(2)(a).</a:t>
            </a:r>
          </a:p>
          <a:p>
            <a:pPr marL="571500" indent="-571500">
              <a:buFont typeface="+mj-lt"/>
              <a:buAutoNum type="romanLcPeriod"/>
            </a:pPr>
            <a:r>
              <a:rPr lang="en-US" dirty="0"/>
              <a:t>Default in Payment of tax by Supplier as per Sec 49(12).</a:t>
            </a:r>
          </a:p>
          <a:p>
            <a:pPr marL="571500" indent="-571500">
              <a:buFont typeface="+mj-lt"/>
              <a:buAutoNum type="romanLcPeriod"/>
            </a:pPr>
            <a:r>
              <a:rPr lang="en-US" dirty="0"/>
              <a:t>Such other persons as may be prescribed</a:t>
            </a:r>
          </a:p>
          <a:p>
            <a:pPr marL="571500" indent="-571500">
              <a:buFont typeface="+mj-lt"/>
              <a:buAutoNum type="romanLcPeriod"/>
            </a:pPr>
            <a:endParaRPr lang="en-US" dirty="0"/>
          </a:p>
          <a:p>
            <a:pPr marL="0" indent="0" algn="just">
              <a:buNone/>
            </a:pPr>
            <a:r>
              <a:rPr lang="en-US" sz="2400" spc="-50" dirty="0" err="1">
                <a:highlight>
                  <a:srgbClr val="00FF00"/>
                </a:highlight>
                <a:latin typeface="Times New Roman"/>
                <a:cs typeface="Times New Roman"/>
              </a:rPr>
              <a:t>e.g</a:t>
            </a:r>
            <a:r>
              <a:rPr lang="en-US" sz="2400" spc="-50" dirty="0">
                <a:highlight>
                  <a:srgbClr val="00FF00"/>
                </a:highlight>
                <a:latin typeface="Times New Roman"/>
                <a:cs typeface="Times New Roman"/>
              </a:rPr>
              <a:t> </a:t>
            </a:r>
            <a:r>
              <a:rPr lang="en-US" sz="2400" spc="-50" dirty="0" err="1">
                <a:highlight>
                  <a:srgbClr val="00FF00"/>
                </a:highlight>
                <a:latin typeface="Times New Roman"/>
                <a:cs typeface="Times New Roman"/>
              </a:rPr>
              <a:t>Mr</a:t>
            </a:r>
            <a:r>
              <a:rPr lang="en-US" sz="2400" spc="-50" dirty="0">
                <a:highlight>
                  <a:srgbClr val="00FF00"/>
                </a:highlight>
                <a:latin typeface="Times New Roman"/>
                <a:cs typeface="Times New Roman"/>
              </a:rPr>
              <a:t> </a:t>
            </a:r>
            <a:r>
              <a:rPr lang="en-US" sz="2400" spc="-45" dirty="0">
                <a:highlight>
                  <a:srgbClr val="00FF00"/>
                </a:highlight>
                <a:latin typeface="Times New Roman"/>
                <a:cs typeface="Times New Roman"/>
              </a:rPr>
              <a:t>Karan </a:t>
            </a:r>
            <a:r>
              <a:rPr lang="en-US" sz="2400" spc="-50" dirty="0">
                <a:highlight>
                  <a:srgbClr val="00FF00"/>
                </a:highlight>
                <a:latin typeface="Times New Roman"/>
                <a:cs typeface="Times New Roman"/>
              </a:rPr>
              <a:t>filed </a:t>
            </a:r>
            <a:r>
              <a:rPr lang="en-US" sz="2400" spc="-40" dirty="0">
                <a:highlight>
                  <a:srgbClr val="00FF00"/>
                </a:highlight>
                <a:latin typeface="Times New Roman"/>
                <a:cs typeface="Times New Roman"/>
              </a:rPr>
              <a:t>his </a:t>
            </a:r>
            <a:r>
              <a:rPr lang="en-US" sz="2400" spc="-30" dirty="0">
                <a:highlight>
                  <a:srgbClr val="00FF00"/>
                </a:highlight>
                <a:latin typeface="Times New Roman"/>
                <a:cs typeface="Times New Roman"/>
              </a:rPr>
              <a:t>GSTR </a:t>
            </a:r>
            <a:r>
              <a:rPr lang="en-US" sz="2400" spc="-35" dirty="0">
                <a:highlight>
                  <a:srgbClr val="00FF00"/>
                </a:highlight>
                <a:latin typeface="Times New Roman"/>
                <a:cs typeface="Times New Roman"/>
              </a:rPr>
              <a:t>- </a:t>
            </a:r>
            <a:r>
              <a:rPr lang="en-US" sz="2400" spc="-55" dirty="0">
                <a:highlight>
                  <a:srgbClr val="00FF00"/>
                </a:highlight>
                <a:latin typeface="Times New Roman"/>
                <a:cs typeface="Times New Roman"/>
              </a:rPr>
              <a:t>1 </a:t>
            </a:r>
            <a:r>
              <a:rPr lang="en-US" sz="2400" spc="-35" dirty="0">
                <a:highlight>
                  <a:srgbClr val="00FF00"/>
                </a:highlight>
                <a:latin typeface="Times New Roman"/>
                <a:cs typeface="Times New Roman"/>
              </a:rPr>
              <a:t>with </a:t>
            </a:r>
            <a:r>
              <a:rPr lang="en-US" sz="2400" dirty="0">
                <a:highlight>
                  <a:srgbClr val="00FF00"/>
                </a:highlight>
                <a:latin typeface="Times New Roman"/>
                <a:cs typeface="Times New Roman"/>
              </a:rPr>
              <a:t>output </a:t>
            </a:r>
            <a:r>
              <a:rPr lang="en-US" sz="2400" spc="-40" dirty="0">
                <a:highlight>
                  <a:srgbClr val="00FF00"/>
                </a:highlight>
                <a:latin typeface="Times New Roman"/>
                <a:cs typeface="Times New Roman"/>
              </a:rPr>
              <a:t>tax </a:t>
            </a:r>
            <a:r>
              <a:rPr lang="en-US" sz="2400" spc="-60" dirty="0">
                <a:highlight>
                  <a:srgbClr val="00FF00"/>
                </a:highlight>
                <a:latin typeface="Times New Roman"/>
                <a:cs typeface="Times New Roman"/>
              </a:rPr>
              <a:t>liabilities </a:t>
            </a:r>
            <a:r>
              <a:rPr lang="en-US" sz="2400" spc="-5" dirty="0">
                <a:highlight>
                  <a:srgbClr val="00FF00"/>
                </a:highlight>
                <a:latin typeface="Times New Roman"/>
                <a:cs typeface="Times New Roman"/>
              </a:rPr>
              <a:t>of </a:t>
            </a:r>
            <a:r>
              <a:rPr lang="en-US" sz="2400" spc="-55" dirty="0">
                <a:highlight>
                  <a:srgbClr val="00FF00"/>
                </a:highlight>
                <a:latin typeface="Times New Roman"/>
                <a:cs typeface="Times New Roman"/>
              </a:rPr>
              <a:t>Rs. 1000 </a:t>
            </a:r>
            <a:r>
              <a:rPr lang="en-US" sz="2400" dirty="0">
                <a:highlight>
                  <a:srgbClr val="00FF00"/>
                </a:highlight>
                <a:latin typeface="Times New Roman"/>
                <a:cs typeface="Times New Roman"/>
              </a:rPr>
              <a:t>but </a:t>
            </a:r>
            <a:r>
              <a:rPr lang="en-US" sz="2400" spc="-50" dirty="0">
                <a:highlight>
                  <a:srgbClr val="00FF00"/>
                </a:highlight>
                <a:latin typeface="Times New Roman"/>
                <a:cs typeface="Times New Roman"/>
              </a:rPr>
              <a:t>filed </a:t>
            </a:r>
            <a:r>
              <a:rPr lang="en-US" sz="2400" spc="-40" dirty="0">
                <a:highlight>
                  <a:srgbClr val="00FF00"/>
                </a:highlight>
                <a:latin typeface="Times New Roman"/>
                <a:cs typeface="Times New Roman"/>
              </a:rPr>
              <a:t>his </a:t>
            </a:r>
            <a:r>
              <a:rPr lang="en-US" sz="2400" spc="-30" dirty="0">
                <a:highlight>
                  <a:srgbClr val="00FF00"/>
                </a:highlight>
                <a:latin typeface="Times New Roman"/>
                <a:cs typeface="Times New Roman"/>
              </a:rPr>
              <a:t>GSTR </a:t>
            </a:r>
            <a:r>
              <a:rPr lang="en-US" sz="2400" spc="-75" dirty="0">
                <a:highlight>
                  <a:srgbClr val="00FF00"/>
                </a:highlight>
                <a:latin typeface="Times New Roman"/>
                <a:cs typeface="Times New Roman"/>
              </a:rPr>
              <a:t>3B </a:t>
            </a:r>
            <a:r>
              <a:rPr lang="en-US" sz="2400" spc="-35" dirty="0">
                <a:highlight>
                  <a:srgbClr val="00FF00"/>
                </a:highlight>
                <a:latin typeface="Times New Roman"/>
                <a:cs typeface="Times New Roman"/>
              </a:rPr>
              <a:t>with </a:t>
            </a:r>
            <a:r>
              <a:rPr lang="en-US" sz="2400" spc="-30" dirty="0">
                <a:highlight>
                  <a:srgbClr val="00FF00"/>
                </a:highlight>
                <a:latin typeface="Times New Roman"/>
                <a:cs typeface="Times New Roman"/>
              </a:rPr>
              <a:t>an </a:t>
            </a:r>
            <a:r>
              <a:rPr lang="en-US" sz="2400" spc="-10" dirty="0">
                <a:highlight>
                  <a:srgbClr val="00FF00"/>
                </a:highlight>
                <a:latin typeface="Times New Roman"/>
                <a:cs typeface="Times New Roman"/>
              </a:rPr>
              <a:t>amount </a:t>
            </a:r>
            <a:r>
              <a:rPr lang="en-US" sz="2400" spc="-5" dirty="0">
                <a:highlight>
                  <a:srgbClr val="00FF00"/>
                </a:highlight>
                <a:latin typeface="Times New Roman"/>
                <a:cs typeface="Times New Roman"/>
              </a:rPr>
              <a:t>of </a:t>
            </a:r>
            <a:r>
              <a:rPr lang="en-US" sz="2400" dirty="0">
                <a:highlight>
                  <a:srgbClr val="00FF00"/>
                </a:highlight>
                <a:latin typeface="Times New Roman"/>
                <a:cs typeface="Times New Roman"/>
              </a:rPr>
              <a:t>output </a:t>
            </a:r>
            <a:r>
              <a:rPr lang="en-US" sz="2400" spc="-40" dirty="0">
                <a:highlight>
                  <a:srgbClr val="00FF00"/>
                </a:highlight>
                <a:latin typeface="Times New Roman"/>
                <a:cs typeface="Times New Roman"/>
              </a:rPr>
              <a:t>tax </a:t>
            </a:r>
            <a:r>
              <a:rPr lang="en-US" sz="2400" spc="-5" dirty="0">
                <a:highlight>
                  <a:srgbClr val="00FF00"/>
                </a:highlight>
                <a:latin typeface="Times New Roman"/>
                <a:cs typeface="Times New Roman"/>
              </a:rPr>
              <a:t>of </a:t>
            </a:r>
            <a:r>
              <a:rPr lang="en-US" sz="2400" spc="-55" dirty="0">
                <a:highlight>
                  <a:srgbClr val="00FF00"/>
                </a:highlight>
                <a:latin typeface="Times New Roman"/>
                <a:cs typeface="Times New Roman"/>
              </a:rPr>
              <a:t>Rs.800 </a:t>
            </a:r>
            <a:r>
              <a:rPr lang="en-US" sz="2400" spc="-25" dirty="0">
                <a:highlight>
                  <a:srgbClr val="00FF00"/>
                </a:highlight>
                <a:latin typeface="Times New Roman"/>
                <a:cs typeface="Times New Roman"/>
              </a:rPr>
              <a:t>(government </a:t>
            </a:r>
            <a:r>
              <a:rPr lang="en-US" sz="2400" spc="-30" dirty="0">
                <a:highlight>
                  <a:srgbClr val="00FF00"/>
                </a:highlight>
                <a:latin typeface="Times New Roman"/>
                <a:cs typeface="Times New Roman"/>
              </a:rPr>
              <a:t>prescribes </a:t>
            </a:r>
            <a:r>
              <a:rPr lang="en-US" sz="2400" spc="-50" dirty="0">
                <a:highlight>
                  <a:srgbClr val="00FF00"/>
                </a:highlight>
                <a:latin typeface="Times New Roman"/>
                <a:cs typeface="Times New Roman"/>
              </a:rPr>
              <a:t>limit </a:t>
            </a:r>
            <a:r>
              <a:rPr lang="en-US" sz="2400" spc="-5" dirty="0">
                <a:highlight>
                  <a:srgbClr val="00FF00"/>
                </a:highlight>
                <a:latin typeface="Times New Roman"/>
                <a:cs typeface="Times New Roman"/>
              </a:rPr>
              <a:t>of </a:t>
            </a:r>
            <a:r>
              <a:rPr lang="en-US" sz="2400" spc="-55" dirty="0">
                <a:highlight>
                  <a:srgbClr val="00FF00"/>
                </a:highlight>
                <a:latin typeface="Times New Roman"/>
                <a:cs typeface="Times New Roman"/>
              </a:rPr>
              <a:t>10%). </a:t>
            </a:r>
            <a:r>
              <a:rPr lang="en-US" sz="2400" spc="20" dirty="0">
                <a:highlight>
                  <a:srgbClr val="00FF00"/>
                </a:highlight>
                <a:latin typeface="Times New Roman"/>
                <a:cs typeface="Times New Roman"/>
              </a:rPr>
              <a:t>In </a:t>
            </a:r>
            <a:r>
              <a:rPr lang="en-US" sz="2400" spc="-25" dirty="0">
                <a:highlight>
                  <a:srgbClr val="00FF00"/>
                </a:highlight>
                <a:latin typeface="Times New Roman"/>
                <a:cs typeface="Times New Roman"/>
              </a:rPr>
              <a:t>this </a:t>
            </a:r>
            <a:r>
              <a:rPr lang="en-US" sz="2400" spc="-50" dirty="0">
                <a:highlight>
                  <a:srgbClr val="00FF00"/>
                </a:highlight>
                <a:latin typeface="Times New Roman"/>
                <a:cs typeface="Times New Roman"/>
              </a:rPr>
              <a:t>case </a:t>
            </a:r>
            <a:r>
              <a:rPr lang="en-US" sz="2400" spc="-5" dirty="0">
                <a:highlight>
                  <a:srgbClr val="00FF00"/>
                </a:highlight>
                <a:latin typeface="Times New Roman"/>
                <a:cs typeface="Times New Roman"/>
              </a:rPr>
              <a:t>the  </a:t>
            </a:r>
            <a:r>
              <a:rPr lang="en-US" sz="2400" spc="-35" dirty="0">
                <a:highlight>
                  <a:srgbClr val="00FF00"/>
                </a:highlight>
                <a:latin typeface="Times New Roman"/>
                <a:cs typeface="Times New Roman"/>
              </a:rPr>
              <a:t>Purchasers of </a:t>
            </a:r>
            <a:r>
              <a:rPr lang="en-US" sz="2400" spc="-50" dirty="0" err="1">
                <a:highlight>
                  <a:srgbClr val="00FF00"/>
                </a:highlight>
                <a:latin typeface="Times New Roman"/>
                <a:cs typeface="Times New Roman"/>
              </a:rPr>
              <a:t>Mr</a:t>
            </a:r>
            <a:r>
              <a:rPr lang="en-US" sz="2400" spc="-50" dirty="0">
                <a:highlight>
                  <a:srgbClr val="00FF00"/>
                </a:highlight>
                <a:latin typeface="Times New Roman"/>
                <a:cs typeface="Times New Roman"/>
              </a:rPr>
              <a:t> </a:t>
            </a:r>
            <a:r>
              <a:rPr lang="en-US" sz="2400" spc="-45" dirty="0">
                <a:highlight>
                  <a:srgbClr val="00FF00"/>
                </a:highlight>
                <a:latin typeface="Times New Roman"/>
                <a:cs typeface="Times New Roman"/>
              </a:rPr>
              <a:t>Karan </a:t>
            </a:r>
            <a:r>
              <a:rPr lang="en-US" sz="2400" spc="-85" dirty="0">
                <a:highlight>
                  <a:srgbClr val="00FF00"/>
                </a:highlight>
                <a:latin typeface="Times New Roman"/>
                <a:cs typeface="Times New Roman"/>
              </a:rPr>
              <a:t>will </a:t>
            </a:r>
            <a:r>
              <a:rPr lang="en-US" sz="2400" spc="-50" dirty="0">
                <a:highlight>
                  <a:srgbClr val="00FF00"/>
                </a:highlight>
                <a:latin typeface="Times New Roman"/>
                <a:cs typeface="Times New Roman"/>
              </a:rPr>
              <a:t>see </a:t>
            </a:r>
            <a:r>
              <a:rPr lang="en-US" sz="2400" spc="10" dirty="0">
                <a:highlight>
                  <a:srgbClr val="00FF00"/>
                </a:highlight>
                <a:latin typeface="Times New Roman"/>
                <a:cs typeface="Times New Roman"/>
              </a:rPr>
              <a:t>Input </a:t>
            </a:r>
            <a:r>
              <a:rPr lang="en-US" sz="2400" spc="-45" dirty="0">
                <a:highlight>
                  <a:srgbClr val="00FF00"/>
                </a:highlight>
                <a:latin typeface="Times New Roman"/>
                <a:cs typeface="Times New Roman"/>
              </a:rPr>
              <a:t>Tax </a:t>
            </a:r>
            <a:r>
              <a:rPr lang="en-US" sz="2400" spc="-35" dirty="0">
                <a:highlight>
                  <a:srgbClr val="00FF00"/>
                </a:highlight>
                <a:latin typeface="Times New Roman"/>
                <a:cs typeface="Times New Roman"/>
              </a:rPr>
              <a:t>Credit </a:t>
            </a:r>
            <a:r>
              <a:rPr lang="en-US" sz="2400" spc="10" dirty="0">
                <a:highlight>
                  <a:srgbClr val="00FF00"/>
                </a:highlight>
                <a:latin typeface="Times New Roman"/>
                <a:cs typeface="Times New Roman"/>
              </a:rPr>
              <a:t>on</a:t>
            </a:r>
            <a:r>
              <a:rPr lang="en-US" sz="2400" spc="215" dirty="0">
                <a:highlight>
                  <a:srgbClr val="00FF00"/>
                </a:highlight>
                <a:latin typeface="Times New Roman"/>
                <a:cs typeface="Times New Roman"/>
              </a:rPr>
              <a:t> </a:t>
            </a:r>
            <a:r>
              <a:rPr lang="en-US" sz="2400" spc="-40" dirty="0">
                <a:highlight>
                  <a:srgbClr val="00FF00"/>
                </a:highlight>
                <a:latin typeface="Times New Roman"/>
                <a:cs typeface="Times New Roman"/>
              </a:rPr>
              <a:t>supplies </a:t>
            </a:r>
            <a:r>
              <a:rPr lang="en-US" sz="2400" spc="-25" dirty="0">
                <a:highlight>
                  <a:srgbClr val="00FF00"/>
                </a:highlight>
                <a:latin typeface="Times New Roman"/>
                <a:cs typeface="Times New Roman"/>
              </a:rPr>
              <a:t>purchased </a:t>
            </a:r>
            <a:r>
              <a:rPr lang="en-US" sz="2400" spc="-5" dirty="0">
                <a:highlight>
                  <a:srgbClr val="00FF00"/>
                </a:highlight>
                <a:latin typeface="Times New Roman"/>
                <a:cs typeface="Times New Roman"/>
              </a:rPr>
              <a:t>from </a:t>
            </a:r>
            <a:r>
              <a:rPr lang="en-US" sz="2400" spc="-30" dirty="0">
                <a:highlight>
                  <a:srgbClr val="00FF00"/>
                </a:highlight>
                <a:latin typeface="Times New Roman"/>
                <a:cs typeface="Times New Roman"/>
              </a:rPr>
              <a:t>him </a:t>
            </a:r>
            <a:r>
              <a:rPr lang="en-US" sz="2400" spc="-40" dirty="0">
                <a:highlight>
                  <a:srgbClr val="00FF00"/>
                </a:highlight>
                <a:latin typeface="Times New Roman"/>
                <a:cs typeface="Times New Roman"/>
              </a:rPr>
              <a:t>in </a:t>
            </a:r>
            <a:r>
              <a:rPr lang="en-US" sz="2400" spc="-60" dirty="0">
                <a:highlight>
                  <a:srgbClr val="00FF00"/>
                </a:highlight>
                <a:latin typeface="Times New Roman"/>
                <a:cs typeface="Times New Roman"/>
              </a:rPr>
              <a:t>ineligible </a:t>
            </a:r>
            <a:r>
              <a:rPr lang="en-US" sz="2400" spc="-35" dirty="0">
                <a:highlight>
                  <a:srgbClr val="00FF00"/>
                </a:highlight>
                <a:latin typeface="Times New Roman"/>
                <a:cs typeface="Times New Roman"/>
              </a:rPr>
              <a:t>credits.</a:t>
            </a:r>
            <a:endParaRPr lang="en-US" sz="2400" dirty="0">
              <a:highlight>
                <a:srgbClr val="00FF00"/>
              </a:highlight>
              <a:latin typeface="Times New Roman"/>
              <a:cs typeface="Times New Roman"/>
            </a:endParaRPr>
          </a:p>
          <a:p>
            <a:pPr marL="0" indent="0">
              <a:buNone/>
            </a:pPr>
            <a:endParaRPr lang="en-US" dirty="0"/>
          </a:p>
          <a:p>
            <a:pPr marL="571500" indent="-571500">
              <a:buFont typeface="+mj-lt"/>
              <a:buAutoNum type="romanLcPeriod"/>
            </a:pPr>
            <a:endParaRPr lang="en-US" dirty="0"/>
          </a:p>
          <a:p>
            <a:pPr marL="571500" indent="-571500">
              <a:buFont typeface="+mj-lt"/>
              <a:buAutoNum type="romanLcPeriod"/>
            </a:pPr>
            <a:endParaRPr lang="en-US" dirty="0"/>
          </a:p>
          <a:p>
            <a:pPr marL="571500" indent="-571500">
              <a:buFont typeface="+mj-lt"/>
              <a:buAutoNum type="romanLcPeriod"/>
            </a:pPr>
            <a:endParaRPr lang="en-US" dirty="0"/>
          </a:p>
          <a:p>
            <a:pPr marL="571500" indent="-571500">
              <a:buFont typeface="+mj-lt"/>
              <a:buAutoNum type="romanLcPeriod"/>
            </a:pPr>
            <a:endParaRPr lang="en-US" dirty="0"/>
          </a:p>
          <a:p>
            <a:pPr marL="571500" indent="-571500">
              <a:buFont typeface="+mj-lt"/>
              <a:buAutoNum type="romanLcPeriod"/>
            </a:pPr>
            <a:endParaRPr lang="en-US" dirty="0"/>
          </a:p>
          <a:p>
            <a:pPr marL="571500" indent="-571500">
              <a:buFont typeface="+mj-lt"/>
              <a:buAutoNum type="romanLcPeriod"/>
            </a:pPr>
            <a:endParaRPr lang="en-US" dirty="0"/>
          </a:p>
          <a:p>
            <a:pPr marL="571500" indent="-571500">
              <a:buFont typeface="+mj-lt"/>
              <a:buAutoNum type="romanLcPeriod"/>
            </a:pPr>
            <a:endParaRPr lang="en-US" dirty="0"/>
          </a:p>
          <a:p>
            <a:endParaRPr lang="en-US" dirty="0"/>
          </a:p>
          <a:p>
            <a:endParaRPr lang="en-IN" dirty="0"/>
          </a:p>
        </p:txBody>
      </p:sp>
      <p:sp>
        <p:nvSpPr>
          <p:cNvPr id="4" name="Footer Placeholder 3">
            <a:extLst>
              <a:ext uri="{FF2B5EF4-FFF2-40B4-BE49-F238E27FC236}">
                <a16:creationId xmlns:a16="http://schemas.microsoft.com/office/drawing/2014/main" id="{061075E9-4698-4C00-A76C-FB41DE684E6B}"/>
              </a:ext>
            </a:extLst>
          </p:cNvPr>
          <p:cNvSpPr>
            <a:spLocks noGrp="1"/>
          </p:cNvSpPr>
          <p:nvPr>
            <p:ph type="ftr" sz="quarter" idx="11"/>
          </p:nvPr>
        </p:nvSpPr>
        <p:spPr/>
        <p:txBody>
          <a:bodyPr/>
          <a:lstStyle/>
          <a:p>
            <a:r>
              <a:rPr lang="en-US"/>
              <a:t>CA Aanchal Kapoor 9988692699</a:t>
            </a:r>
          </a:p>
        </p:txBody>
      </p:sp>
      <p:sp>
        <p:nvSpPr>
          <p:cNvPr id="5" name="Slide Number Placeholder 4">
            <a:extLst>
              <a:ext uri="{FF2B5EF4-FFF2-40B4-BE49-F238E27FC236}">
                <a16:creationId xmlns:a16="http://schemas.microsoft.com/office/drawing/2014/main" id="{D34A3D72-2CC3-4C96-B7FA-C505AA113DF3}"/>
              </a:ext>
            </a:extLst>
          </p:cNvPr>
          <p:cNvSpPr>
            <a:spLocks noGrp="1"/>
          </p:cNvSpPr>
          <p:nvPr>
            <p:ph type="sldNum" sz="quarter" idx="12"/>
          </p:nvPr>
        </p:nvSpPr>
        <p:spPr/>
        <p:txBody>
          <a:bodyPr/>
          <a:lstStyle/>
          <a:p>
            <a:fld id="{8C1A3758-BBCB-4528-B7EB-250F86A03A22}" type="slidenum">
              <a:rPr lang="en-US" smtClean="0"/>
              <a:t>87</a:t>
            </a:fld>
            <a:endParaRPr lang="en-US"/>
          </a:p>
        </p:txBody>
      </p:sp>
      <p:sp>
        <p:nvSpPr>
          <p:cNvPr id="6" name="Rectangle: Rounded Corners 5">
            <a:extLst>
              <a:ext uri="{FF2B5EF4-FFF2-40B4-BE49-F238E27FC236}">
                <a16:creationId xmlns:a16="http://schemas.microsoft.com/office/drawing/2014/main" id="{7EE34DC4-DE77-44B7-A911-437F172F8E5B}"/>
              </a:ext>
            </a:extLst>
          </p:cNvPr>
          <p:cNvSpPr/>
          <p:nvPr/>
        </p:nvSpPr>
        <p:spPr>
          <a:xfrm>
            <a:off x="4077908" y="56861"/>
            <a:ext cx="3498613" cy="544285"/>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Analysis </a:t>
            </a:r>
          </a:p>
        </p:txBody>
      </p:sp>
      <p:sp>
        <p:nvSpPr>
          <p:cNvPr id="7" name="Oval 6">
            <a:extLst>
              <a:ext uri="{FF2B5EF4-FFF2-40B4-BE49-F238E27FC236}">
                <a16:creationId xmlns:a16="http://schemas.microsoft.com/office/drawing/2014/main" id="{6B76888B-8D38-453E-8219-5B0473229BAD}"/>
              </a:ext>
            </a:extLst>
          </p:cNvPr>
          <p:cNvSpPr/>
          <p:nvPr/>
        </p:nvSpPr>
        <p:spPr>
          <a:xfrm>
            <a:off x="8730343" y="2242458"/>
            <a:ext cx="2960914" cy="674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Fake Invoice Controlling Pointers</a:t>
            </a:r>
          </a:p>
        </p:txBody>
      </p:sp>
      <p:pic>
        <p:nvPicPr>
          <p:cNvPr id="8" name="Picture 2" descr="Question Mark GIFs - Get the best GIF on GIPHY">
            <a:extLst>
              <a:ext uri="{FF2B5EF4-FFF2-40B4-BE49-F238E27FC236}">
                <a16:creationId xmlns:a16="http://schemas.microsoft.com/office/drawing/2014/main" id="{DFF82BD9-B58E-4BFB-8D64-AFCCC2EAC8E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453" y="2657362"/>
            <a:ext cx="1175658" cy="5216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B9FC4A-C556-4C32-A533-972F01C6D76C}"/>
              </a:ext>
            </a:extLst>
          </p:cNvPr>
          <p:cNvSpPr txBox="1"/>
          <p:nvPr/>
        </p:nvSpPr>
        <p:spPr>
          <a:xfrm>
            <a:off x="7554686" y="2655763"/>
            <a:ext cx="1175657" cy="523220"/>
          </a:xfrm>
          <a:prstGeom prst="rect">
            <a:avLst/>
          </a:prstGeom>
          <a:solidFill>
            <a:schemeClr val="accent1">
              <a:lumMod val="40000"/>
              <a:lumOff val="60000"/>
            </a:schemeClr>
          </a:solidFill>
        </p:spPr>
        <p:txBody>
          <a:bodyPr wrap="square" rtlCol="0">
            <a:spAutoFit/>
          </a:bodyPr>
          <a:lstStyle/>
          <a:p>
            <a:r>
              <a:rPr lang="en-IN" sz="1400" b="1" dirty="0"/>
              <a:t>If pays Later on???</a:t>
            </a:r>
          </a:p>
        </p:txBody>
      </p:sp>
      <p:sp>
        <p:nvSpPr>
          <p:cNvPr id="2" name="Rectangle: Rounded Corners 1">
            <a:extLst>
              <a:ext uri="{FF2B5EF4-FFF2-40B4-BE49-F238E27FC236}">
                <a16:creationId xmlns:a16="http://schemas.microsoft.com/office/drawing/2014/main" id="{E811858E-E998-476E-AD6D-28064F86A3BB}"/>
              </a:ext>
            </a:extLst>
          </p:cNvPr>
          <p:cNvSpPr/>
          <p:nvPr/>
        </p:nvSpPr>
        <p:spPr>
          <a:xfrm>
            <a:off x="8610600" y="4343400"/>
            <a:ext cx="1524000" cy="36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Rule 86B</a:t>
            </a:r>
          </a:p>
        </p:txBody>
      </p:sp>
      <p:sp>
        <p:nvSpPr>
          <p:cNvPr id="10" name="Arrow: Right 9">
            <a:hlinkClick r:id="" action="ppaction://noaction"/>
            <a:extLst>
              <a:ext uri="{FF2B5EF4-FFF2-40B4-BE49-F238E27FC236}">
                <a16:creationId xmlns:a16="http://schemas.microsoft.com/office/drawing/2014/main" id="{27E6EF3D-0749-4D4F-9EDE-EEC7CD403339}"/>
              </a:ext>
            </a:extLst>
          </p:cNvPr>
          <p:cNvSpPr/>
          <p:nvPr/>
        </p:nvSpPr>
        <p:spPr>
          <a:xfrm>
            <a:off x="10635343" y="4789714"/>
            <a:ext cx="511628" cy="3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569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BC809-8C3D-487C-A21C-F3B4FEF1D0F6}"/>
              </a:ext>
            </a:extLst>
          </p:cNvPr>
          <p:cNvPicPr>
            <a:picLocks noChangeAspect="1"/>
          </p:cNvPicPr>
          <p:nvPr/>
        </p:nvPicPr>
        <p:blipFill rotWithShape="1">
          <a:blip r:embed="rId3"/>
          <a:srcRect l="8929" t="15009" r="7976" b="10245"/>
          <a:stretch/>
        </p:blipFill>
        <p:spPr>
          <a:xfrm>
            <a:off x="446305" y="417286"/>
            <a:ext cx="11299390" cy="6023427"/>
          </a:xfrm>
          <a:prstGeom prst="rect">
            <a:avLst/>
          </a:prstGeom>
        </p:spPr>
      </p:pic>
      <p:sp>
        <p:nvSpPr>
          <p:cNvPr id="2" name="Footer Placeholder 1">
            <a:extLst>
              <a:ext uri="{FF2B5EF4-FFF2-40B4-BE49-F238E27FC236}">
                <a16:creationId xmlns:a16="http://schemas.microsoft.com/office/drawing/2014/main" id="{65FC42A6-9C66-4EF4-B2A0-A00AEA2A3F91}"/>
              </a:ext>
            </a:extLst>
          </p:cNvPr>
          <p:cNvSpPr>
            <a:spLocks noGrp="1"/>
          </p:cNvSpPr>
          <p:nvPr>
            <p:ph type="ftr" sz="quarter" idx="11"/>
          </p:nvPr>
        </p:nvSpPr>
        <p:spPr/>
        <p:txBody>
          <a:bodyPr/>
          <a:lstStyle/>
          <a:p>
            <a:r>
              <a:rPr lang="en-IN"/>
              <a:t>CA Aanchal Kapoor 9988692699</a:t>
            </a:r>
            <a:endParaRPr lang="en-IN" dirty="0"/>
          </a:p>
        </p:txBody>
      </p:sp>
      <p:sp>
        <p:nvSpPr>
          <p:cNvPr id="4" name="Slide Number Placeholder 3">
            <a:extLst>
              <a:ext uri="{FF2B5EF4-FFF2-40B4-BE49-F238E27FC236}">
                <a16:creationId xmlns:a16="http://schemas.microsoft.com/office/drawing/2014/main" id="{B90D189E-3891-4022-8384-B2F3BE6B19B2}"/>
              </a:ext>
            </a:extLst>
          </p:cNvPr>
          <p:cNvSpPr>
            <a:spLocks noGrp="1"/>
          </p:cNvSpPr>
          <p:nvPr>
            <p:ph type="sldNum" sz="quarter" idx="12"/>
          </p:nvPr>
        </p:nvSpPr>
        <p:spPr/>
        <p:txBody>
          <a:bodyPr/>
          <a:lstStyle/>
          <a:p>
            <a:fld id="{76B17A73-C515-445F-8DA5-0005AA4D0204}" type="slidenum">
              <a:rPr lang="en-IN" smtClean="0"/>
              <a:t>88</a:t>
            </a:fld>
            <a:endParaRPr lang="en-IN"/>
          </a:p>
        </p:txBody>
      </p:sp>
    </p:spTree>
    <p:extLst>
      <p:ext uri="{BB962C8B-B14F-4D97-AF65-F5344CB8AC3E}">
        <p14:creationId xmlns:p14="http://schemas.microsoft.com/office/powerpoint/2010/main" val="21838332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C81579-8595-46B8-931C-F6D094695076}"/>
              </a:ext>
            </a:extLst>
          </p:cNvPr>
          <p:cNvPicPr>
            <a:picLocks noChangeAspect="1"/>
          </p:cNvPicPr>
          <p:nvPr/>
        </p:nvPicPr>
        <p:blipFill rotWithShape="1">
          <a:blip r:embed="rId2"/>
          <a:srcRect t="28395" r="1548"/>
          <a:stretch/>
        </p:blipFill>
        <p:spPr>
          <a:xfrm>
            <a:off x="565150" y="942703"/>
            <a:ext cx="11061700" cy="4972594"/>
          </a:xfrm>
          <a:prstGeom prst="rect">
            <a:avLst/>
          </a:prstGeom>
        </p:spPr>
      </p:pic>
      <p:sp>
        <p:nvSpPr>
          <p:cNvPr id="2" name="Footer Placeholder 1">
            <a:extLst>
              <a:ext uri="{FF2B5EF4-FFF2-40B4-BE49-F238E27FC236}">
                <a16:creationId xmlns:a16="http://schemas.microsoft.com/office/drawing/2014/main" id="{01D3799C-1120-4AF7-A17C-E671FB13FA2D}"/>
              </a:ext>
            </a:extLst>
          </p:cNvPr>
          <p:cNvSpPr>
            <a:spLocks noGrp="1"/>
          </p:cNvSpPr>
          <p:nvPr>
            <p:ph type="ftr" sz="quarter" idx="11"/>
          </p:nvPr>
        </p:nvSpPr>
        <p:spPr/>
        <p:txBody>
          <a:bodyPr/>
          <a:lstStyle/>
          <a:p>
            <a:r>
              <a:rPr lang="en-IN"/>
              <a:t>CA Aanchal Kapoor 9988692699</a:t>
            </a:r>
            <a:endParaRPr lang="en-IN" dirty="0"/>
          </a:p>
        </p:txBody>
      </p:sp>
      <p:sp>
        <p:nvSpPr>
          <p:cNvPr id="4" name="Slide Number Placeholder 3">
            <a:extLst>
              <a:ext uri="{FF2B5EF4-FFF2-40B4-BE49-F238E27FC236}">
                <a16:creationId xmlns:a16="http://schemas.microsoft.com/office/drawing/2014/main" id="{CA7E254D-650A-423C-BB0F-20418708D83C}"/>
              </a:ext>
            </a:extLst>
          </p:cNvPr>
          <p:cNvSpPr>
            <a:spLocks noGrp="1"/>
          </p:cNvSpPr>
          <p:nvPr>
            <p:ph type="sldNum" sz="quarter" idx="12"/>
          </p:nvPr>
        </p:nvSpPr>
        <p:spPr/>
        <p:txBody>
          <a:bodyPr/>
          <a:lstStyle/>
          <a:p>
            <a:fld id="{76B17A73-C515-445F-8DA5-0005AA4D0204}" type="slidenum">
              <a:rPr lang="en-IN" smtClean="0"/>
              <a:t>89</a:t>
            </a:fld>
            <a:endParaRPr lang="en-IN"/>
          </a:p>
        </p:txBody>
      </p:sp>
    </p:spTree>
    <p:extLst>
      <p:ext uri="{BB962C8B-B14F-4D97-AF65-F5344CB8AC3E}">
        <p14:creationId xmlns:p14="http://schemas.microsoft.com/office/powerpoint/2010/main" val="226121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971D1BDB-3C51-4680-989F-3D4647966963}"/>
              </a:ext>
            </a:extLst>
          </p:cNvPr>
          <p:cNvSpPr/>
          <p:nvPr/>
        </p:nvSpPr>
        <p:spPr>
          <a:xfrm>
            <a:off x="3147061" y="252959"/>
            <a:ext cx="6809656" cy="971363"/>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550" b="1" dirty="0"/>
              <a:t>Objectives of Audit</a:t>
            </a:r>
          </a:p>
        </p:txBody>
      </p:sp>
      <p:sp>
        <p:nvSpPr>
          <p:cNvPr id="3" name="Rectangle 2">
            <a:extLst>
              <a:ext uri="{FF2B5EF4-FFF2-40B4-BE49-F238E27FC236}">
                <a16:creationId xmlns:a16="http://schemas.microsoft.com/office/drawing/2014/main" id="{53D5C09C-7873-4058-8928-6BF85156C0DB}"/>
              </a:ext>
            </a:extLst>
          </p:cNvPr>
          <p:cNvSpPr/>
          <p:nvPr/>
        </p:nvSpPr>
        <p:spPr>
          <a:xfrm>
            <a:off x="971613" y="1649293"/>
            <a:ext cx="4108054" cy="4047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983" b="1" dirty="0">
                <a:solidFill>
                  <a:schemeClr val="tx1"/>
                </a:solidFill>
              </a:rPr>
              <a:t>To verify Correctness of </a:t>
            </a:r>
          </a:p>
        </p:txBody>
      </p:sp>
      <p:sp>
        <p:nvSpPr>
          <p:cNvPr id="4" name="Rectangle: Rounded Corners 3">
            <a:extLst>
              <a:ext uri="{FF2B5EF4-FFF2-40B4-BE49-F238E27FC236}">
                <a16:creationId xmlns:a16="http://schemas.microsoft.com/office/drawing/2014/main" id="{1A10AC2E-BC12-40B5-8756-3C82CDDF318B}"/>
              </a:ext>
            </a:extLst>
          </p:cNvPr>
          <p:cNvSpPr/>
          <p:nvPr/>
        </p:nvSpPr>
        <p:spPr>
          <a:xfrm>
            <a:off x="1022204" y="2124851"/>
            <a:ext cx="2003435" cy="4047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75" dirty="0"/>
              <a:t>Turnover Declared</a:t>
            </a:r>
          </a:p>
        </p:txBody>
      </p:sp>
      <p:sp>
        <p:nvSpPr>
          <p:cNvPr id="5" name="Rectangle: Rounded Corners 4">
            <a:extLst>
              <a:ext uri="{FF2B5EF4-FFF2-40B4-BE49-F238E27FC236}">
                <a16:creationId xmlns:a16="http://schemas.microsoft.com/office/drawing/2014/main" id="{B3B752D9-F7C5-4A4B-95F2-4E3D86681365}"/>
              </a:ext>
            </a:extLst>
          </p:cNvPr>
          <p:cNvSpPr/>
          <p:nvPr/>
        </p:nvSpPr>
        <p:spPr>
          <a:xfrm>
            <a:off x="1022204" y="2549822"/>
            <a:ext cx="2003435" cy="4047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75" dirty="0"/>
              <a:t>Taxes Paid</a:t>
            </a:r>
          </a:p>
        </p:txBody>
      </p:sp>
      <p:sp>
        <p:nvSpPr>
          <p:cNvPr id="6" name="Rectangle: Rounded Corners 5">
            <a:extLst>
              <a:ext uri="{FF2B5EF4-FFF2-40B4-BE49-F238E27FC236}">
                <a16:creationId xmlns:a16="http://schemas.microsoft.com/office/drawing/2014/main" id="{8C3DDA18-C88F-43C4-A4B8-A311B6D2DCCB}"/>
              </a:ext>
            </a:extLst>
          </p:cNvPr>
          <p:cNvSpPr/>
          <p:nvPr/>
        </p:nvSpPr>
        <p:spPr>
          <a:xfrm>
            <a:off x="1022204" y="2974793"/>
            <a:ext cx="2003435" cy="4047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75" dirty="0"/>
              <a:t>Refund Claimed</a:t>
            </a:r>
          </a:p>
        </p:txBody>
      </p:sp>
      <p:sp>
        <p:nvSpPr>
          <p:cNvPr id="7" name="Rectangle: Rounded Corners 6">
            <a:extLst>
              <a:ext uri="{FF2B5EF4-FFF2-40B4-BE49-F238E27FC236}">
                <a16:creationId xmlns:a16="http://schemas.microsoft.com/office/drawing/2014/main" id="{4FAD378B-7FAA-4EB2-9975-5B95E76CB849}"/>
              </a:ext>
            </a:extLst>
          </p:cNvPr>
          <p:cNvSpPr/>
          <p:nvPr/>
        </p:nvSpPr>
        <p:spPr>
          <a:xfrm>
            <a:off x="1022203" y="3399764"/>
            <a:ext cx="2003435" cy="4047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75" dirty="0"/>
              <a:t>Input Tax Credit availed</a:t>
            </a:r>
          </a:p>
        </p:txBody>
      </p:sp>
      <p:sp>
        <p:nvSpPr>
          <p:cNvPr id="8" name="Rectangle 7">
            <a:extLst>
              <a:ext uri="{FF2B5EF4-FFF2-40B4-BE49-F238E27FC236}">
                <a16:creationId xmlns:a16="http://schemas.microsoft.com/office/drawing/2014/main" id="{5A4A0CC5-BA6D-4689-9D2A-B231AC448059}"/>
              </a:ext>
            </a:extLst>
          </p:cNvPr>
          <p:cNvSpPr/>
          <p:nvPr/>
        </p:nvSpPr>
        <p:spPr>
          <a:xfrm>
            <a:off x="6551889" y="1618934"/>
            <a:ext cx="4108054" cy="4047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983" b="1" dirty="0">
                <a:solidFill>
                  <a:schemeClr val="tx1"/>
                </a:solidFill>
              </a:rPr>
              <a:t>Compliance with Acts and Rules</a:t>
            </a:r>
          </a:p>
        </p:txBody>
      </p:sp>
      <p:sp>
        <p:nvSpPr>
          <p:cNvPr id="9" name="Rectangle 8">
            <a:extLst>
              <a:ext uri="{FF2B5EF4-FFF2-40B4-BE49-F238E27FC236}">
                <a16:creationId xmlns:a16="http://schemas.microsoft.com/office/drawing/2014/main" id="{418AF262-9150-4FD3-A1D2-43C308AE08CC}"/>
              </a:ext>
            </a:extLst>
          </p:cNvPr>
          <p:cNvSpPr/>
          <p:nvPr/>
        </p:nvSpPr>
        <p:spPr>
          <a:xfrm>
            <a:off x="4706974" y="3024266"/>
            <a:ext cx="4108054" cy="4047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983" b="1" dirty="0">
                <a:solidFill>
                  <a:schemeClr val="tx1"/>
                </a:solidFill>
              </a:rPr>
              <a:t>Plugging of Revenue loop holes</a:t>
            </a:r>
          </a:p>
        </p:txBody>
      </p:sp>
      <p:sp>
        <p:nvSpPr>
          <p:cNvPr id="10" name="Rectangle 9">
            <a:extLst>
              <a:ext uri="{FF2B5EF4-FFF2-40B4-BE49-F238E27FC236}">
                <a16:creationId xmlns:a16="http://schemas.microsoft.com/office/drawing/2014/main" id="{40280CB5-F359-41AA-85EC-06E1FB433CCD}"/>
              </a:ext>
            </a:extLst>
          </p:cNvPr>
          <p:cNvSpPr/>
          <p:nvPr/>
        </p:nvSpPr>
        <p:spPr>
          <a:xfrm>
            <a:off x="6889167" y="3946161"/>
            <a:ext cx="4312109" cy="5621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983" b="1" dirty="0">
                <a:solidFill>
                  <a:schemeClr val="tx1"/>
                </a:solidFill>
              </a:rPr>
              <a:t>Proper Valuation of Goods or services or both</a:t>
            </a:r>
          </a:p>
        </p:txBody>
      </p:sp>
      <p:sp>
        <p:nvSpPr>
          <p:cNvPr id="11" name="Rectangle 10">
            <a:extLst>
              <a:ext uri="{FF2B5EF4-FFF2-40B4-BE49-F238E27FC236}">
                <a16:creationId xmlns:a16="http://schemas.microsoft.com/office/drawing/2014/main" id="{DAC3F4BC-4B59-489C-A258-2EF3F0EDF7C0}"/>
              </a:ext>
            </a:extLst>
          </p:cNvPr>
          <p:cNvSpPr/>
          <p:nvPr/>
        </p:nvSpPr>
        <p:spPr>
          <a:xfrm>
            <a:off x="2448892" y="4898406"/>
            <a:ext cx="4312109" cy="5621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1983" b="1" dirty="0">
                <a:solidFill>
                  <a:schemeClr val="tx1"/>
                </a:solidFill>
              </a:rPr>
              <a:t>Checking of Self-Assessment of taxes by Registered person</a:t>
            </a:r>
          </a:p>
        </p:txBody>
      </p:sp>
      <p:sp>
        <p:nvSpPr>
          <p:cNvPr id="13" name="TextBox 12">
            <a:extLst>
              <a:ext uri="{FF2B5EF4-FFF2-40B4-BE49-F238E27FC236}">
                <a16:creationId xmlns:a16="http://schemas.microsoft.com/office/drawing/2014/main" id="{041E24AA-7535-471E-9F33-8ED74149E901}"/>
              </a:ext>
            </a:extLst>
          </p:cNvPr>
          <p:cNvSpPr txBox="1"/>
          <p:nvPr/>
        </p:nvSpPr>
        <p:spPr>
          <a:xfrm>
            <a:off x="744877" y="5783638"/>
            <a:ext cx="10702246" cy="646331"/>
          </a:xfrm>
          <a:prstGeom prst="rect">
            <a:avLst/>
          </a:prstGeom>
          <a:solidFill>
            <a:schemeClr val="accent2">
              <a:lumMod val="40000"/>
              <a:lumOff val="60000"/>
            </a:schemeClr>
          </a:solidFill>
        </p:spPr>
        <p:txBody>
          <a:bodyPr wrap="square">
            <a:spAutoFit/>
          </a:bodyPr>
          <a:lstStyle/>
          <a:p>
            <a:pPr algn="ctr"/>
            <a:r>
              <a:rPr lang="en-US" dirty="0">
                <a:highlight>
                  <a:srgbClr val="FFFF00"/>
                </a:highlight>
              </a:rPr>
              <a:t>Thus, GST audit is not only for reconciliation of tax liability and payment thereof but, it also encompasses the verification of compliance of the provisions of the GST Acts, laws etc. by a registered person.</a:t>
            </a:r>
            <a:endParaRPr lang="en-IN" dirty="0">
              <a:highlight>
                <a:srgbClr val="FFFF00"/>
              </a:highlight>
            </a:endParaRPr>
          </a:p>
        </p:txBody>
      </p:sp>
    </p:spTree>
    <p:extLst>
      <p:ext uri="{BB962C8B-B14F-4D97-AF65-F5344CB8AC3E}">
        <p14:creationId xmlns:p14="http://schemas.microsoft.com/office/powerpoint/2010/main" val="30311631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734902-9C58-4242-BCAA-D386CE3F58C6}"/>
              </a:ext>
            </a:extLst>
          </p:cNvPr>
          <p:cNvSpPr/>
          <p:nvPr/>
        </p:nvSpPr>
        <p:spPr>
          <a:xfrm>
            <a:off x="2577061" y="12127"/>
            <a:ext cx="8162059" cy="408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u="sng" dirty="0"/>
              <a:t>N.N. 94/2020-CT Dated 22-12-2020</a:t>
            </a:r>
          </a:p>
        </p:txBody>
      </p:sp>
      <p:sp>
        <p:nvSpPr>
          <p:cNvPr id="16" name="Rectangle 15">
            <a:extLst>
              <a:ext uri="{FF2B5EF4-FFF2-40B4-BE49-F238E27FC236}">
                <a16:creationId xmlns:a16="http://schemas.microsoft.com/office/drawing/2014/main" id="{715DFCCE-4460-4311-9116-B05F099D7283}"/>
              </a:ext>
            </a:extLst>
          </p:cNvPr>
          <p:cNvSpPr/>
          <p:nvPr/>
        </p:nvSpPr>
        <p:spPr>
          <a:xfrm>
            <a:off x="217266" y="1566989"/>
            <a:ext cx="11419844" cy="498621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en-US" b="0" i="0" dirty="0">
                <a:solidFill>
                  <a:srgbClr val="333333"/>
                </a:solidFill>
                <a:effectLst/>
                <a:latin typeface="Times New Roman" panose="02020603050405020304" pitchFamily="18" charset="0"/>
              </a:rPr>
              <a:t>The registration granted to a person is liable to be cancelled, if the said person:- </a:t>
            </a:r>
          </a:p>
          <a:p>
            <a:pPr marL="342900" indent="-342900" algn="just">
              <a:lnSpc>
                <a:spcPct val="150000"/>
              </a:lnSpc>
              <a:buFont typeface="+mj-lt"/>
              <a:buAutoNum type="alphaLcParenR"/>
            </a:pPr>
            <a:r>
              <a:rPr lang="en-US" dirty="0"/>
              <a:t>does not conduct any business from the declared place of business; or</a:t>
            </a:r>
          </a:p>
          <a:p>
            <a:pPr marL="342900" indent="-342900" algn="just">
              <a:lnSpc>
                <a:spcPct val="150000"/>
              </a:lnSpc>
              <a:buFont typeface="+mj-lt"/>
              <a:buAutoNum type="alphaLcParenR"/>
            </a:pPr>
            <a:r>
              <a:rPr lang="en-US" i="1" dirty="0">
                <a:latin typeface="Times New Roman" panose="02020603050405020304" pitchFamily="18" charset="0"/>
              </a:rPr>
              <a:t>issues invoice or bill without supply of goods or services </a:t>
            </a:r>
            <a:r>
              <a:rPr lang="en-US" u="sng" baseline="30000" dirty="0">
                <a:solidFill>
                  <a:srgbClr val="0000FF"/>
                </a:solidFill>
                <a:latin typeface="Times New Roman" panose="02020603050405020304" pitchFamily="18" charset="0"/>
              </a:rPr>
              <a:t>2</a:t>
            </a:r>
            <a:r>
              <a:rPr lang="en-US" b="1" dirty="0">
                <a:latin typeface="Times New Roman" panose="02020603050405020304" pitchFamily="18" charset="0"/>
              </a:rPr>
              <a:t>[</a:t>
            </a:r>
            <a:r>
              <a:rPr lang="en-US" i="1" dirty="0">
                <a:latin typeface="Times New Roman" panose="02020603050405020304" pitchFamily="18" charset="0"/>
              </a:rPr>
              <a:t>or both</a:t>
            </a:r>
            <a:r>
              <a:rPr lang="en-US" b="1" dirty="0">
                <a:latin typeface="Times New Roman" panose="02020603050405020304" pitchFamily="18" charset="0"/>
              </a:rPr>
              <a:t>]</a:t>
            </a:r>
            <a:r>
              <a:rPr lang="en-US" i="1" dirty="0">
                <a:latin typeface="Times New Roman" panose="02020603050405020304" pitchFamily="18" charset="0"/>
              </a:rPr>
              <a:t> in violation of the provisions of the Act, or the rules made thereunder; or</a:t>
            </a:r>
          </a:p>
          <a:p>
            <a:pPr marL="342900" indent="-342900" algn="just">
              <a:lnSpc>
                <a:spcPct val="150000"/>
              </a:lnSpc>
              <a:buFont typeface="+mj-lt"/>
              <a:buAutoNum type="alphaLcParenR"/>
            </a:pPr>
            <a:r>
              <a:rPr lang="en-US" i="1" dirty="0"/>
              <a:t>violates the provisions of section 171 of the Act or the rules made thereunder.</a:t>
            </a:r>
          </a:p>
          <a:p>
            <a:pPr marL="342900" indent="-342900" algn="just">
              <a:lnSpc>
                <a:spcPct val="150000"/>
              </a:lnSpc>
              <a:buFont typeface="+mj-lt"/>
              <a:buAutoNum type="alphaLcParenR"/>
            </a:pPr>
            <a:r>
              <a:rPr lang="en-US" i="1" dirty="0"/>
              <a:t>violates the provision of rule 10A</a:t>
            </a:r>
            <a:endParaRPr lang="en-US" b="0" i="0" dirty="0">
              <a:solidFill>
                <a:srgbClr val="333333"/>
              </a:solidFill>
              <a:effectLst/>
              <a:latin typeface="Times New Roman" panose="02020603050405020304" pitchFamily="18" charset="0"/>
            </a:endParaRPr>
          </a:p>
          <a:p>
            <a:pPr algn="just">
              <a:lnSpc>
                <a:spcPct val="150000"/>
              </a:lnSpc>
            </a:pPr>
            <a:r>
              <a:rPr lang="en-US" dirty="0">
                <a:solidFill>
                  <a:srgbClr val="333333"/>
                </a:solidFill>
                <a:highlight>
                  <a:srgbClr val="00FFFF"/>
                </a:highlight>
                <a:latin typeface="Times New Roman" panose="02020603050405020304" pitchFamily="18" charset="0"/>
              </a:rPr>
              <a:t>e) a</a:t>
            </a:r>
            <a:r>
              <a:rPr lang="en-US" b="0" i="1" dirty="0">
                <a:solidFill>
                  <a:srgbClr val="3E3E3E"/>
                </a:solidFill>
                <a:effectLst/>
                <a:highlight>
                  <a:srgbClr val="00FFFF"/>
                </a:highlight>
                <a:latin typeface="Times New Roman" panose="02020603050405020304" pitchFamily="18" charset="0"/>
              </a:rPr>
              <a:t>vails </a:t>
            </a:r>
            <a:r>
              <a:rPr lang="en-US" b="1" i="1" u="sng" dirty="0">
                <a:solidFill>
                  <a:srgbClr val="FF0000"/>
                </a:solidFill>
                <a:effectLst/>
                <a:highlight>
                  <a:srgbClr val="00FFFF"/>
                </a:highlight>
                <a:latin typeface="Times New Roman" panose="02020603050405020304" pitchFamily="18" charset="0"/>
              </a:rPr>
              <a:t>input tax credit in violation of the provisions of section 16 of the Act or the rules made thereunder</a:t>
            </a:r>
            <a:r>
              <a:rPr lang="en-US" b="0" i="1" dirty="0">
                <a:solidFill>
                  <a:srgbClr val="3E3E3E"/>
                </a:solidFill>
                <a:effectLst/>
                <a:highlight>
                  <a:srgbClr val="00FFFF"/>
                </a:highlight>
                <a:latin typeface="Times New Roman" panose="02020603050405020304" pitchFamily="18" charset="0"/>
              </a:rPr>
              <a:t>; or</a:t>
            </a:r>
          </a:p>
          <a:p>
            <a:pPr algn="just">
              <a:lnSpc>
                <a:spcPct val="150000"/>
              </a:lnSpc>
            </a:pPr>
            <a:endParaRPr lang="en-US" b="0" i="1" dirty="0">
              <a:solidFill>
                <a:srgbClr val="3E3E3E"/>
              </a:solidFill>
              <a:effectLst/>
              <a:highlight>
                <a:srgbClr val="00FFFF"/>
              </a:highlight>
              <a:latin typeface="Times New Roman" panose="02020603050405020304" pitchFamily="18" charset="0"/>
            </a:endParaRPr>
          </a:p>
          <a:p>
            <a:pPr algn="just">
              <a:lnSpc>
                <a:spcPct val="150000"/>
              </a:lnSpc>
            </a:pPr>
            <a:r>
              <a:rPr lang="en-US" i="1" dirty="0">
                <a:solidFill>
                  <a:srgbClr val="3E3E3E"/>
                </a:solidFill>
                <a:highlight>
                  <a:srgbClr val="00FFFF"/>
                </a:highlight>
                <a:latin typeface="Times New Roman" panose="02020603050405020304" pitchFamily="18" charset="0"/>
              </a:rPr>
              <a:t>f) </a:t>
            </a:r>
            <a:r>
              <a:rPr lang="en-US" b="0" i="1" dirty="0">
                <a:solidFill>
                  <a:srgbClr val="3E3E3E"/>
                </a:solidFill>
                <a:effectLst/>
                <a:highlight>
                  <a:srgbClr val="00FFFF"/>
                </a:highlight>
                <a:latin typeface="Times New Roman" panose="02020603050405020304" pitchFamily="18" charset="0"/>
              </a:rPr>
              <a:t>furnishes the details of outward supplies in </a:t>
            </a:r>
            <a:r>
              <a:rPr lang="en-US" b="1" i="1" dirty="0">
                <a:solidFill>
                  <a:srgbClr val="3E3E3E"/>
                </a:solidFill>
                <a:effectLst/>
                <a:highlight>
                  <a:srgbClr val="00FFFF"/>
                </a:highlight>
                <a:latin typeface="Times New Roman" panose="02020603050405020304" pitchFamily="18" charset="0"/>
              </a:rPr>
              <a:t>FORM GSTR-1 </a:t>
            </a:r>
            <a:r>
              <a:rPr lang="en-US" b="0" i="1" dirty="0">
                <a:solidFill>
                  <a:srgbClr val="3E3E3E"/>
                </a:solidFill>
                <a:effectLst/>
                <a:highlight>
                  <a:srgbClr val="00FFFF"/>
                </a:highlight>
                <a:latin typeface="Times New Roman" panose="02020603050405020304" pitchFamily="18" charset="0"/>
              </a:rPr>
              <a:t>under section 37 for one or more tax periods which is in </a:t>
            </a:r>
            <a:r>
              <a:rPr lang="en-US" b="1" i="1" u="sng" dirty="0">
                <a:solidFill>
                  <a:srgbClr val="FF0000"/>
                </a:solidFill>
                <a:effectLst/>
                <a:highlight>
                  <a:srgbClr val="00FFFF"/>
                </a:highlight>
                <a:latin typeface="Times New Roman" panose="02020603050405020304" pitchFamily="18" charset="0"/>
              </a:rPr>
              <a:t>excess of the outward supplies declared by him in his valid return under section 39 for the said tax periods</a:t>
            </a:r>
            <a:r>
              <a:rPr lang="en-US" b="0" i="1" dirty="0">
                <a:solidFill>
                  <a:srgbClr val="3E3E3E"/>
                </a:solidFill>
                <a:effectLst/>
                <a:highlight>
                  <a:srgbClr val="00FFFF"/>
                </a:highlight>
                <a:latin typeface="Times New Roman" panose="02020603050405020304" pitchFamily="18" charset="0"/>
              </a:rPr>
              <a:t>; or</a:t>
            </a:r>
          </a:p>
          <a:p>
            <a:pPr algn="just">
              <a:lnSpc>
                <a:spcPct val="150000"/>
              </a:lnSpc>
            </a:pPr>
            <a:endParaRPr lang="en-US" b="0" i="1" dirty="0">
              <a:solidFill>
                <a:srgbClr val="3E3E3E"/>
              </a:solidFill>
              <a:effectLst/>
              <a:highlight>
                <a:srgbClr val="00FFFF"/>
              </a:highlight>
              <a:latin typeface="Times New Roman" panose="02020603050405020304" pitchFamily="18" charset="0"/>
            </a:endParaRPr>
          </a:p>
          <a:p>
            <a:pPr algn="just">
              <a:lnSpc>
                <a:spcPct val="150000"/>
              </a:lnSpc>
            </a:pPr>
            <a:r>
              <a:rPr lang="en-US" i="1" dirty="0">
                <a:solidFill>
                  <a:srgbClr val="3E3E3E"/>
                </a:solidFill>
                <a:highlight>
                  <a:srgbClr val="00FFFF"/>
                </a:highlight>
                <a:latin typeface="Times New Roman" panose="02020603050405020304" pitchFamily="18" charset="0"/>
              </a:rPr>
              <a:t>g) </a:t>
            </a:r>
            <a:r>
              <a:rPr lang="en-US" b="0" i="1" dirty="0">
                <a:solidFill>
                  <a:srgbClr val="3E3E3E"/>
                </a:solidFill>
                <a:effectLst/>
                <a:highlight>
                  <a:srgbClr val="00FFFF"/>
                </a:highlight>
                <a:latin typeface="Times New Roman" panose="02020603050405020304" pitchFamily="18" charset="0"/>
              </a:rPr>
              <a:t>violates the </a:t>
            </a:r>
            <a:r>
              <a:rPr lang="en-US" b="1" i="1" u="sng" dirty="0">
                <a:solidFill>
                  <a:srgbClr val="FF0000"/>
                </a:solidFill>
                <a:effectLst/>
                <a:highlight>
                  <a:srgbClr val="00FFFF"/>
                </a:highlight>
                <a:latin typeface="Times New Roman" panose="02020603050405020304" pitchFamily="18" charset="0"/>
              </a:rPr>
              <a:t>provision of rule 86B</a:t>
            </a:r>
            <a:r>
              <a:rPr lang="en-US" b="1" i="0" u="sng" dirty="0">
                <a:solidFill>
                  <a:srgbClr val="FF0000"/>
                </a:solidFill>
                <a:effectLst/>
                <a:highlight>
                  <a:srgbClr val="00FFFF"/>
                </a:highlight>
                <a:latin typeface="Times New Roman" panose="02020603050405020304" pitchFamily="18" charset="0"/>
              </a:rPr>
              <a:t>.</a:t>
            </a:r>
            <a:endParaRPr lang="en-US" b="1" u="sng" dirty="0">
              <a:solidFill>
                <a:srgbClr val="FF0000"/>
              </a:solidFill>
              <a:highlight>
                <a:srgbClr val="00FFFF"/>
              </a:highlight>
            </a:endParaRPr>
          </a:p>
        </p:txBody>
      </p:sp>
      <p:sp>
        <p:nvSpPr>
          <p:cNvPr id="10" name="Flowchart: Magnetic Disk 9">
            <a:extLst>
              <a:ext uri="{FF2B5EF4-FFF2-40B4-BE49-F238E27FC236}">
                <a16:creationId xmlns:a16="http://schemas.microsoft.com/office/drawing/2014/main" id="{6A1E6599-3CE6-43C8-9E2D-4E5350482BE8}"/>
              </a:ext>
            </a:extLst>
          </p:cNvPr>
          <p:cNvSpPr/>
          <p:nvPr/>
        </p:nvSpPr>
        <p:spPr>
          <a:xfrm>
            <a:off x="217266" y="812951"/>
            <a:ext cx="1330180" cy="550083"/>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Amendment in Rule 21</a:t>
            </a:r>
          </a:p>
        </p:txBody>
      </p:sp>
      <p:sp>
        <p:nvSpPr>
          <p:cNvPr id="11" name="Double Wave 10">
            <a:extLst>
              <a:ext uri="{FF2B5EF4-FFF2-40B4-BE49-F238E27FC236}">
                <a16:creationId xmlns:a16="http://schemas.microsoft.com/office/drawing/2014/main" id="{0DF18D3E-AEFA-4CA0-ACEE-777354B9DE18}"/>
              </a:ext>
            </a:extLst>
          </p:cNvPr>
          <p:cNvSpPr/>
          <p:nvPr/>
        </p:nvSpPr>
        <p:spPr>
          <a:xfrm>
            <a:off x="2026573" y="767620"/>
            <a:ext cx="4084276" cy="550084"/>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u="sng" dirty="0"/>
              <a:t>Cancellation of registration</a:t>
            </a:r>
          </a:p>
        </p:txBody>
      </p:sp>
      <p:sp>
        <p:nvSpPr>
          <p:cNvPr id="5" name="Date Placeholder 4">
            <a:extLst>
              <a:ext uri="{FF2B5EF4-FFF2-40B4-BE49-F238E27FC236}">
                <a16:creationId xmlns:a16="http://schemas.microsoft.com/office/drawing/2014/main" id="{2E6AD1D0-D2ED-4164-AEF9-4BD58136669B}"/>
              </a:ext>
            </a:extLst>
          </p:cNvPr>
          <p:cNvSpPr>
            <a:spLocks noGrp="1"/>
          </p:cNvSpPr>
          <p:nvPr>
            <p:ph type="dt" sz="half" idx="10"/>
          </p:nvPr>
        </p:nvSpPr>
        <p:spPr>
          <a:xfrm>
            <a:off x="431800" y="6492875"/>
            <a:ext cx="2743200" cy="365125"/>
          </a:xfrm>
        </p:spPr>
        <p:txBody>
          <a:bodyPr/>
          <a:lstStyle/>
          <a:p>
            <a:fld id="{88355199-7B37-4E82-8001-1EC5E3EDB8F1}" type="datetime1">
              <a:rPr lang="en-US" smtClean="0"/>
              <a:t>6/4/2022</a:t>
            </a:fld>
            <a:endParaRPr lang="en-IN" dirty="0"/>
          </a:p>
        </p:txBody>
      </p:sp>
      <p:sp>
        <p:nvSpPr>
          <p:cNvPr id="8" name="Footer Placeholder 7">
            <a:extLst>
              <a:ext uri="{FF2B5EF4-FFF2-40B4-BE49-F238E27FC236}">
                <a16:creationId xmlns:a16="http://schemas.microsoft.com/office/drawing/2014/main" id="{C5AA49CE-7CFF-4587-9C24-CD50126B89FF}"/>
              </a:ext>
            </a:extLst>
          </p:cNvPr>
          <p:cNvSpPr>
            <a:spLocks noGrp="1"/>
          </p:cNvSpPr>
          <p:nvPr>
            <p:ph type="ftr" sz="quarter" idx="11"/>
          </p:nvPr>
        </p:nvSpPr>
        <p:spPr>
          <a:xfrm>
            <a:off x="4068711" y="6456618"/>
            <a:ext cx="4114800" cy="365125"/>
          </a:xfrm>
        </p:spPr>
        <p:txBody>
          <a:bodyPr/>
          <a:lstStyle/>
          <a:p>
            <a:r>
              <a:rPr lang="en-IN" dirty="0"/>
              <a:t>CA AANCHAL KAPOOR  </a:t>
            </a:r>
          </a:p>
        </p:txBody>
      </p:sp>
      <p:sp>
        <p:nvSpPr>
          <p:cNvPr id="9" name="Slide Number Placeholder 8">
            <a:extLst>
              <a:ext uri="{FF2B5EF4-FFF2-40B4-BE49-F238E27FC236}">
                <a16:creationId xmlns:a16="http://schemas.microsoft.com/office/drawing/2014/main" id="{CEB75657-9FF8-4496-A5ED-95FEBD8F9234}"/>
              </a:ext>
            </a:extLst>
          </p:cNvPr>
          <p:cNvSpPr>
            <a:spLocks noGrp="1"/>
          </p:cNvSpPr>
          <p:nvPr>
            <p:ph type="sldNum" sz="quarter" idx="12"/>
          </p:nvPr>
        </p:nvSpPr>
        <p:spPr>
          <a:xfrm>
            <a:off x="8803640" y="6456618"/>
            <a:ext cx="2743200" cy="365125"/>
          </a:xfrm>
        </p:spPr>
        <p:txBody>
          <a:bodyPr/>
          <a:lstStyle/>
          <a:p>
            <a:fld id="{30B32B0F-4484-43FC-A286-3FCAD1984DF1}" type="slidenum">
              <a:rPr lang="en-IN" smtClean="0"/>
              <a:pPr/>
              <a:t>90</a:t>
            </a:fld>
            <a:endParaRPr lang="en-IN" dirty="0"/>
          </a:p>
        </p:txBody>
      </p:sp>
      <p:sp>
        <p:nvSpPr>
          <p:cNvPr id="3" name="Oval 2">
            <a:extLst>
              <a:ext uri="{FF2B5EF4-FFF2-40B4-BE49-F238E27FC236}">
                <a16:creationId xmlns:a16="http://schemas.microsoft.com/office/drawing/2014/main" id="{AB23A6D8-3CB1-4562-A5CF-62863237ACF0}"/>
              </a:ext>
            </a:extLst>
          </p:cNvPr>
          <p:cNvSpPr/>
          <p:nvPr/>
        </p:nvSpPr>
        <p:spPr>
          <a:xfrm>
            <a:off x="8893910" y="5739265"/>
            <a:ext cx="2743200"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GSTR1  &gt; GSTR 3B</a:t>
            </a:r>
          </a:p>
        </p:txBody>
      </p:sp>
      <p:sp>
        <p:nvSpPr>
          <p:cNvPr id="12" name="Thought Bubble: Cloud 11">
            <a:extLst>
              <a:ext uri="{FF2B5EF4-FFF2-40B4-BE49-F238E27FC236}">
                <a16:creationId xmlns:a16="http://schemas.microsoft.com/office/drawing/2014/main" id="{743A17CF-85E7-4530-929D-748A76BB9B94}"/>
              </a:ext>
            </a:extLst>
          </p:cNvPr>
          <p:cNvSpPr/>
          <p:nvPr/>
        </p:nvSpPr>
        <p:spPr>
          <a:xfrm>
            <a:off x="3836413" y="3012396"/>
            <a:ext cx="2043885" cy="289604"/>
          </a:xfrm>
          <a:prstGeom prst="cloudCallout">
            <a:avLst>
              <a:gd name="adj1" fmla="val -39723"/>
              <a:gd name="adj2" fmla="val 6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Anti Prof.</a:t>
            </a:r>
          </a:p>
        </p:txBody>
      </p:sp>
      <p:sp>
        <p:nvSpPr>
          <p:cNvPr id="13" name="Thought Bubble: Cloud 12">
            <a:extLst>
              <a:ext uri="{FF2B5EF4-FFF2-40B4-BE49-F238E27FC236}">
                <a16:creationId xmlns:a16="http://schemas.microsoft.com/office/drawing/2014/main" id="{B076E8FF-E68E-4E1B-AE23-09A0D6D372A8}"/>
              </a:ext>
            </a:extLst>
          </p:cNvPr>
          <p:cNvSpPr/>
          <p:nvPr/>
        </p:nvSpPr>
        <p:spPr>
          <a:xfrm>
            <a:off x="3836413" y="3652918"/>
            <a:ext cx="4114800" cy="441561"/>
          </a:xfrm>
          <a:prstGeom prst="cloudCallout">
            <a:avLst>
              <a:gd name="adj1" fmla="val -53470"/>
              <a:gd name="adj2" fmla="val 3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Bank a/c details  in 45 days</a:t>
            </a:r>
          </a:p>
        </p:txBody>
      </p:sp>
    </p:spTree>
    <p:extLst>
      <p:ext uri="{BB962C8B-B14F-4D97-AF65-F5344CB8AC3E}">
        <p14:creationId xmlns:p14="http://schemas.microsoft.com/office/powerpoint/2010/main" val="33936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0" grpId="0" animBg="1"/>
      <p:bldP spid="11" grpId="0" animBg="1"/>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a:extLst>
              <a:ext uri="{FF2B5EF4-FFF2-40B4-BE49-F238E27FC236}">
                <a16:creationId xmlns:a16="http://schemas.microsoft.com/office/drawing/2014/main" id="{B89FC099-DE5E-4989-85AD-BD17686C29EE}"/>
              </a:ext>
            </a:extLst>
          </p:cNvPr>
          <p:cNvSpPr/>
          <p:nvPr/>
        </p:nvSpPr>
        <p:spPr>
          <a:xfrm>
            <a:off x="154795" y="0"/>
            <a:ext cx="1330180" cy="463474"/>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a:t>Amendment in Rule 21A</a:t>
            </a:r>
          </a:p>
        </p:txBody>
      </p:sp>
      <p:sp>
        <p:nvSpPr>
          <p:cNvPr id="6" name="Rectangle 5">
            <a:extLst>
              <a:ext uri="{FF2B5EF4-FFF2-40B4-BE49-F238E27FC236}">
                <a16:creationId xmlns:a16="http://schemas.microsoft.com/office/drawing/2014/main" id="{4955E214-F6D0-4B88-9CAC-18239FD2FBCD}"/>
              </a:ext>
            </a:extLst>
          </p:cNvPr>
          <p:cNvSpPr/>
          <p:nvPr/>
        </p:nvSpPr>
        <p:spPr>
          <a:xfrm>
            <a:off x="245173" y="458116"/>
            <a:ext cx="11794427" cy="578011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342900" indent="-342900" algn="just">
              <a:buFont typeface="+mj-lt"/>
              <a:buAutoNum type="arabicPeriod"/>
            </a:pPr>
            <a:r>
              <a:rPr lang="en-US" dirty="0"/>
              <a:t>Where a </a:t>
            </a:r>
            <a:r>
              <a:rPr lang="en-US" b="1" u="sng" dirty="0">
                <a:solidFill>
                  <a:srgbClr val="FF0000"/>
                </a:solidFill>
              </a:rPr>
              <a:t>registered person has applied for cancellation of registration </a:t>
            </a:r>
            <a:r>
              <a:rPr lang="en-US" dirty="0"/>
              <a:t>under rule 20, the </a:t>
            </a:r>
            <a:r>
              <a:rPr lang="en-US" b="1" u="sng" dirty="0">
                <a:solidFill>
                  <a:srgbClr val="00B0F0"/>
                </a:solidFill>
              </a:rPr>
              <a:t>registration shall be deemed to be suspended from the date of submission of the application or the date from which the cancellation is sought, whichever is later</a:t>
            </a:r>
            <a:r>
              <a:rPr lang="en-US" dirty="0"/>
              <a:t>, pending the completion of proceedings for cancellation of registration under rule 22.</a:t>
            </a:r>
          </a:p>
          <a:p>
            <a:pPr marL="342900" indent="-342900" algn="just">
              <a:buFont typeface="+mj-lt"/>
              <a:buAutoNum type="arabicPeriod"/>
            </a:pPr>
            <a:endParaRPr lang="en-US" dirty="0"/>
          </a:p>
          <a:p>
            <a:pPr marL="342900" indent="-342900" algn="just">
              <a:buFont typeface="+mj-lt"/>
              <a:buAutoNum type="arabicPeriod"/>
            </a:pPr>
            <a:r>
              <a:rPr lang="en-US" dirty="0"/>
              <a:t>Where the proper officer has reasons to believe that the registration of a person is liable to be cancelled under section 29 or under rule 21, he may </a:t>
            </a:r>
            <a:r>
              <a:rPr lang="en-US" b="1" baseline="30000" dirty="0">
                <a:solidFill>
                  <a:srgbClr val="FF0000"/>
                </a:solidFill>
              </a:rPr>
              <a:t>2</a:t>
            </a:r>
            <a:r>
              <a:rPr lang="en-US" b="1" dirty="0">
                <a:solidFill>
                  <a:srgbClr val="FF0000"/>
                </a:solidFill>
              </a:rPr>
              <a:t>[***], suspend </a:t>
            </a:r>
            <a:r>
              <a:rPr lang="en-US" dirty="0"/>
              <a:t>the registration of such person with effect from a date to be determined by him, pending the completion of the proceedings for cancellation of registration under rule 22.</a:t>
            </a:r>
          </a:p>
          <a:p>
            <a:pPr algn="just"/>
            <a:endParaRPr lang="en-US" b="0" i="1" dirty="0">
              <a:solidFill>
                <a:srgbClr val="333333"/>
              </a:solidFill>
              <a:effectLst/>
              <a:latin typeface="Times New Roman" panose="02020603050405020304" pitchFamily="18" charset="0"/>
            </a:endParaRPr>
          </a:p>
          <a:p>
            <a:pPr algn="just"/>
            <a:r>
              <a:rPr lang="en-US" b="0" i="1" dirty="0">
                <a:solidFill>
                  <a:srgbClr val="333333"/>
                </a:solidFill>
                <a:effectLst/>
                <a:highlight>
                  <a:srgbClr val="00FFFF"/>
                </a:highlight>
                <a:latin typeface="Times New Roman" panose="02020603050405020304" pitchFamily="18" charset="0"/>
              </a:rPr>
              <a:t>(2A) Where, a </a:t>
            </a:r>
            <a:r>
              <a:rPr lang="en-US" b="1" i="1" u="sng" dirty="0">
                <a:solidFill>
                  <a:srgbClr val="333333"/>
                </a:solidFill>
                <a:effectLst/>
                <a:highlight>
                  <a:srgbClr val="00FFFF"/>
                </a:highlight>
                <a:latin typeface="Times New Roman" panose="02020603050405020304" pitchFamily="18" charset="0"/>
              </a:rPr>
              <a:t>comparison of the returns furnished by a registered person under section 39 with</a:t>
            </a:r>
          </a:p>
          <a:p>
            <a:pPr marL="342900" indent="-342900" algn="just">
              <a:buFont typeface="+mj-lt"/>
              <a:buAutoNum type="alphaLcParenR"/>
            </a:pPr>
            <a:r>
              <a:rPr lang="en-US" b="0" i="1" dirty="0">
                <a:solidFill>
                  <a:srgbClr val="3E3E3E"/>
                </a:solidFill>
                <a:effectLst/>
                <a:highlight>
                  <a:srgbClr val="00FFFF"/>
                </a:highlight>
                <a:latin typeface="Times New Roman" panose="02020603050405020304" pitchFamily="18" charset="0"/>
              </a:rPr>
              <a:t>the details of </a:t>
            </a:r>
            <a:r>
              <a:rPr lang="en-US" b="0" i="1" dirty="0">
                <a:solidFill>
                  <a:srgbClr val="3E3E3E"/>
                </a:solidFill>
                <a:effectLst/>
                <a:highlight>
                  <a:srgbClr val="00FF00"/>
                </a:highlight>
                <a:latin typeface="Times New Roman" panose="02020603050405020304" pitchFamily="18" charset="0"/>
              </a:rPr>
              <a:t>outward supplies </a:t>
            </a:r>
            <a:r>
              <a:rPr lang="en-US" b="0" i="1" dirty="0">
                <a:solidFill>
                  <a:srgbClr val="3E3E3E"/>
                </a:solidFill>
                <a:effectLst/>
                <a:highlight>
                  <a:srgbClr val="00FFFF"/>
                </a:highlight>
                <a:latin typeface="Times New Roman" panose="02020603050405020304" pitchFamily="18" charset="0"/>
              </a:rPr>
              <a:t>furnished in </a:t>
            </a:r>
            <a:r>
              <a:rPr lang="en-US" b="1" i="1" dirty="0">
                <a:solidFill>
                  <a:srgbClr val="3E3E3E"/>
                </a:solidFill>
                <a:effectLst/>
                <a:highlight>
                  <a:srgbClr val="00FFFF"/>
                </a:highlight>
                <a:latin typeface="Times New Roman" panose="02020603050405020304" pitchFamily="18" charset="0"/>
              </a:rPr>
              <a:t>FORM GSTR-1</a:t>
            </a:r>
            <a:r>
              <a:rPr lang="en-US" b="1" i="0" dirty="0">
                <a:solidFill>
                  <a:srgbClr val="3E3E3E"/>
                </a:solidFill>
                <a:effectLst/>
                <a:highlight>
                  <a:srgbClr val="00FFFF"/>
                </a:highlight>
                <a:latin typeface="Times New Roman" panose="02020603050405020304" pitchFamily="18" charset="0"/>
              </a:rPr>
              <a:t> </a:t>
            </a:r>
            <a:r>
              <a:rPr lang="en-US" b="0" i="1" dirty="0">
                <a:solidFill>
                  <a:srgbClr val="3E3E3E"/>
                </a:solidFill>
                <a:effectLst/>
                <a:highlight>
                  <a:srgbClr val="00FFFF"/>
                </a:highlight>
                <a:latin typeface="Times New Roman" panose="02020603050405020304" pitchFamily="18" charset="0"/>
              </a:rPr>
              <a:t>; or</a:t>
            </a:r>
            <a:endParaRPr lang="en-IN" b="0" i="1" dirty="0">
              <a:solidFill>
                <a:srgbClr val="3E3E3E"/>
              </a:solidFill>
              <a:effectLst/>
              <a:highlight>
                <a:srgbClr val="00FFFF"/>
              </a:highlight>
              <a:latin typeface="Times New Roman" panose="02020603050405020304" pitchFamily="18" charset="0"/>
            </a:endParaRPr>
          </a:p>
          <a:p>
            <a:pPr marL="342900" indent="-342900" algn="just">
              <a:buFont typeface="+mj-lt"/>
              <a:buAutoNum type="alphaLcParenR"/>
            </a:pPr>
            <a:r>
              <a:rPr lang="en-US" i="1" dirty="0">
                <a:solidFill>
                  <a:srgbClr val="3E3E3E"/>
                </a:solidFill>
                <a:effectLst/>
                <a:highlight>
                  <a:srgbClr val="00FFFF"/>
                </a:highlight>
                <a:latin typeface="Times New Roman" panose="02020603050405020304" pitchFamily="18" charset="0"/>
              </a:rPr>
              <a:t>the details of </a:t>
            </a:r>
            <a:r>
              <a:rPr lang="en-US" i="1" dirty="0">
                <a:solidFill>
                  <a:srgbClr val="3E3E3E"/>
                </a:solidFill>
                <a:effectLst/>
                <a:highlight>
                  <a:srgbClr val="00FF00"/>
                </a:highlight>
                <a:latin typeface="Times New Roman" panose="02020603050405020304" pitchFamily="18" charset="0"/>
              </a:rPr>
              <a:t>inward supplies </a:t>
            </a:r>
            <a:r>
              <a:rPr lang="en-US" i="1" dirty="0">
                <a:solidFill>
                  <a:srgbClr val="3E3E3E"/>
                </a:solidFill>
                <a:effectLst/>
                <a:highlight>
                  <a:srgbClr val="00FFFF"/>
                </a:highlight>
                <a:latin typeface="Times New Roman" panose="02020603050405020304" pitchFamily="18" charset="0"/>
              </a:rPr>
              <a:t>derived based on the details of outward supplies furnished by his suppliers in their </a:t>
            </a:r>
            <a:r>
              <a:rPr lang="en-US" b="1" i="1" dirty="0">
                <a:solidFill>
                  <a:srgbClr val="3E3E3E"/>
                </a:solidFill>
                <a:effectLst/>
                <a:highlight>
                  <a:srgbClr val="00FFFF"/>
                </a:highlight>
                <a:latin typeface="Times New Roman" panose="02020603050405020304" pitchFamily="18" charset="0"/>
              </a:rPr>
              <a:t>FORM GSTR-1,</a:t>
            </a:r>
          </a:p>
          <a:p>
            <a:pPr algn="just"/>
            <a:r>
              <a:rPr lang="en-US" b="0" i="1" dirty="0">
                <a:solidFill>
                  <a:srgbClr val="333333"/>
                </a:solidFill>
                <a:effectLst/>
                <a:highlight>
                  <a:srgbClr val="00FFFF"/>
                </a:highlight>
                <a:latin typeface="Times New Roman" panose="02020603050405020304" pitchFamily="18" charset="0"/>
              </a:rPr>
              <a:t>or such other analysis, as may be carried out on the recommendations of the Council, show that there are </a:t>
            </a:r>
            <a:r>
              <a:rPr lang="en-US" b="1" i="1" u="sng" dirty="0">
                <a:solidFill>
                  <a:srgbClr val="FF0000"/>
                </a:solidFill>
                <a:effectLst/>
                <a:highlight>
                  <a:srgbClr val="00FFFF"/>
                </a:highlight>
                <a:latin typeface="Times New Roman" panose="02020603050405020304" pitchFamily="18" charset="0"/>
              </a:rPr>
              <a:t>significant differences or anomalies indicating contravention of the provisions of the Act or the rules made thereunder, </a:t>
            </a:r>
            <a:r>
              <a:rPr lang="en-US" b="0" i="1" dirty="0">
                <a:solidFill>
                  <a:srgbClr val="333333"/>
                </a:solidFill>
                <a:effectLst/>
                <a:highlight>
                  <a:srgbClr val="00FFFF"/>
                </a:highlight>
                <a:latin typeface="Times New Roman" panose="02020603050405020304" pitchFamily="18" charset="0"/>
              </a:rPr>
              <a:t>leading to cancellation of registration of the said person, his registration shall </a:t>
            </a:r>
            <a:r>
              <a:rPr lang="en-US" b="1" i="1" u="sng" dirty="0">
                <a:solidFill>
                  <a:srgbClr val="333333"/>
                </a:solidFill>
                <a:effectLst/>
                <a:highlight>
                  <a:srgbClr val="00FFFF"/>
                </a:highlight>
                <a:latin typeface="Times New Roman" panose="02020603050405020304" pitchFamily="18" charset="0"/>
              </a:rPr>
              <a:t>be suspended </a:t>
            </a:r>
            <a:r>
              <a:rPr lang="en-US" b="0" i="1" dirty="0">
                <a:solidFill>
                  <a:srgbClr val="333333"/>
                </a:solidFill>
                <a:effectLst/>
                <a:highlight>
                  <a:srgbClr val="00FFFF"/>
                </a:highlight>
                <a:latin typeface="Times New Roman" panose="02020603050405020304" pitchFamily="18" charset="0"/>
              </a:rPr>
              <a:t>and the said person shall be </a:t>
            </a:r>
            <a:r>
              <a:rPr lang="en-US" b="1" i="1" u="sng" dirty="0">
                <a:solidFill>
                  <a:srgbClr val="FF0000"/>
                </a:solidFill>
                <a:effectLst/>
                <a:highlight>
                  <a:srgbClr val="FFFF00"/>
                </a:highlight>
                <a:latin typeface="Times New Roman" panose="02020603050405020304" pitchFamily="18" charset="0"/>
              </a:rPr>
              <a:t>intimated</a:t>
            </a:r>
            <a:r>
              <a:rPr lang="en-US" b="1" i="1" u="sng" dirty="0">
                <a:solidFill>
                  <a:srgbClr val="FF0000"/>
                </a:solidFill>
                <a:effectLst/>
                <a:highlight>
                  <a:srgbClr val="00FFFF"/>
                </a:highlight>
                <a:latin typeface="Times New Roman" panose="02020603050405020304" pitchFamily="18" charset="0"/>
              </a:rPr>
              <a:t> in </a:t>
            </a:r>
            <a:r>
              <a:rPr lang="en-US" b="1" i="1" u="sng" dirty="0">
                <a:solidFill>
                  <a:srgbClr val="FF0000"/>
                </a:solidFill>
                <a:effectLst/>
                <a:highlight>
                  <a:srgbClr val="FFFF00"/>
                </a:highlight>
                <a:latin typeface="Times New Roman" panose="02020603050405020304" pitchFamily="18" charset="0"/>
              </a:rPr>
              <a:t>FORM GST REG-31</a:t>
            </a:r>
            <a:r>
              <a:rPr lang="en-US" b="1" i="0" u="sng" dirty="0">
                <a:solidFill>
                  <a:srgbClr val="FF0000"/>
                </a:solidFill>
                <a:effectLst/>
                <a:highlight>
                  <a:srgbClr val="FFFF00"/>
                </a:highlight>
                <a:latin typeface="Times New Roman" panose="02020603050405020304" pitchFamily="18" charset="0"/>
              </a:rPr>
              <a:t> </a:t>
            </a:r>
            <a:r>
              <a:rPr lang="en-US" b="1" i="1" u="sng" dirty="0">
                <a:solidFill>
                  <a:srgbClr val="FF0000"/>
                </a:solidFill>
                <a:effectLst/>
                <a:highlight>
                  <a:srgbClr val="00FFFF"/>
                </a:highlight>
                <a:latin typeface="Times New Roman" panose="02020603050405020304" pitchFamily="18" charset="0"/>
              </a:rPr>
              <a:t>, electronically, on the common portal, or by sending a communication to his e-mail address provided at the time of registration or as amended from time to time, highlighting the said differences and anomalies and asking him to explain, within a period of thirty days, as to why his registration shall not be cancelled</a:t>
            </a:r>
            <a:r>
              <a:rPr lang="en-US" b="0" i="0" dirty="0">
                <a:solidFill>
                  <a:srgbClr val="333333"/>
                </a:solidFill>
                <a:effectLst/>
                <a:highlight>
                  <a:srgbClr val="00FFFF"/>
                </a:highlight>
                <a:latin typeface="Times New Roman" panose="02020603050405020304" pitchFamily="18" charset="0"/>
              </a:rPr>
              <a:t>.</a:t>
            </a:r>
            <a:r>
              <a:rPr lang="en-US" b="1" i="0" dirty="0">
                <a:solidFill>
                  <a:srgbClr val="333333"/>
                </a:solidFill>
                <a:effectLst/>
                <a:highlight>
                  <a:srgbClr val="00FFFF"/>
                </a:highlight>
                <a:latin typeface="Times New Roman" panose="02020603050405020304" pitchFamily="18" charset="0"/>
              </a:rPr>
              <a:t>]</a:t>
            </a:r>
          </a:p>
          <a:p>
            <a:pPr algn="just"/>
            <a:endParaRPr lang="en-US" b="1" i="0" dirty="0">
              <a:solidFill>
                <a:srgbClr val="333333"/>
              </a:solidFill>
              <a:effectLst/>
              <a:highlight>
                <a:srgbClr val="00FFFF"/>
              </a:highlight>
              <a:latin typeface="Times New Roman" panose="02020603050405020304" pitchFamily="18" charset="0"/>
            </a:endParaRPr>
          </a:p>
          <a:p>
            <a:pPr algn="just"/>
            <a:r>
              <a:rPr lang="en-US" b="1" dirty="0">
                <a:solidFill>
                  <a:srgbClr val="333333"/>
                </a:solidFill>
                <a:effectLst/>
                <a:latin typeface="Times New Roman" panose="02020603050405020304" pitchFamily="18" charset="0"/>
              </a:rPr>
              <a:t>(3)</a:t>
            </a:r>
            <a:r>
              <a:rPr lang="en-US" i="1" dirty="0"/>
              <a:t> A registered person, whose registration has been suspended under sub-rule (1) or sub-rule (2), </a:t>
            </a:r>
            <a:r>
              <a:rPr lang="en-US" u="sng" baseline="30000" dirty="0"/>
              <a:t>3</a:t>
            </a:r>
            <a:r>
              <a:rPr lang="en-US" b="1" dirty="0"/>
              <a:t>[</a:t>
            </a:r>
            <a:r>
              <a:rPr lang="en-US" i="1" dirty="0"/>
              <a:t>or sub-rule (2A)</a:t>
            </a:r>
            <a:r>
              <a:rPr lang="en-US" b="1" dirty="0"/>
              <a:t>]</a:t>
            </a:r>
            <a:r>
              <a:rPr lang="en-US" i="1" dirty="0"/>
              <a:t> </a:t>
            </a:r>
            <a:r>
              <a:rPr lang="en-US" b="1" i="1" u="sng" dirty="0">
                <a:highlight>
                  <a:srgbClr val="FFFF00"/>
                </a:highlight>
              </a:rPr>
              <a:t>shall not make any taxable supply</a:t>
            </a:r>
            <a:r>
              <a:rPr lang="en-US" i="1" dirty="0">
                <a:highlight>
                  <a:srgbClr val="FFFF00"/>
                </a:highlight>
              </a:rPr>
              <a:t> </a:t>
            </a:r>
            <a:r>
              <a:rPr lang="en-US" i="1" dirty="0"/>
              <a:t>during the period of suspension and shall not be required to furnish any return under section 39.</a:t>
            </a:r>
            <a:endParaRPr lang="en-US" b="1" dirty="0">
              <a:solidFill>
                <a:srgbClr val="333333"/>
              </a:solidFill>
              <a:effectLst/>
              <a:latin typeface="Times New Roman" panose="02020603050405020304" pitchFamily="18" charset="0"/>
            </a:endParaRPr>
          </a:p>
          <a:p>
            <a:pPr algn="just"/>
            <a:r>
              <a:rPr lang="en-US" i="1" dirty="0"/>
              <a:t> </a:t>
            </a:r>
            <a:endParaRPr lang="en-US" dirty="0">
              <a:solidFill>
                <a:srgbClr val="3E3E3E"/>
              </a:solidFill>
              <a:effectLst/>
              <a:latin typeface="Times New Roman" panose="02020603050405020304" pitchFamily="18" charset="0"/>
            </a:endParaRPr>
          </a:p>
        </p:txBody>
      </p:sp>
      <p:sp>
        <p:nvSpPr>
          <p:cNvPr id="8" name="Double Wave 7">
            <a:extLst>
              <a:ext uri="{FF2B5EF4-FFF2-40B4-BE49-F238E27FC236}">
                <a16:creationId xmlns:a16="http://schemas.microsoft.com/office/drawing/2014/main" id="{F3364891-836B-4ED3-8FBB-C243B06AF8DE}"/>
              </a:ext>
            </a:extLst>
          </p:cNvPr>
          <p:cNvSpPr/>
          <p:nvPr/>
        </p:nvSpPr>
        <p:spPr>
          <a:xfrm>
            <a:off x="1484975" y="45658"/>
            <a:ext cx="3123028" cy="353399"/>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r>
              <a:rPr lang="en-IN" b="1" i="0" dirty="0">
                <a:solidFill>
                  <a:srgbClr val="333333"/>
                </a:solidFill>
                <a:effectLst/>
                <a:latin typeface="Times New Roman" panose="02020603050405020304" pitchFamily="18" charset="0"/>
              </a:rPr>
              <a:t>Suspension of registration.</a:t>
            </a:r>
            <a:endParaRPr lang="en-US" b="1" u="sng" dirty="0"/>
          </a:p>
        </p:txBody>
      </p:sp>
      <p:sp>
        <p:nvSpPr>
          <p:cNvPr id="12" name="TextBox 11">
            <a:extLst>
              <a:ext uri="{FF2B5EF4-FFF2-40B4-BE49-F238E27FC236}">
                <a16:creationId xmlns:a16="http://schemas.microsoft.com/office/drawing/2014/main" id="{CF615060-0A91-489C-84EF-8AC88F5AE083}"/>
              </a:ext>
            </a:extLst>
          </p:cNvPr>
          <p:cNvSpPr txBox="1"/>
          <p:nvPr/>
        </p:nvSpPr>
        <p:spPr>
          <a:xfrm>
            <a:off x="3049172" y="3102318"/>
            <a:ext cx="6098344" cy="369332"/>
          </a:xfrm>
          <a:prstGeom prst="rect">
            <a:avLst/>
          </a:prstGeom>
          <a:noFill/>
        </p:spPr>
        <p:txBody>
          <a:bodyPr wrap="square">
            <a:spAutoFit/>
          </a:bodyPr>
          <a:lstStyle/>
          <a:p>
            <a:endParaRPr lang="en-IN" dirty="0"/>
          </a:p>
        </p:txBody>
      </p:sp>
      <p:sp>
        <p:nvSpPr>
          <p:cNvPr id="2" name="Date Placeholder 1">
            <a:extLst>
              <a:ext uri="{FF2B5EF4-FFF2-40B4-BE49-F238E27FC236}">
                <a16:creationId xmlns:a16="http://schemas.microsoft.com/office/drawing/2014/main" id="{BA656C2C-5DD7-4627-8A80-A4C471FEBDA4}"/>
              </a:ext>
            </a:extLst>
          </p:cNvPr>
          <p:cNvSpPr>
            <a:spLocks noGrp="1"/>
          </p:cNvSpPr>
          <p:nvPr>
            <p:ph type="dt" sz="half" idx="10"/>
          </p:nvPr>
        </p:nvSpPr>
        <p:spPr/>
        <p:txBody>
          <a:bodyPr/>
          <a:lstStyle/>
          <a:p>
            <a:fld id="{C4C31787-0AD6-4A3E-8B7B-00908DA4C748}" type="datetime1">
              <a:rPr lang="en-US" smtClean="0"/>
              <a:t>6/4/2022</a:t>
            </a:fld>
            <a:endParaRPr lang="en-IN" dirty="0"/>
          </a:p>
        </p:txBody>
      </p:sp>
      <p:sp>
        <p:nvSpPr>
          <p:cNvPr id="3" name="Footer Placeholder 2">
            <a:extLst>
              <a:ext uri="{FF2B5EF4-FFF2-40B4-BE49-F238E27FC236}">
                <a16:creationId xmlns:a16="http://schemas.microsoft.com/office/drawing/2014/main" id="{91371BFD-7398-4520-9EF6-B02B678CB2ED}"/>
              </a:ext>
            </a:extLst>
          </p:cNvPr>
          <p:cNvSpPr>
            <a:spLocks noGrp="1"/>
          </p:cNvSpPr>
          <p:nvPr>
            <p:ph type="ftr" sz="quarter" idx="11"/>
          </p:nvPr>
        </p:nvSpPr>
        <p:spPr/>
        <p:txBody>
          <a:bodyPr/>
          <a:lstStyle/>
          <a:p>
            <a:r>
              <a:rPr lang="en-IN"/>
              <a:t>CA AANCHAL KAPOOR  </a:t>
            </a:r>
          </a:p>
        </p:txBody>
      </p:sp>
      <p:sp>
        <p:nvSpPr>
          <p:cNvPr id="5" name="Slide Number Placeholder 4">
            <a:extLst>
              <a:ext uri="{FF2B5EF4-FFF2-40B4-BE49-F238E27FC236}">
                <a16:creationId xmlns:a16="http://schemas.microsoft.com/office/drawing/2014/main" id="{9B86575B-EAA6-4A79-A4BD-BAF0257AC453}"/>
              </a:ext>
            </a:extLst>
          </p:cNvPr>
          <p:cNvSpPr>
            <a:spLocks noGrp="1"/>
          </p:cNvSpPr>
          <p:nvPr>
            <p:ph type="sldNum" sz="quarter" idx="12"/>
          </p:nvPr>
        </p:nvSpPr>
        <p:spPr/>
        <p:txBody>
          <a:bodyPr/>
          <a:lstStyle/>
          <a:p>
            <a:fld id="{30B32B0F-4484-43FC-A286-3FCAD1984DF1}" type="slidenum">
              <a:rPr lang="en-IN" smtClean="0"/>
              <a:pPr/>
              <a:t>91</a:t>
            </a:fld>
            <a:endParaRPr lang="en-IN"/>
          </a:p>
        </p:txBody>
      </p:sp>
      <p:sp>
        <p:nvSpPr>
          <p:cNvPr id="7" name="Cloud Callout 6"/>
          <p:cNvSpPr/>
          <p:nvPr/>
        </p:nvSpPr>
        <p:spPr>
          <a:xfrm>
            <a:off x="1699846" y="1345811"/>
            <a:ext cx="3429000" cy="289604"/>
          </a:xfrm>
          <a:prstGeom prst="cloudCallout">
            <a:avLst/>
          </a:prstGeom>
          <a:solidFill>
            <a:srgbClr val="FF00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OBH removed</a:t>
            </a:r>
          </a:p>
        </p:txBody>
      </p:sp>
      <p:sp>
        <p:nvSpPr>
          <p:cNvPr id="10" name="Cloud Callout 9"/>
          <p:cNvSpPr/>
          <p:nvPr/>
        </p:nvSpPr>
        <p:spPr>
          <a:xfrm>
            <a:off x="8522515" y="3008316"/>
            <a:ext cx="3429000" cy="289604"/>
          </a:xfrm>
          <a:prstGeom prst="cloudCallout">
            <a:avLst/>
          </a:prstGeom>
          <a:solidFill>
            <a:srgbClr val="FF00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a:t>GSTR 2A/2B</a:t>
            </a:r>
            <a:endParaRPr lang="en-US" dirty="0"/>
          </a:p>
        </p:txBody>
      </p:sp>
      <p:sp>
        <p:nvSpPr>
          <p:cNvPr id="9" name="Thought Bubble: Cloud 8">
            <a:extLst>
              <a:ext uri="{FF2B5EF4-FFF2-40B4-BE49-F238E27FC236}">
                <a16:creationId xmlns:a16="http://schemas.microsoft.com/office/drawing/2014/main" id="{1101F7A4-109B-4B25-B4D4-1C4A5A51FA18}"/>
              </a:ext>
            </a:extLst>
          </p:cNvPr>
          <p:cNvSpPr/>
          <p:nvPr/>
        </p:nvSpPr>
        <p:spPr>
          <a:xfrm>
            <a:off x="8522515" y="2372316"/>
            <a:ext cx="2043885" cy="289604"/>
          </a:xfrm>
          <a:prstGeom prst="cloudCallout">
            <a:avLst>
              <a:gd name="adj1" fmla="val -39723"/>
              <a:gd name="adj2" fmla="val 6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GSTR 3B</a:t>
            </a:r>
          </a:p>
        </p:txBody>
      </p:sp>
      <p:sp>
        <p:nvSpPr>
          <p:cNvPr id="13" name="Rectangle 12">
            <a:extLst>
              <a:ext uri="{FF2B5EF4-FFF2-40B4-BE49-F238E27FC236}">
                <a16:creationId xmlns:a16="http://schemas.microsoft.com/office/drawing/2014/main" id="{DD370DDF-A63D-4A52-99A4-8CBEC965CA5E}"/>
              </a:ext>
            </a:extLst>
          </p:cNvPr>
          <p:cNvSpPr/>
          <p:nvPr/>
        </p:nvSpPr>
        <p:spPr>
          <a:xfrm>
            <a:off x="5519057" y="12128"/>
            <a:ext cx="5220063" cy="3869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u="sng" dirty="0"/>
              <a:t>N.N. 94/2020-CT Dated 22-12-2020</a:t>
            </a:r>
          </a:p>
        </p:txBody>
      </p:sp>
    </p:spTree>
    <p:extLst>
      <p:ext uri="{BB962C8B-B14F-4D97-AF65-F5344CB8AC3E}">
        <p14:creationId xmlns:p14="http://schemas.microsoft.com/office/powerpoint/2010/main" val="292205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56C2C-5DD7-4627-8A80-A4C471FEBDA4}"/>
              </a:ext>
            </a:extLst>
          </p:cNvPr>
          <p:cNvSpPr>
            <a:spLocks noGrp="1"/>
          </p:cNvSpPr>
          <p:nvPr>
            <p:ph type="dt" sz="half" idx="10"/>
          </p:nvPr>
        </p:nvSpPr>
        <p:spPr/>
        <p:txBody>
          <a:bodyPr/>
          <a:lstStyle/>
          <a:p>
            <a:fld id="{E4DFEFFC-A449-4C91-8C8F-2409193B5E64}" type="datetime1">
              <a:rPr lang="en-US" smtClean="0"/>
              <a:t>6/4/2022</a:t>
            </a:fld>
            <a:endParaRPr lang="en-IN"/>
          </a:p>
        </p:txBody>
      </p:sp>
      <p:sp>
        <p:nvSpPr>
          <p:cNvPr id="3" name="Footer Placeholder 2">
            <a:extLst>
              <a:ext uri="{FF2B5EF4-FFF2-40B4-BE49-F238E27FC236}">
                <a16:creationId xmlns:a16="http://schemas.microsoft.com/office/drawing/2014/main" id="{91371BFD-7398-4520-9EF6-B02B678CB2ED}"/>
              </a:ext>
            </a:extLst>
          </p:cNvPr>
          <p:cNvSpPr>
            <a:spLocks noGrp="1"/>
          </p:cNvSpPr>
          <p:nvPr>
            <p:ph type="ftr" sz="quarter" idx="11"/>
          </p:nvPr>
        </p:nvSpPr>
        <p:spPr/>
        <p:txBody>
          <a:bodyPr/>
          <a:lstStyle/>
          <a:p>
            <a:r>
              <a:rPr lang="en-IN"/>
              <a:t>CA AANCHAL KAPOOR  </a:t>
            </a:r>
          </a:p>
        </p:txBody>
      </p:sp>
      <p:sp>
        <p:nvSpPr>
          <p:cNvPr id="5" name="Slide Number Placeholder 4">
            <a:extLst>
              <a:ext uri="{FF2B5EF4-FFF2-40B4-BE49-F238E27FC236}">
                <a16:creationId xmlns:a16="http://schemas.microsoft.com/office/drawing/2014/main" id="{9B86575B-EAA6-4A79-A4BD-BAF0257AC453}"/>
              </a:ext>
            </a:extLst>
          </p:cNvPr>
          <p:cNvSpPr>
            <a:spLocks noGrp="1"/>
          </p:cNvSpPr>
          <p:nvPr>
            <p:ph type="sldNum" sz="quarter" idx="12"/>
          </p:nvPr>
        </p:nvSpPr>
        <p:spPr/>
        <p:txBody>
          <a:bodyPr/>
          <a:lstStyle/>
          <a:p>
            <a:fld id="{30B32B0F-4484-43FC-A286-3FCAD1984DF1}" type="slidenum">
              <a:rPr lang="en-IN" smtClean="0"/>
              <a:pPr/>
              <a:t>92</a:t>
            </a:fld>
            <a:endParaRPr lang="en-IN"/>
          </a:p>
        </p:txBody>
      </p:sp>
      <p:sp>
        <p:nvSpPr>
          <p:cNvPr id="4" name="Rectangle 3"/>
          <p:cNvSpPr/>
          <p:nvPr/>
        </p:nvSpPr>
        <p:spPr>
          <a:xfrm>
            <a:off x="217266" y="295364"/>
            <a:ext cx="11626391" cy="518014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just"/>
            <a:r>
              <a:rPr lang="en-US" sz="2000" dirty="0"/>
              <a:t>Explanation.-</a:t>
            </a:r>
            <a:r>
              <a:rPr lang="en-US" sz="2000" i="1" dirty="0"/>
              <a:t>For the purposes of this sub-rule, the expression "shall not make any taxable supply" shall mean that the registered person </a:t>
            </a:r>
            <a:r>
              <a:rPr lang="en-US" sz="2000" i="1" dirty="0">
                <a:highlight>
                  <a:srgbClr val="FFFF00"/>
                </a:highlight>
              </a:rPr>
              <a:t>shall not issue a tax invoice and, accordingly, not charge tax on supplies made by him during the period of suspension</a:t>
            </a:r>
          </a:p>
          <a:p>
            <a:pPr algn="just"/>
            <a:endParaRPr lang="en-US" sz="2000" i="1" dirty="0">
              <a:highlight>
                <a:srgbClr val="FFFF00"/>
              </a:highlight>
            </a:endParaRPr>
          </a:p>
          <a:p>
            <a:pPr algn="just"/>
            <a:r>
              <a:rPr lang="en-US" sz="2400" dirty="0"/>
              <a:t>(</a:t>
            </a:r>
            <a:r>
              <a:rPr lang="en-US" sz="2000" i="1" dirty="0"/>
              <a:t>3A) A registered person, whose registration has been suspended under sub-rule (2) or sub-rule (2A), shall not be granted any refund under section 54, during the period of suspension of his registration.</a:t>
            </a:r>
          </a:p>
          <a:p>
            <a:pPr algn="just"/>
            <a:endParaRPr lang="en-US" sz="2000" i="1" dirty="0"/>
          </a:p>
          <a:p>
            <a:pPr algn="just"/>
            <a:r>
              <a:rPr lang="en-US" sz="2000" i="1" dirty="0"/>
              <a:t>4) The suspension of registration under sub-rule (1) or sub-rule (2) </a:t>
            </a:r>
            <a:r>
              <a:rPr lang="en-US" sz="2000" u="sng" baseline="30000" dirty="0"/>
              <a:t>3</a:t>
            </a:r>
            <a:r>
              <a:rPr lang="en-US" sz="2000" b="1" dirty="0"/>
              <a:t>[</a:t>
            </a:r>
            <a:r>
              <a:rPr lang="en-US" sz="2000" i="1" dirty="0"/>
              <a:t>or sub-rule (2A)</a:t>
            </a:r>
            <a:r>
              <a:rPr lang="en-US" sz="2000" b="1" dirty="0"/>
              <a:t>]</a:t>
            </a:r>
            <a:r>
              <a:rPr lang="en-US" sz="2000" i="1" dirty="0"/>
              <a:t> shall be deemed to be revoked upon completion of the proceedings by the proper officer under rule 22 and such revocation shall be effective from the date on which the suspension had come into effect</a:t>
            </a:r>
            <a:r>
              <a:rPr lang="en-US" sz="2000" dirty="0"/>
              <a:t>:</a:t>
            </a:r>
            <a:r>
              <a:rPr lang="en-US" sz="2000" b="1" dirty="0"/>
              <a:t>]</a:t>
            </a:r>
            <a:endParaRPr lang="en-US" sz="2000" b="1" dirty="0">
              <a:solidFill>
                <a:srgbClr val="333333"/>
              </a:solidFill>
              <a:latin typeface="Times New Roman" panose="02020603050405020304" pitchFamily="18" charset="0"/>
            </a:endParaRPr>
          </a:p>
          <a:p>
            <a:pPr algn="just"/>
            <a:r>
              <a:rPr lang="en-US" sz="2000" b="1" u="sng" dirty="0">
                <a:solidFill>
                  <a:srgbClr val="FF0000"/>
                </a:solidFill>
              </a:rPr>
              <a:t>Provided</a:t>
            </a:r>
            <a:r>
              <a:rPr lang="en-US" sz="2000" b="1" i="1" u="sng" dirty="0">
                <a:solidFill>
                  <a:srgbClr val="FF0000"/>
                </a:solidFill>
              </a:rPr>
              <a:t> that the suspension of registration under this rule may be revoked by the proper officer, anytime during the pendency of the proceedings for cancellation, if he deems fit</a:t>
            </a:r>
            <a:r>
              <a:rPr lang="en-US" sz="2000" b="1" u="sng" dirty="0">
                <a:solidFill>
                  <a:srgbClr val="FF0000"/>
                </a:solidFill>
              </a:rPr>
              <a:t>.]</a:t>
            </a:r>
          </a:p>
          <a:p>
            <a:pPr algn="just"/>
            <a:endParaRPr lang="en-US" sz="2000" b="1" u="sng" dirty="0">
              <a:solidFill>
                <a:srgbClr val="FF0000"/>
              </a:solidFill>
            </a:endParaRPr>
          </a:p>
          <a:p>
            <a:pPr algn="just"/>
            <a:r>
              <a:rPr lang="en-US" sz="2000" b="1" dirty="0">
                <a:solidFill>
                  <a:srgbClr val="3E3E3E"/>
                </a:solidFill>
                <a:latin typeface="Times New Roman" panose="02020603050405020304" pitchFamily="18" charset="0"/>
              </a:rPr>
              <a:t>5) </a:t>
            </a:r>
            <a:r>
              <a:rPr lang="en-US" sz="2000" i="1" dirty="0"/>
              <a:t>Where any order having the effect of revocation of suspension of registration has been passed, the provisions of clause (a) of sub-section (3) of section 31 and section 40 in respect of the supplies made during the period of suspension and the procedure specified therein shall apply</a:t>
            </a:r>
            <a:r>
              <a:rPr lang="en-US" sz="2000" dirty="0"/>
              <a:t>.</a:t>
            </a:r>
            <a:r>
              <a:rPr lang="en-US" sz="2000" b="1" dirty="0"/>
              <a:t>]</a:t>
            </a:r>
            <a:endParaRPr lang="en-US" sz="2000" dirty="0">
              <a:solidFill>
                <a:srgbClr val="3E3E3E"/>
              </a:solidFill>
              <a:latin typeface="Times New Roman" panose="02020603050405020304" pitchFamily="18" charset="0"/>
            </a:endParaRPr>
          </a:p>
        </p:txBody>
      </p:sp>
    </p:spTree>
    <p:extLst>
      <p:ext uri="{BB962C8B-B14F-4D97-AF65-F5344CB8AC3E}">
        <p14:creationId xmlns:p14="http://schemas.microsoft.com/office/powerpoint/2010/main" val="38662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542" y="188641"/>
            <a:ext cx="4621561" cy="512139"/>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Amendment in Section 41  vide Sec 106</a:t>
            </a:r>
          </a:p>
        </p:txBody>
      </p:sp>
      <p:sp>
        <p:nvSpPr>
          <p:cNvPr id="4" name="Horizontal Scroll 3"/>
          <p:cNvSpPr/>
          <p:nvPr/>
        </p:nvSpPr>
        <p:spPr>
          <a:xfrm>
            <a:off x="5529943" y="12120"/>
            <a:ext cx="6433458" cy="688660"/>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0" dirty="0">
                <a:solidFill>
                  <a:srgbClr val="212529"/>
                </a:solidFill>
                <a:effectLst/>
                <a:latin typeface="Times New Roman" panose="02020603050405020304" pitchFamily="18" charset="0"/>
              </a:rPr>
              <a:t>Claim of input tax credit and provisional acceptance thereof</a:t>
            </a:r>
            <a:endParaRPr lang="en-US" dirty="0"/>
          </a:p>
        </p:txBody>
      </p:sp>
      <p:sp>
        <p:nvSpPr>
          <p:cNvPr id="6" name="Slide Number Placeholder 5">
            <a:extLst>
              <a:ext uri="{FF2B5EF4-FFF2-40B4-BE49-F238E27FC236}">
                <a16:creationId xmlns:a16="http://schemas.microsoft.com/office/drawing/2014/main" id="{481DF183-25D3-4255-8ED2-C646636E07BF}"/>
              </a:ext>
            </a:extLst>
          </p:cNvPr>
          <p:cNvSpPr>
            <a:spLocks noGrp="1"/>
          </p:cNvSpPr>
          <p:nvPr>
            <p:ph type="sldNum" sz="quarter" idx="12"/>
          </p:nvPr>
        </p:nvSpPr>
        <p:spPr>
          <a:xfrm>
            <a:off x="8077200" y="6356350"/>
            <a:ext cx="2110048" cy="458080"/>
          </a:xfrm>
        </p:spPr>
        <p:txBody>
          <a:bodyPr/>
          <a:lstStyle/>
          <a:p>
            <a:fld id="{56FCA643-ADDA-4CE8-B4FF-7AA2A8ED4A7D}" type="slidenum">
              <a:rPr lang="en-IN" altLang="en-US" sz="1800"/>
              <a:pPr/>
              <a:t>93</a:t>
            </a:fld>
            <a:endParaRPr lang="en-IN" altLang="en-US" sz="1800"/>
          </a:p>
        </p:txBody>
      </p:sp>
      <p:sp>
        <p:nvSpPr>
          <p:cNvPr id="11" name="Rectangle: Rounded Corners 10">
            <a:extLst>
              <a:ext uri="{FF2B5EF4-FFF2-40B4-BE49-F238E27FC236}">
                <a16:creationId xmlns:a16="http://schemas.microsoft.com/office/drawing/2014/main" id="{37C97758-9E82-4BA5-8990-CC8B00480B07}"/>
              </a:ext>
            </a:extLst>
          </p:cNvPr>
          <p:cNvSpPr/>
          <p:nvPr/>
        </p:nvSpPr>
        <p:spPr>
          <a:xfrm>
            <a:off x="821871" y="931361"/>
            <a:ext cx="10548257" cy="68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To do away with the concept of “claim” of eligible input tax credit on a “provisional” basis and to provide for availment of self assessed input tax credit subject to such conditions and restrictions as may be prescribed</a:t>
            </a:r>
            <a:endParaRPr lang="en-IN" dirty="0"/>
          </a:p>
        </p:txBody>
      </p:sp>
      <p:sp>
        <p:nvSpPr>
          <p:cNvPr id="13" name="TextBox 12">
            <a:extLst>
              <a:ext uri="{FF2B5EF4-FFF2-40B4-BE49-F238E27FC236}">
                <a16:creationId xmlns:a16="http://schemas.microsoft.com/office/drawing/2014/main" id="{6ED15513-AEDC-4E88-8CD7-A3D6C5A5C35C}"/>
              </a:ext>
            </a:extLst>
          </p:cNvPr>
          <p:cNvSpPr txBox="1"/>
          <p:nvPr/>
        </p:nvSpPr>
        <p:spPr>
          <a:xfrm>
            <a:off x="576943" y="1900376"/>
            <a:ext cx="10793185" cy="1528624"/>
          </a:xfrm>
          <a:prstGeom prst="rect">
            <a:avLst/>
          </a:prstGeom>
          <a:noFill/>
        </p:spPr>
        <p:txBody>
          <a:bodyPr wrap="square">
            <a:spAutoFit/>
          </a:bodyPr>
          <a:lstStyle/>
          <a:p>
            <a:pPr marL="38100" marR="38100" algn="just">
              <a:spcBef>
                <a:spcPts val="0"/>
              </a:spcBef>
              <a:spcAft>
                <a:spcPts val="400"/>
              </a:spcAft>
            </a:pPr>
            <a:r>
              <a:rPr lang="en-US" sz="1800" b="1" i="0" strike="sngStrike" dirty="0">
                <a:solidFill>
                  <a:srgbClr val="FF0000"/>
                </a:solidFill>
                <a:effectLst/>
                <a:latin typeface="Times New Roman" panose="02020603050405020304" pitchFamily="18" charset="0"/>
              </a:rPr>
              <a:t>41. </a:t>
            </a:r>
            <a:r>
              <a:rPr lang="en-US" sz="1800" b="0" i="0" strike="sngStrike" dirty="0">
                <a:solidFill>
                  <a:srgbClr val="FF0000"/>
                </a:solidFill>
                <a:effectLst/>
                <a:latin typeface="Times New Roman" panose="02020603050405020304" pitchFamily="18" charset="0"/>
              </a:rPr>
              <a:t>(1) Every registered person shall, subject to such conditions and restrictions as may be prescribed, be entitled to take the credit of eligible input tax, as self-assessed, in his return and such amount shall be credited on a provisional basis to his electronic credit ledger.</a:t>
            </a:r>
          </a:p>
          <a:p>
            <a:pPr marL="38100" marR="38100" algn="just">
              <a:spcBef>
                <a:spcPts val="0"/>
              </a:spcBef>
              <a:spcAft>
                <a:spcPts val="400"/>
              </a:spcAft>
            </a:pPr>
            <a:r>
              <a:rPr lang="en-US" sz="1800" b="0" i="0" strike="sngStrike" dirty="0">
                <a:solidFill>
                  <a:srgbClr val="FF0000"/>
                </a:solidFill>
                <a:effectLst/>
                <a:latin typeface="Times New Roman" panose="02020603050405020304" pitchFamily="18" charset="0"/>
              </a:rPr>
              <a:t>(2) The credit referred to in sub-section (1) shall be </a:t>
            </a:r>
            <a:r>
              <a:rPr lang="en-US" sz="1800" b="0" i="0" strike="sngStrike" dirty="0" err="1">
                <a:solidFill>
                  <a:srgbClr val="FF0000"/>
                </a:solidFill>
                <a:effectLst/>
                <a:latin typeface="Times New Roman" panose="02020603050405020304" pitchFamily="18" charset="0"/>
              </a:rPr>
              <a:t>utilised</a:t>
            </a:r>
            <a:r>
              <a:rPr lang="en-US" sz="1800" b="0" i="0" strike="sngStrike" dirty="0">
                <a:solidFill>
                  <a:srgbClr val="FF0000"/>
                </a:solidFill>
                <a:effectLst/>
                <a:latin typeface="Times New Roman" panose="02020603050405020304" pitchFamily="18" charset="0"/>
              </a:rPr>
              <a:t> only for payment of self-assessed output tax as per the return referred to in the said sub-section.</a:t>
            </a:r>
          </a:p>
        </p:txBody>
      </p:sp>
      <p:sp>
        <p:nvSpPr>
          <p:cNvPr id="14" name="TextBox 13">
            <a:extLst>
              <a:ext uri="{FF2B5EF4-FFF2-40B4-BE49-F238E27FC236}">
                <a16:creationId xmlns:a16="http://schemas.microsoft.com/office/drawing/2014/main" id="{87AE7F4A-D28A-4BDF-BFE4-CFB9D8322331}"/>
              </a:ext>
            </a:extLst>
          </p:cNvPr>
          <p:cNvSpPr txBox="1"/>
          <p:nvPr/>
        </p:nvSpPr>
        <p:spPr>
          <a:xfrm>
            <a:off x="623206" y="3546971"/>
            <a:ext cx="10700657" cy="2923877"/>
          </a:xfrm>
          <a:prstGeom prst="rect">
            <a:avLst/>
          </a:prstGeom>
          <a:noFill/>
        </p:spPr>
        <p:txBody>
          <a:bodyPr wrap="square">
            <a:spAutoFit/>
          </a:bodyPr>
          <a:lstStyle/>
          <a:p>
            <a:pPr algn="just"/>
            <a:r>
              <a:rPr lang="en-US" dirty="0">
                <a:highlight>
                  <a:srgbClr val="00FF00"/>
                </a:highlight>
              </a:rPr>
              <a:t>41. (1) Every registered person shall, subject to such conditions and restrictions as may be prescribed, be entitled to avail the credit of eligible input tax, as self-assessed, in his return and such amount </a:t>
            </a:r>
            <a:r>
              <a:rPr lang="en-US" sz="2000" b="1" u="sng" dirty="0">
                <a:highlight>
                  <a:srgbClr val="00FF00"/>
                </a:highlight>
              </a:rPr>
              <a:t>shall be credited to his electronic credit ledger.</a:t>
            </a:r>
            <a:r>
              <a:rPr lang="en-US" dirty="0">
                <a:highlight>
                  <a:srgbClr val="00FF00"/>
                </a:highlight>
              </a:rPr>
              <a:t> </a:t>
            </a:r>
          </a:p>
          <a:p>
            <a:pPr algn="just"/>
            <a:endParaRPr lang="en-US" dirty="0">
              <a:highlight>
                <a:srgbClr val="00FF00"/>
              </a:highlight>
            </a:endParaRPr>
          </a:p>
          <a:p>
            <a:pPr algn="just"/>
            <a:r>
              <a:rPr lang="en-US" dirty="0">
                <a:highlight>
                  <a:srgbClr val="00FF00"/>
                </a:highlight>
              </a:rPr>
              <a:t>(2) The credit of input tax availed by a registered person under sub-section (1) in respect of such supplies of goods or services or both, the </a:t>
            </a:r>
            <a:r>
              <a:rPr lang="en-US" b="1" u="sng" dirty="0">
                <a:highlight>
                  <a:srgbClr val="00FF00"/>
                </a:highlight>
              </a:rPr>
              <a:t>tax payable whereon has not been paid by the supplier</a:t>
            </a:r>
            <a:r>
              <a:rPr lang="en-US" dirty="0">
                <a:highlight>
                  <a:srgbClr val="00FF00"/>
                </a:highlight>
              </a:rPr>
              <a:t>, </a:t>
            </a:r>
            <a:r>
              <a:rPr lang="en-US" b="1" u="sng" dirty="0">
                <a:highlight>
                  <a:srgbClr val="00FF00"/>
                </a:highlight>
              </a:rPr>
              <a:t>shall be reversed along with applicable interest</a:t>
            </a:r>
            <a:r>
              <a:rPr lang="en-US" dirty="0">
                <a:highlight>
                  <a:srgbClr val="00FF00"/>
                </a:highlight>
              </a:rPr>
              <a:t>, by the said person in such manner as may be prescribed:</a:t>
            </a:r>
          </a:p>
          <a:p>
            <a:pPr algn="just"/>
            <a:endParaRPr lang="en-US" dirty="0">
              <a:highlight>
                <a:srgbClr val="00FF00"/>
              </a:highlight>
            </a:endParaRPr>
          </a:p>
          <a:p>
            <a:pPr algn="just"/>
            <a:r>
              <a:rPr lang="en-US" dirty="0">
                <a:highlight>
                  <a:srgbClr val="00FF00"/>
                </a:highlight>
              </a:rPr>
              <a:t> Provided that where the said supplier makes payment of the tax payable in respect of the aforesaid supplies, the said registered person may </a:t>
            </a:r>
            <a:r>
              <a:rPr lang="en-US" b="1" u="sng" dirty="0">
                <a:highlight>
                  <a:srgbClr val="00FF00"/>
                </a:highlight>
              </a:rPr>
              <a:t>re-avail the amount of credit reversed by him </a:t>
            </a:r>
            <a:r>
              <a:rPr lang="en-US" dirty="0">
                <a:highlight>
                  <a:srgbClr val="00FF00"/>
                </a:highlight>
              </a:rPr>
              <a:t>in such manner as may be prescribed.”</a:t>
            </a:r>
            <a:endParaRPr lang="en-IN" dirty="0">
              <a:highlight>
                <a:srgbClr val="00FF00"/>
              </a:highlight>
            </a:endParaRPr>
          </a:p>
        </p:txBody>
      </p:sp>
      <p:sp>
        <p:nvSpPr>
          <p:cNvPr id="15" name="Rectangle: Rounded Corners 14">
            <a:extLst>
              <a:ext uri="{FF2B5EF4-FFF2-40B4-BE49-F238E27FC236}">
                <a16:creationId xmlns:a16="http://schemas.microsoft.com/office/drawing/2014/main" id="{78F0049B-9210-4A85-936B-8041AE37702B}"/>
              </a:ext>
            </a:extLst>
          </p:cNvPr>
          <p:cNvSpPr/>
          <p:nvPr/>
        </p:nvSpPr>
        <p:spPr>
          <a:xfrm>
            <a:off x="8059270" y="4195793"/>
            <a:ext cx="3380015" cy="536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In light of changed Sec 38(2)(b)</a:t>
            </a:r>
            <a:endParaRPr lang="en-IN" dirty="0"/>
          </a:p>
        </p:txBody>
      </p:sp>
      <p:sp>
        <p:nvSpPr>
          <p:cNvPr id="10" name="Rectangle: Rounded Corners 9">
            <a:extLst>
              <a:ext uri="{FF2B5EF4-FFF2-40B4-BE49-F238E27FC236}">
                <a16:creationId xmlns:a16="http://schemas.microsoft.com/office/drawing/2014/main" id="{2BF6A7B0-C103-4211-8717-5E1F7E6C09C3}"/>
              </a:ext>
            </a:extLst>
          </p:cNvPr>
          <p:cNvSpPr/>
          <p:nvPr/>
        </p:nvSpPr>
        <p:spPr>
          <a:xfrm>
            <a:off x="3875314" y="6470848"/>
            <a:ext cx="4691743" cy="198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There </a:t>
            </a:r>
            <a:r>
              <a:rPr lang="en-IN" dirty="0" err="1"/>
              <a:t>shud</a:t>
            </a:r>
            <a:r>
              <a:rPr lang="en-IN" dirty="0"/>
              <a:t> be no time limits of 16(4)</a:t>
            </a:r>
          </a:p>
        </p:txBody>
      </p:sp>
    </p:spTree>
    <p:extLst>
      <p:ext uri="{BB962C8B-B14F-4D97-AF65-F5344CB8AC3E}">
        <p14:creationId xmlns:p14="http://schemas.microsoft.com/office/powerpoint/2010/main" val="1853406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a:extLst>
              <a:ext uri="{FF2B5EF4-FFF2-40B4-BE49-F238E27FC236}">
                <a16:creationId xmlns:a16="http://schemas.microsoft.com/office/drawing/2014/main" id="{B89FC099-DE5E-4989-85AD-BD17686C29EE}"/>
              </a:ext>
            </a:extLst>
          </p:cNvPr>
          <p:cNvSpPr/>
          <p:nvPr/>
        </p:nvSpPr>
        <p:spPr>
          <a:xfrm>
            <a:off x="54704" y="0"/>
            <a:ext cx="1330180" cy="550083"/>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Rule 86B</a:t>
            </a:r>
          </a:p>
        </p:txBody>
      </p:sp>
      <p:sp>
        <p:nvSpPr>
          <p:cNvPr id="6" name="Rectangle 5">
            <a:extLst>
              <a:ext uri="{FF2B5EF4-FFF2-40B4-BE49-F238E27FC236}">
                <a16:creationId xmlns:a16="http://schemas.microsoft.com/office/drawing/2014/main" id="{4955E214-F6D0-4B88-9CAC-18239FD2FBCD}"/>
              </a:ext>
            </a:extLst>
          </p:cNvPr>
          <p:cNvSpPr/>
          <p:nvPr/>
        </p:nvSpPr>
        <p:spPr>
          <a:xfrm>
            <a:off x="217266" y="630063"/>
            <a:ext cx="11435480" cy="592548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US" sz="1680" dirty="0"/>
              <a:t>Notwithstanding anything contained in these rules, the </a:t>
            </a:r>
            <a:r>
              <a:rPr lang="en-US" sz="1680" b="1" u="sng" dirty="0">
                <a:solidFill>
                  <a:srgbClr val="FF0000"/>
                </a:solidFill>
              </a:rPr>
              <a:t>registered person shall not use the amount available in electronic credit ledger to discharge his liability towards output tax </a:t>
            </a:r>
            <a:r>
              <a:rPr lang="en-US" sz="1680" b="1" u="sng" dirty="0">
                <a:solidFill>
                  <a:srgbClr val="00B0F0"/>
                </a:solidFill>
              </a:rPr>
              <a:t>in excess of ninety-nine per cent. of such tax liability, </a:t>
            </a:r>
            <a:r>
              <a:rPr lang="en-US" sz="1680" dirty="0"/>
              <a:t>in cases </a:t>
            </a:r>
            <a:r>
              <a:rPr lang="en-US" sz="1680" b="1" u="sng" dirty="0">
                <a:solidFill>
                  <a:schemeClr val="accent4">
                    <a:lumMod val="75000"/>
                  </a:schemeClr>
                </a:solidFill>
              </a:rPr>
              <a:t>where the value of taxable supply other than exempt supply and zero-rated supply, in a month exceeds fifty lakh rupees: </a:t>
            </a:r>
          </a:p>
          <a:p>
            <a:pPr algn="just"/>
            <a:r>
              <a:rPr lang="en-US" sz="1680" dirty="0"/>
              <a:t>	Provided that the </a:t>
            </a:r>
            <a:r>
              <a:rPr lang="en-US" sz="1680" b="1" u="sng" dirty="0">
                <a:solidFill>
                  <a:srgbClr val="00B0F0"/>
                </a:solidFill>
              </a:rPr>
              <a:t>said restriction shall not apply where </a:t>
            </a:r>
            <a:r>
              <a:rPr lang="en-US" sz="1680" dirty="0"/>
              <a:t>–</a:t>
            </a:r>
          </a:p>
          <a:p>
            <a:pPr marL="342900" indent="-342900" algn="just">
              <a:buFont typeface="+mj-lt"/>
              <a:buAutoNum type="alphaLcParenR"/>
            </a:pPr>
            <a:r>
              <a:rPr lang="en-US" sz="1680" dirty="0"/>
              <a:t>the said person or the proprietor or </a:t>
            </a:r>
            <a:r>
              <a:rPr lang="en-US" sz="1680" dirty="0" err="1"/>
              <a:t>karta</a:t>
            </a:r>
            <a:r>
              <a:rPr lang="en-US" sz="1680" dirty="0"/>
              <a:t> or the managing director or any of its two partners, whole-time Directors, Members of Managing Committee of Associations or Board of Trustees, as the case may be</a:t>
            </a:r>
            <a:r>
              <a:rPr lang="en-US" sz="1680" b="1" u="sng" dirty="0">
                <a:solidFill>
                  <a:srgbClr val="00B0F0"/>
                </a:solidFill>
              </a:rPr>
              <a:t>, have paid more than one lakh rupees as income tax under the Income-tax Act, 1961(43 of 1961) in each of the last two financial years for which the time limit to file return of income under subsection (1) of section 139 of the said Act has expired</a:t>
            </a:r>
            <a:r>
              <a:rPr lang="en-US" sz="1680" dirty="0"/>
              <a:t>; or</a:t>
            </a:r>
          </a:p>
          <a:p>
            <a:pPr marL="342900" indent="-342900" algn="just">
              <a:buFont typeface="+mj-lt"/>
              <a:buAutoNum type="alphaLcParenR"/>
            </a:pPr>
            <a:r>
              <a:rPr lang="en-US" sz="1680" dirty="0"/>
              <a:t>the registered person </a:t>
            </a:r>
            <a:r>
              <a:rPr lang="en-US" sz="1680" b="1" u="sng" dirty="0">
                <a:solidFill>
                  <a:srgbClr val="FF0000"/>
                </a:solidFill>
              </a:rPr>
              <a:t>has received a refund amount of more than one lakh rupees in the preceding financial year on account of </a:t>
            </a:r>
            <a:r>
              <a:rPr lang="en-US" sz="1680" b="1" u="sng" dirty="0" err="1">
                <a:solidFill>
                  <a:srgbClr val="FF0000"/>
                </a:solidFill>
              </a:rPr>
              <a:t>unutilised</a:t>
            </a:r>
            <a:r>
              <a:rPr lang="en-US" sz="1680" b="1" u="sng" dirty="0">
                <a:solidFill>
                  <a:srgbClr val="FF0000"/>
                </a:solidFill>
              </a:rPr>
              <a:t> input tax credit </a:t>
            </a:r>
            <a:r>
              <a:rPr lang="en-US" sz="1680" dirty="0"/>
              <a:t>under clause (</a:t>
            </a:r>
            <a:r>
              <a:rPr lang="en-US" sz="1680" dirty="0" err="1"/>
              <a:t>i</a:t>
            </a:r>
            <a:r>
              <a:rPr lang="en-US" sz="1680" dirty="0"/>
              <a:t>) of first proviso of sub-section (3) of section 54; or</a:t>
            </a:r>
          </a:p>
          <a:p>
            <a:pPr marL="342900" indent="-342900" algn="just">
              <a:buFont typeface="+mj-lt"/>
              <a:buAutoNum type="alphaLcParenR"/>
            </a:pPr>
            <a:r>
              <a:rPr lang="en-US" sz="1680" dirty="0"/>
              <a:t>the registered person has received a refund amount of more than one lakh rupees in the preceding financial year on account of </a:t>
            </a:r>
            <a:r>
              <a:rPr lang="en-US" sz="1680" dirty="0" err="1"/>
              <a:t>unutilised</a:t>
            </a:r>
            <a:r>
              <a:rPr lang="en-US" sz="1680" dirty="0"/>
              <a:t> input tax credit </a:t>
            </a:r>
            <a:r>
              <a:rPr lang="en-US" sz="1680" b="1" u="sng" dirty="0"/>
              <a:t>under clause (ii) of first proviso of sub-section (3) of section 54;</a:t>
            </a:r>
            <a:r>
              <a:rPr lang="en-US" sz="1680" dirty="0"/>
              <a:t> or</a:t>
            </a:r>
          </a:p>
          <a:p>
            <a:pPr marL="342900" indent="-342900" algn="just">
              <a:buFont typeface="+mj-lt"/>
              <a:buAutoNum type="alphaLcParenR"/>
            </a:pPr>
            <a:r>
              <a:rPr lang="en-US" sz="1680" dirty="0"/>
              <a:t>the registered person </a:t>
            </a:r>
            <a:r>
              <a:rPr lang="en-US" sz="1680" b="1" u="sng" dirty="0"/>
              <a:t>has discharged his liability towards output tax through the electronic cash ledger for an amount which is in excess of 1% of the total output tax liability, applied cumulatively, </a:t>
            </a:r>
            <a:r>
              <a:rPr lang="en-US" sz="1680" dirty="0" err="1"/>
              <a:t>upto</a:t>
            </a:r>
            <a:r>
              <a:rPr lang="en-US" sz="1680" dirty="0"/>
              <a:t> the said month in the current financial year; or</a:t>
            </a:r>
          </a:p>
          <a:p>
            <a:pPr marL="342900" indent="-342900" algn="just">
              <a:buFont typeface="+mj-lt"/>
              <a:buAutoNum type="alphaLcParenR"/>
            </a:pPr>
            <a:r>
              <a:rPr lang="en-US" sz="1680" dirty="0"/>
              <a:t>the registered person is – </a:t>
            </a:r>
          </a:p>
          <a:p>
            <a:pPr marL="857250" lvl="1" indent="-400050" algn="just">
              <a:buAutoNum type="romanLcParenBoth"/>
            </a:pPr>
            <a:r>
              <a:rPr lang="en-US" sz="1680" dirty="0"/>
              <a:t>Government Department; or </a:t>
            </a:r>
          </a:p>
          <a:p>
            <a:pPr marL="857250" lvl="1" indent="-400050" algn="just">
              <a:buAutoNum type="romanLcParenBoth"/>
            </a:pPr>
            <a:r>
              <a:rPr lang="en-US" sz="1680" dirty="0"/>
              <a:t>a Public Sector Undertaking; or </a:t>
            </a:r>
          </a:p>
          <a:p>
            <a:pPr marL="857250" lvl="1" indent="-400050" algn="just">
              <a:buAutoNum type="romanLcParenBoth"/>
            </a:pPr>
            <a:r>
              <a:rPr lang="en-US" sz="1680" dirty="0"/>
              <a:t>a local </a:t>
            </a:r>
            <a:r>
              <a:rPr lang="en-US" sz="1680" dirty="0" err="1"/>
              <a:t>authority;or</a:t>
            </a:r>
            <a:r>
              <a:rPr lang="en-US" sz="1680" dirty="0"/>
              <a:t> (</a:t>
            </a:r>
          </a:p>
          <a:p>
            <a:pPr marL="857250" lvl="1" indent="-400050" algn="just">
              <a:buAutoNum type="romanLcParenBoth"/>
            </a:pPr>
            <a:r>
              <a:rPr lang="en-US" sz="1680" dirty="0"/>
              <a:t>.statutory body: </a:t>
            </a:r>
          </a:p>
          <a:p>
            <a:pPr algn="just"/>
            <a:r>
              <a:rPr lang="en-US" sz="1680" dirty="0"/>
              <a:t>Provided further that the Commissioner or an officer </a:t>
            </a:r>
            <a:r>
              <a:rPr lang="en-US" sz="1680" dirty="0" err="1"/>
              <a:t>authorised</a:t>
            </a:r>
            <a:r>
              <a:rPr lang="en-US" sz="1680" dirty="0"/>
              <a:t> by him in this behalf </a:t>
            </a:r>
            <a:r>
              <a:rPr lang="en-US" sz="1680" b="1" u="sng" dirty="0"/>
              <a:t>may remove the said restriction after such verifications and such safeguards as he may deem fit.”.</a:t>
            </a:r>
          </a:p>
          <a:p>
            <a:pPr marL="342900" indent="-342900" algn="just">
              <a:buFont typeface="+mj-lt"/>
              <a:buAutoNum type="alphaLcParenR"/>
            </a:pPr>
            <a:endParaRPr lang="en-IN" sz="1680" dirty="0"/>
          </a:p>
        </p:txBody>
      </p:sp>
      <p:sp>
        <p:nvSpPr>
          <p:cNvPr id="8" name="Double Wave 7">
            <a:extLst>
              <a:ext uri="{FF2B5EF4-FFF2-40B4-BE49-F238E27FC236}">
                <a16:creationId xmlns:a16="http://schemas.microsoft.com/office/drawing/2014/main" id="{F3364891-836B-4ED3-8FBB-C243B06AF8DE}"/>
              </a:ext>
            </a:extLst>
          </p:cNvPr>
          <p:cNvSpPr/>
          <p:nvPr/>
        </p:nvSpPr>
        <p:spPr>
          <a:xfrm>
            <a:off x="1384884" y="-7643"/>
            <a:ext cx="7638757" cy="550084"/>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Restrictions on use of amount available in electronic credit ledger</a:t>
            </a:r>
            <a:endParaRPr lang="en-US" sz="2000" b="1" u="sng" dirty="0"/>
          </a:p>
        </p:txBody>
      </p:sp>
      <p:sp>
        <p:nvSpPr>
          <p:cNvPr id="2" name="Date Placeholder 1">
            <a:extLst>
              <a:ext uri="{FF2B5EF4-FFF2-40B4-BE49-F238E27FC236}">
                <a16:creationId xmlns:a16="http://schemas.microsoft.com/office/drawing/2014/main" id="{21F7326D-A405-49CA-BF56-DF3E7264C9C9}"/>
              </a:ext>
            </a:extLst>
          </p:cNvPr>
          <p:cNvSpPr>
            <a:spLocks noGrp="1"/>
          </p:cNvSpPr>
          <p:nvPr>
            <p:ph type="dt" sz="half" idx="10"/>
          </p:nvPr>
        </p:nvSpPr>
        <p:spPr/>
        <p:txBody>
          <a:bodyPr/>
          <a:lstStyle/>
          <a:p>
            <a:fld id="{E8F5F099-86FB-4DDE-AE20-67F665150B28}" type="datetime1">
              <a:rPr lang="en-US" smtClean="0"/>
              <a:t>6/4/2022</a:t>
            </a:fld>
            <a:endParaRPr lang="en-IN"/>
          </a:p>
        </p:txBody>
      </p:sp>
      <p:sp>
        <p:nvSpPr>
          <p:cNvPr id="3" name="Footer Placeholder 2">
            <a:extLst>
              <a:ext uri="{FF2B5EF4-FFF2-40B4-BE49-F238E27FC236}">
                <a16:creationId xmlns:a16="http://schemas.microsoft.com/office/drawing/2014/main" id="{102E6641-BEB4-400B-8845-0446546AC44F}"/>
              </a:ext>
            </a:extLst>
          </p:cNvPr>
          <p:cNvSpPr>
            <a:spLocks noGrp="1"/>
          </p:cNvSpPr>
          <p:nvPr>
            <p:ph type="ftr" sz="quarter" idx="11"/>
          </p:nvPr>
        </p:nvSpPr>
        <p:spPr/>
        <p:txBody>
          <a:bodyPr/>
          <a:lstStyle/>
          <a:p>
            <a:r>
              <a:rPr lang="en-IN"/>
              <a:t>CA AANCHAL KAPOOR  </a:t>
            </a:r>
          </a:p>
        </p:txBody>
      </p:sp>
      <p:sp>
        <p:nvSpPr>
          <p:cNvPr id="5" name="Slide Number Placeholder 4">
            <a:extLst>
              <a:ext uri="{FF2B5EF4-FFF2-40B4-BE49-F238E27FC236}">
                <a16:creationId xmlns:a16="http://schemas.microsoft.com/office/drawing/2014/main" id="{DC69A3D4-3B4B-4291-9951-93765C4A8F47}"/>
              </a:ext>
            </a:extLst>
          </p:cNvPr>
          <p:cNvSpPr>
            <a:spLocks noGrp="1"/>
          </p:cNvSpPr>
          <p:nvPr>
            <p:ph type="sldNum" sz="quarter" idx="12"/>
          </p:nvPr>
        </p:nvSpPr>
        <p:spPr/>
        <p:txBody>
          <a:bodyPr/>
          <a:lstStyle/>
          <a:p>
            <a:fld id="{30B32B0F-4484-43FC-A286-3FCAD1984DF1}" type="slidenum">
              <a:rPr lang="en-IN" smtClean="0"/>
              <a:pPr/>
              <a:t>94</a:t>
            </a:fld>
            <a:endParaRPr lang="en-IN"/>
          </a:p>
        </p:txBody>
      </p:sp>
      <p:sp>
        <p:nvSpPr>
          <p:cNvPr id="7" name="Oval 6">
            <a:extLst>
              <a:ext uri="{FF2B5EF4-FFF2-40B4-BE49-F238E27FC236}">
                <a16:creationId xmlns:a16="http://schemas.microsoft.com/office/drawing/2014/main" id="{54C603E2-19DF-4503-A27C-986A94CFCEDF}"/>
              </a:ext>
            </a:extLst>
          </p:cNvPr>
          <p:cNvSpPr/>
          <p:nvPr/>
        </p:nvSpPr>
        <p:spPr>
          <a:xfrm>
            <a:off x="9773920" y="101600"/>
            <a:ext cx="2052320" cy="448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01.01.2021</a:t>
            </a:r>
          </a:p>
        </p:txBody>
      </p:sp>
    </p:spTree>
    <p:extLst>
      <p:ext uri="{BB962C8B-B14F-4D97-AF65-F5344CB8AC3E}">
        <p14:creationId xmlns:p14="http://schemas.microsoft.com/office/powerpoint/2010/main" val="6126818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Wrong Images, Stock Photos &amp; Vectors | Shutterstock">
            <a:extLst>
              <a:ext uri="{FF2B5EF4-FFF2-40B4-BE49-F238E27FC236}">
                <a16:creationId xmlns:a16="http://schemas.microsoft.com/office/drawing/2014/main" id="{4DC9CF81-E0C9-4D56-B0C8-F0EC4C588F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48"/>
          <a:stretch/>
        </p:blipFill>
        <p:spPr bwMode="auto">
          <a:xfrm>
            <a:off x="2763279" y="2466484"/>
            <a:ext cx="979715" cy="7209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Wrong Images, Stock Photos &amp; Vectors | Shutterstock">
            <a:extLst>
              <a:ext uri="{FF2B5EF4-FFF2-40B4-BE49-F238E27FC236}">
                <a16:creationId xmlns:a16="http://schemas.microsoft.com/office/drawing/2014/main" id="{4DC9CF81-E0C9-4D56-B0C8-F0EC4C588F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48"/>
          <a:stretch/>
        </p:blipFill>
        <p:spPr bwMode="auto">
          <a:xfrm>
            <a:off x="2727719" y="1856731"/>
            <a:ext cx="979715" cy="72095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57933304-45A1-4DDC-95A8-4F55615C9B30}"/>
              </a:ext>
            </a:extLst>
          </p:cNvPr>
          <p:cNvSpPr>
            <a:spLocks noGrp="1"/>
          </p:cNvSpPr>
          <p:nvPr>
            <p:ph type="dt" sz="half" idx="10"/>
          </p:nvPr>
        </p:nvSpPr>
        <p:spPr>
          <a:xfrm>
            <a:off x="838200" y="5757624"/>
            <a:ext cx="2743200" cy="365125"/>
          </a:xfrm>
        </p:spPr>
        <p:txBody>
          <a:bodyPr/>
          <a:lstStyle/>
          <a:p>
            <a:fld id="{F2DF4BB7-1EC8-4BAC-803D-5FC8384BC2FE}" type="datetime1">
              <a:rPr lang="en-US" smtClean="0"/>
              <a:t>6/4/2022</a:t>
            </a:fld>
            <a:endParaRPr lang="en-IN"/>
          </a:p>
        </p:txBody>
      </p:sp>
      <p:sp>
        <p:nvSpPr>
          <p:cNvPr id="5" name="Footer Placeholder 4">
            <a:extLst>
              <a:ext uri="{FF2B5EF4-FFF2-40B4-BE49-F238E27FC236}">
                <a16:creationId xmlns:a16="http://schemas.microsoft.com/office/drawing/2014/main" id="{A4BDCCCC-0208-4DC4-8785-0A713E98778A}"/>
              </a:ext>
            </a:extLst>
          </p:cNvPr>
          <p:cNvSpPr>
            <a:spLocks noGrp="1"/>
          </p:cNvSpPr>
          <p:nvPr>
            <p:ph type="ftr" sz="quarter" idx="11"/>
          </p:nvPr>
        </p:nvSpPr>
        <p:spPr>
          <a:xfrm>
            <a:off x="4114800" y="6531131"/>
            <a:ext cx="4114800" cy="365125"/>
          </a:xfrm>
        </p:spPr>
        <p:txBody>
          <a:bodyPr/>
          <a:lstStyle/>
          <a:p>
            <a:r>
              <a:rPr lang="en-IN" dirty="0"/>
              <a:t>CA AANCHAL KAPOOR  </a:t>
            </a:r>
          </a:p>
        </p:txBody>
      </p:sp>
      <p:sp>
        <p:nvSpPr>
          <p:cNvPr id="6" name="Slide Number Placeholder 5">
            <a:extLst>
              <a:ext uri="{FF2B5EF4-FFF2-40B4-BE49-F238E27FC236}">
                <a16:creationId xmlns:a16="http://schemas.microsoft.com/office/drawing/2014/main" id="{FABFB426-0DD0-4AB6-8123-8D938A10C983}"/>
              </a:ext>
            </a:extLst>
          </p:cNvPr>
          <p:cNvSpPr>
            <a:spLocks noGrp="1"/>
          </p:cNvSpPr>
          <p:nvPr>
            <p:ph type="sldNum" sz="quarter" idx="12"/>
          </p:nvPr>
        </p:nvSpPr>
        <p:spPr>
          <a:xfrm>
            <a:off x="9379401" y="6372872"/>
            <a:ext cx="2743200" cy="365125"/>
          </a:xfrm>
        </p:spPr>
        <p:txBody>
          <a:bodyPr/>
          <a:lstStyle/>
          <a:p>
            <a:fld id="{30B32B0F-4484-43FC-A286-3FCAD1984DF1}" type="slidenum">
              <a:rPr lang="en-IN" smtClean="0"/>
              <a:pPr/>
              <a:t>95</a:t>
            </a:fld>
            <a:endParaRPr lang="en-IN" dirty="0"/>
          </a:p>
        </p:txBody>
      </p:sp>
      <p:pic>
        <p:nvPicPr>
          <p:cNvPr id="2050" name="Picture 2" descr="Free People Clipart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77" y="623394"/>
            <a:ext cx="900339" cy="1581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693" y="2096202"/>
            <a:ext cx="1665515" cy="3044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t>Registered Person</a:t>
            </a:r>
          </a:p>
        </p:txBody>
      </p:sp>
      <p:sp>
        <p:nvSpPr>
          <p:cNvPr id="3" name="AutoShape 4" descr="Electronic Credit Ledger under GST"/>
          <p:cNvSpPr>
            <a:spLocks noChangeAspect="1" noChangeArrowheads="1"/>
          </p:cNvSpPr>
          <p:nvPr/>
        </p:nvSpPr>
        <p:spPr bwMode="auto">
          <a:xfrm>
            <a:off x="155575" y="-743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lowchart: Multidocument 12"/>
          <p:cNvSpPr/>
          <p:nvPr/>
        </p:nvSpPr>
        <p:spPr>
          <a:xfrm>
            <a:off x="1421798" y="694529"/>
            <a:ext cx="2241330" cy="1550832"/>
          </a:xfrm>
          <a:prstGeom prst="flowChartMulti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Value of </a:t>
            </a:r>
            <a:r>
              <a:rPr lang="en-US" dirty="0">
                <a:highlight>
                  <a:srgbClr val="00FF00"/>
                </a:highlight>
              </a:rPr>
              <a:t>taxable</a:t>
            </a:r>
            <a:r>
              <a:rPr lang="en-US" dirty="0"/>
              <a:t> supply in a </a:t>
            </a:r>
            <a:r>
              <a:rPr lang="en-US" dirty="0">
                <a:highlight>
                  <a:srgbClr val="00FF00"/>
                </a:highlight>
              </a:rPr>
              <a:t>month</a:t>
            </a:r>
            <a:r>
              <a:rPr lang="en-US" dirty="0"/>
              <a:t> exceeds 50 </a:t>
            </a:r>
            <a:r>
              <a:rPr lang="en-US" dirty="0" err="1"/>
              <a:t>Lacs</a:t>
            </a:r>
            <a:endParaRPr lang="en-US" dirty="0"/>
          </a:p>
        </p:txBody>
      </p:sp>
      <p:sp>
        <p:nvSpPr>
          <p:cNvPr id="15" name="Flowchart: Internal Storage 14"/>
          <p:cNvSpPr/>
          <p:nvPr/>
        </p:nvSpPr>
        <p:spPr>
          <a:xfrm>
            <a:off x="1736834" y="2083065"/>
            <a:ext cx="1206119" cy="545630"/>
          </a:xfrm>
          <a:prstGeom prst="flowChartInternalStorag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Exempt Supply</a:t>
            </a:r>
          </a:p>
        </p:txBody>
      </p:sp>
      <p:sp>
        <p:nvSpPr>
          <p:cNvPr id="18" name="Flowchart: Internal Storage 17"/>
          <p:cNvSpPr/>
          <p:nvPr/>
        </p:nvSpPr>
        <p:spPr>
          <a:xfrm>
            <a:off x="1734003" y="2650290"/>
            <a:ext cx="1360714" cy="440848"/>
          </a:xfrm>
          <a:prstGeom prst="flowChartInternalStorag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Zero Rated Supply</a:t>
            </a:r>
          </a:p>
        </p:txBody>
      </p:sp>
      <p:sp>
        <p:nvSpPr>
          <p:cNvPr id="17" name="Flowchart: Predefined Process 16"/>
          <p:cNvSpPr/>
          <p:nvPr/>
        </p:nvSpPr>
        <p:spPr>
          <a:xfrm>
            <a:off x="4799919" y="2783882"/>
            <a:ext cx="3074081" cy="677215"/>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This provision is N.A (can use 100% credit)</a:t>
            </a:r>
          </a:p>
        </p:txBody>
      </p:sp>
      <p:cxnSp>
        <p:nvCxnSpPr>
          <p:cNvPr id="22" name="Straight Arrow Connector 21"/>
          <p:cNvCxnSpPr>
            <a:cxnSpLocks/>
            <a:stCxn id="17" idx="2"/>
            <a:endCxn id="25" idx="0"/>
          </p:cNvCxnSpPr>
          <p:nvPr/>
        </p:nvCxnSpPr>
        <p:spPr>
          <a:xfrm flipH="1">
            <a:off x="1692729" y="3461097"/>
            <a:ext cx="4644231" cy="154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6571" y="3615912"/>
            <a:ext cx="2732315" cy="2542888"/>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7" name="Rectangle 26"/>
          <p:cNvSpPr/>
          <p:nvPr/>
        </p:nvSpPr>
        <p:spPr>
          <a:xfrm>
            <a:off x="307975" y="3637507"/>
            <a:ext cx="1430564" cy="303109"/>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Person </a:t>
            </a:r>
          </a:p>
        </p:txBody>
      </p:sp>
      <p:sp>
        <p:nvSpPr>
          <p:cNvPr id="30" name="Rectangle 29"/>
          <p:cNvSpPr/>
          <p:nvPr/>
        </p:nvSpPr>
        <p:spPr>
          <a:xfrm>
            <a:off x="326571" y="3962211"/>
            <a:ext cx="1430564" cy="261083"/>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proprietor</a:t>
            </a:r>
          </a:p>
        </p:txBody>
      </p:sp>
      <p:sp>
        <p:nvSpPr>
          <p:cNvPr id="31" name="Rectangle 30"/>
          <p:cNvSpPr/>
          <p:nvPr/>
        </p:nvSpPr>
        <p:spPr>
          <a:xfrm>
            <a:off x="303439" y="4223294"/>
            <a:ext cx="1430564" cy="275269"/>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Karta</a:t>
            </a:r>
          </a:p>
        </p:txBody>
      </p:sp>
      <p:sp>
        <p:nvSpPr>
          <p:cNvPr id="32" name="Rectangle 31"/>
          <p:cNvSpPr/>
          <p:nvPr/>
        </p:nvSpPr>
        <p:spPr>
          <a:xfrm>
            <a:off x="303439" y="4470094"/>
            <a:ext cx="1430564" cy="402771"/>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dirty="0"/>
              <a:t>Any of its two partners</a:t>
            </a:r>
          </a:p>
        </p:txBody>
      </p:sp>
      <p:sp>
        <p:nvSpPr>
          <p:cNvPr id="33" name="Rectangle 32"/>
          <p:cNvSpPr/>
          <p:nvPr/>
        </p:nvSpPr>
        <p:spPr>
          <a:xfrm>
            <a:off x="303439" y="4897409"/>
            <a:ext cx="1724479" cy="1261391"/>
          </a:xfrm>
          <a:prstGeom prst="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lstStyle/>
          <a:p>
            <a:pPr algn="just"/>
            <a:r>
              <a:rPr lang="en-US" sz="1400" dirty="0"/>
              <a:t>whole-time Directors, Members of Managing Committee of Associations or Board of Trustees</a:t>
            </a:r>
          </a:p>
        </p:txBody>
      </p:sp>
      <p:sp>
        <p:nvSpPr>
          <p:cNvPr id="2048" name="Right Brace 2047"/>
          <p:cNvSpPr/>
          <p:nvPr/>
        </p:nvSpPr>
        <p:spPr>
          <a:xfrm>
            <a:off x="2027918" y="3722903"/>
            <a:ext cx="486682" cy="20347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9" name="Flowchart: Process 2048"/>
          <p:cNvSpPr/>
          <p:nvPr/>
        </p:nvSpPr>
        <p:spPr>
          <a:xfrm>
            <a:off x="2519411" y="4242190"/>
            <a:ext cx="1701347" cy="1056433"/>
          </a:xfrm>
          <a:prstGeom prst="flowChartProcess">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sz="1600" dirty="0"/>
              <a:t>Paid more than 1 lakh as income tax in each of last two F.Y. </a:t>
            </a:r>
          </a:p>
        </p:txBody>
      </p:sp>
      <p:cxnSp>
        <p:nvCxnSpPr>
          <p:cNvPr id="38" name="Straight Arrow Connector 37"/>
          <p:cNvCxnSpPr>
            <a:cxnSpLocks/>
            <a:stCxn id="17" idx="2"/>
            <a:endCxn id="2055" idx="0"/>
          </p:cNvCxnSpPr>
          <p:nvPr/>
        </p:nvCxnSpPr>
        <p:spPr>
          <a:xfrm flipH="1">
            <a:off x="5414167" y="3461097"/>
            <a:ext cx="922793" cy="58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5" name="Flowchart: Process 2054"/>
          <p:cNvSpPr/>
          <p:nvPr/>
        </p:nvSpPr>
        <p:spPr>
          <a:xfrm>
            <a:off x="4656134" y="4043234"/>
            <a:ext cx="1516066" cy="1584669"/>
          </a:xfrm>
          <a:prstGeom prst="flowChart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dirty="0"/>
              <a:t>Claimed </a:t>
            </a:r>
            <a:r>
              <a:rPr lang="en-US" sz="1400" b="1" u="sng" dirty="0"/>
              <a:t>Refund</a:t>
            </a:r>
            <a:r>
              <a:rPr lang="en-US" sz="1400" dirty="0"/>
              <a:t> &gt;100000 in preceding F.Y. on account of </a:t>
            </a:r>
            <a:r>
              <a:rPr lang="en-US" sz="1400" b="1" u="sng" dirty="0"/>
              <a:t>un utilized ITC of exports</a:t>
            </a:r>
          </a:p>
        </p:txBody>
      </p:sp>
      <p:cxnSp>
        <p:nvCxnSpPr>
          <p:cNvPr id="45" name="Straight Arrow Connector 44"/>
          <p:cNvCxnSpPr>
            <a:cxnSpLocks/>
            <a:stCxn id="17" idx="2"/>
            <a:endCxn id="48" idx="0"/>
          </p:cNvCxnSpPr>
          <p:nvPr/>
        </p:nvCxnSpPr>
        <p:spPr>
          <a:xfrm>
            <a:off x="6336960" y="3461097"/>
            <a:ext cx="641011" cy="592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Flowchart: Process 47"/>
          <p:cNvSpPr/>
          <p:nvPr/>
        </p:nvSpPr>
        <p:spPr>
          <a:xfrm>
            <a:off x="6267451" y="4053502"/>
            <a:ext cx="1421040" cy="1574401"/>
          </a:xfrm>
          <a:prstGeom prst="flowChart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dirty="0"/>
              <a:t>Claimed </a:t>
            </a:r>
            <a:r>
              <a:rPr lang="en-US" sz="1400" b="1" u="sng" dirty="0"/>
              <a:t>Refund </a:t>
            </a:r>
            <a:r>
              <a:rPr lang="en-US" sz="1400" dirty="0"/>
              <a:t>&gt;100000 in preceding F.Y. on account of </a:t>
            </a:r>
            <a:r>
              <a:rPr lang="en-US" sz="1400" b="1" u="sng" dirty="0"/>
              <a:t>un utilized ITC of inverted duty structure</a:t>
            </a:r>
          </a:p>
        </p:txBody>
      </p:sp>
      <p:cxnSp>
        <p:nvCxnSpPr>
          <p:cNvPr id="52" name="Straight Arrow Connector 51"/>
          <p:cNvCxnSpPr>
            <a:cxnSpLocks/>
            <a:stCxn id="17" idx="2"/>
            <a:endCxn id="55" idx="0"/>
          </p:cNvCxnSpPr>
          <p:nvPr/>
        </p:nvCxnSpPr>
        <p:spPr>
          <a:xfrm>
            <a:off x="6336960" y="3461097"/>
            <a:ext cx="2244496" cy="592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Flowchart: Process 54"/>
          <p:cNvSpPr/>
          <p:nvPr/>
        </p:nvSpPr>
        <p:spPr>
          <a:xfrm>
            <a:off x="7783510" y="4053502"/>
            <a:ext cx="1595891" cy="1574401"/>
          </a:xfrm>
          <a:prstGeom prst="flowChart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dirty="0"/>
              <a:t>Output tax paid through cash ledger &gt; 1% of total output, applied cumulatively, </a:t>
            </a:r>
            <a:r>
              <a:rPr lang="en-US" sz="1400" dirty="0" err="1"/>
              <a:t>upto</a:t>
            </a:r>
            <a:r>
              <a:rPr lang="en-US" sz="1400" dirty="0"/>
              <a:t> the said month in current F.Y.</a:t>
            </a:r>
          </a:p>
        </p:txBody>
      </p:sp>
      <p:sp>
        <p:nvSpPr>
          <p:cNvPr id="71" name="Flowchart: Process 70"/>
          <p:cNvSpPr/>
          <p:nvPr/>
        </p:nvSpPr>
        <p:spPr>
          <a:xfrm>
            <a:off x="9628520" y="4085664"/>
            <a:ext cx="2193366" cy="1574401"/>
          </a:xfrm>
          <a:prstGeom prst="flowChart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dirty="0"/>
              <a:t>Registered person is</a:t>
            </a:r>
          </a:p>
          <a:p>
            <a:pPr marL="400050" indent="-400050" algn="just">
              <a:buFont typeface="+mj-lt"/>
              <a:buAutoNum type="romanUcPeriod"/>
            </a:pPr>
            <a:r>
              <a:rPr lang="en-US" sz="1400" dirty="0"/>
              <a:t>Government Department; or </a:t>
            </a:r>
          </a:p>
          <a:p>
            <a:pPr marL="400050" indent="-400050" algn="just">
              <a:buFont typeface="+mj-lt"/>
              <a:buAutoNum type="romanUcPeriod"/>
            </a:pPr>
            <a:r>
              <a:rPr lang="en-US" sz="1400" dirty="0"/>
              <a:t>a Public Sector Undertaking; or </a:t>
            </a:r>
          </a:p>
          <a:p>
            <a:pPr marL="400050" indent="-400050" algn="just">
              <a:buFont typeface="+mj-lt"/>
              <a:buAutoNum type="romanUcPeriod"/>
            </a:pPr>
            <a:r>
              <a:rPr lang="en-US" sz="1400" dirty="0"/>
              <a:t>a local </a:t>
            </a:r>
            <a:r>
              <a:rPr lang="en-US" sz="1400" dirty="0" err="1"/>
              <a:t>authority;or</a:t>
            </a:r>
            <a:r>
              <a:rPr lang="en-US" sz="1400" dirty="0"/>
              <a:t> </a:t>
            </a:r>
          </a:p>
          <a:p>
            <a:pPr marL="400050" indent="-400050" algn="just">
              <a:buFont typeface="+mj-lt"/>
              <a:buAutoNum type="romanUcPeriod"/>
            </a:pPr>
            <a:r>
              <a:rPr lang="en-US" sz="1400" dirty="0"/>
              <a:t>a statutory body:</a:t>
            </a:r>
          </a:p>
        </p:txBody>
      </p:sp>
      <p:cxnSp>
        <p:nvCxnSpPr>
          <p:cNvPr id="72" name="Straight Arrow Connector 71"/>
          <p:cNvCxnSpPr>
            <a:cxnSpLocks/>
            <a:stCxn id="17" idx="2"/>
            <a:endCxn id="71" idx="0"/>
          </p:cNvCxnSpPr>
          <p:nvPr/>
        </p:nvCxnSpPr>
        <p:spPr>
          <a:xfrm>
            <a:off x="6336960" y="3461097"/>
            <a:ext cx="4388243" cy="62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owchart: Process 35"/>
          <p:cNvSpPr/>
          <p:nvPr/>
        </p:nvSpPr>
        <p:spPr>
          <a:xfrm>
            <a:off x="2639356" y="5301953"/>
            <a:ext cx="1843535" cy="89720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MAT and TDS also considered as Income Tax (not necessarily Cash Payment)</a:t>
            </a:r>
          </a:p>
        </p:txBody>
      </p:sp>
      <p:sp>
        <p:nvSpPr>
          <p:cNvPr id="39" name="Flowchart: Process 38"/>
          <p:cNvSpPr/>
          <p:nvPr/>
        </p:nvSpPr>
        <p:spPr>
          <a:xfrm>
            <a:off x="155575" y="6220308"/>
            <a:ext cx="11905797" cy="517690"/>
          </a:xfrm>
          <a:prstGeom prst="flowChartProcess">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t>Provided further that the Commissioner or an officer </a:t>
            </a:r>
            <a:r>
              <a:rPr lang="en-US" dirty="0" err="1"/>
              <a:t>authorised</a:t>
            </a:r>
            <a:r>
              <a:rPr lang="en-US" dirty="0"/>
              <a:t> by him in this behalf may remove the said restriction after such verifications and such safeguards as he may deem fit.”. </a:t>
            </a:r>
          </a:p>
        </p:txBody>
      </p:sp>
      <p:pic>
        <p:nvPicPr>
          <p:cNvPr id="91" name="Picture 6" descr="Clip Art: Math Symbols: Greater Than Sign Color I abcteach.com | abcteach">
            <a:extLst>
              <a:ext uri="{FF2B5EF4-FFF2-40B4-BE49-F238E27FC236}">
                <a16:creationId xmlns:a16="http://schemas.microsoft.com/office/drawing/2014/main" id="{9CF39F45-195B-4E21-B940-641F60C672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1314" y="1118586"/>
            <a:ext cx="825727" cy="674234"/>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52C773C5-71BE-42A2-A917-92F4D9707589}"/>
              </a:ext>
            </a:extLst>
          </p:cNvPr>
          <p:cNvSpPr/>
          <p:nvPr/>
        </p:nvSpPr>
        <p:spPr>
          <a:xfrm>
            <a:off x="8207122" y="1068920"/>
            <a:ext cx="2365263" cy="784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u="sng" dirty="0">
                <a:solidFill>
                  <a:srgbClr val="00B0F0"/>
                </a:solidFill>
              </a:rPr>
              <a:t>99% of such tax liability</a:t>
            </a:r>
            <a:endParaRPr lang="en-US" dirty="0"/>
          </a:p>
        </p:txBody>
      </p:sp>
      <p:cxnSp>
        <p:nvCxnSpPr>
          <p:cNvPr id="93" name="Straight Arrow Connector 92">
            <a:extLst>
              <a:ext uri="{FF2B5EF4-FFF2-40B4-BE49-F238E27FC236}">
                <a16:creationId xmlns:a16="http://schemas.microsoft.com/office/drawing/2014/main" id="{DA94AE44-C562-4D22-B6EC-46CD63CC754F}"/>
              </a:ext>
            </a:extLst>
          </p:cNvPr>
          <p:cNvCxnSpPr>
            <a:cxnSpLocks/>
          </p:cNvCxnSpPr>
          <p:nvPr/>
        </p:nvCxnSpPr>
        <p:spPr>
          <a:xfrm flipV="1">
            <a:off x="3335114" y="1302861"/>
            <a:ext cx="669105" cy="216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4" name="TextBox 93">
            <a:extLst>
              <a:ext uri="{FF2B5EF4-FFF2-40B4-BE49-F238E27FC236}">
                <a16:creationId xmlns:a16="http://schemas.microsoft.com/office/drawing/2014/main" id="{B9343965-30D2-42A5-AC78-D3751CD3F532}"/>
              </a:ext>
            </a:extLst>
          </p:cNvPr>
          <p:cNvSpPr txBox="1"/>
          <p:nvPr/>
        </p:nvSpPr>
        <p:spPr>
          <a:xfrm>
            <a:off x="4004219" y="932483"/>
            <a:ext cx="2757261" cy="1138773"/>
          </a:xfrm>
          <a:prstGeom prst="round1Rect">
            <a:avLst/>
          </a:prstGeom>
          <a:noFill/>
          <a:ln>
            <a:solidFill>
              <a:schemeClr val="tx1"/>
            </a:solidFill>
          </a:ln>
        </p:spPr>
        <p:txBody>
          <a:bodyPr wrap="square" rtlCol="0">
            <a:spAutoFit/>
          </a:bodyPr>
          <a:lstStyle/>
          <a:p>
            <a:pPr algn="just"/>
            <a:r>
              <a:rPr lang="en-US" sz="2000" dirty="0"/>
              <a:t>Shall not </a:t>
            </a:r>
            <a:r>
              <a:rPr lang="en-US" sz="2800" dirty="0"/>
              <a:t>use</a:t>
            </a:r>
            <a:r>
              <a:rPr lang="en-US" sz="2000" dirty="0"/>
              <a:t> </a:t>
            </a:r>
            <a:r>
              <a:rPr lang="en-US" sz="2000" b="1" u="sng" dirty="0">
                <a:solidFill>
                  <a:srgbClr val="FF0000"/>
                </a:solidFill>
              </a:rPr>
              <a:t>the amount available in electronic credit ledger</a:t>
            </a:r>
            <a:endParaRPr lang="en-US" sz="2000" dirty="0"/>
          </a:p>
        </p:txBody>
      </p:sp>
      <p:pic>
        <p:nvPicPr>
          <p:cNvPr id="95" name="Picture 4" descr="Wrong Images, Stock Photos &amp; Vectors | Shutterstock">
            <a:extLst>
              <a:ext uri="{FF2B5EF4-FFF2-40B4-BE49-F238E27FC236}">
                <a16:creationId xmlns:a16="http://schemas.microsoft.com/office/drawing/2014/main" id="{4EE14D7B-92B6-4B2A-9B3A-B697421DCD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748"/>
          <a:stretch/>
        </p:blipFill>
        <p:spPr bwMode="auto">
          <a:xfrm>
            <a:off x="5382849" y="626495"/>
            <a:ext cx="698723" cy="481280"/>
          </a:xfrm>
          <a:prstGeom prst="rect">
            <a:avLst/>
          </a:prstGeom>
          <a:noFill/>
          <a:extLst>
            <a:ext uri="{909E8E84-426E-40DD-AFC4-6F175D3DCCD1}">
              <a14:hiddenFill xmlns:a14="http://schemas.microsoft.com/office/drawing/2010/main">
                <a:solidFill>
                  <a:srgbClr val="FFFFFF"/>
                </a:solidFill>
              </a14:hiddenFill>
            </a:ext>
          </a:extLst>
        </p:spPr>
      </p:pic>
      <p:sp>
        <p:nvSpPr>
          <p:cNvPr id="96" name="Wave 95">
            <a:extLst>
              <a:ext uri="{FF2B5EF4-FFF2-40B4-BE49-F238E27FC236}">
                <a16:creationId xmlns:a16="http://schemas.microsoft.com/office/drawing/2014/main" id="{49CAF628-E079-480A-B485-9F669B46C4BB}"/>
              </a:ext>
            </a:extLst>
          </p:cNvPr>
          <p:cNvSpPr/>
          <p:nvPr/>
        </p:nvSpPr>
        <p:spPr>
          <a:xfrm>
            <a:off x="10139680" y="1651303"/>
            <a:ext cx="1869843" cy="1727839"/>
          </a:xfrm>
          <a:prstGeom prst="wav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a:t>i.e</a:t>
            </a:r>
            <a:r>
              <a:rPr lang="en-US" dirty="0"/>
              <a:t> Max 99% of Input can be used to discharge output liability</a:t>
            </a:r>
          </a:p>
        </p:txBody>
      </p:sp>
      <p:sp>
        <p:nvSpPr>
          <p:cNvPr id="7" name="Rectangle 6">
            <a:extLst>
              <a:ext uri="{FF2B5EF4-FFF2-40B4-BE49-F238E27FC236}">
                <a16:creationId xmlns:a16="http://schemas.microsoft.com/office/drawing/2014/main" id="{3CB0801D-3B83-465B-ADF9-DA1E1988A0AB}"/>
              </a:ext>
            </a:extLst>
          </p:cNvPr>
          <p:cNvSpPr/>
          <p:nvPr/>
        </p:nvSpPr>
        <p:spPr>
          <a:xfrm>
            <a:off x="6096000" y="0"/>
            <a:ext cx="2365263" cy="442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LEGAL PROVISION</a:t>
            </a:r>
          </a:p>
        </p:txBody>
      </p:sp>
    </p:spTree>
    <p:extLst>
      <p:ext uri="{BB962C8B-B14F-4D97-AF65-F5344CB8AC3E}">
        <p14:creationId xmlns:p14="http://schemas.microsoft.com/office/powerpoint/2010/main" val="35672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5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8" grpId="0" animBg="1"/>
      <p:bldP spid="17" grpId="0" animBg="1"/>
      <p:bldP spid="27" grpId="0" animBg="1"/>
      <p:bldP spid="30" grpId="0" animBg="1"/>
      <p:bldP spid="31" grpId="0" animBg="1"/>
      <p:bldP spid="32" grpId="0" animBg="1"/>
      <p:bldP spid="33" grpId="0" animBg="1"/>
      <p:bldP spid="2048" grpId="0" animBg="1"/>
      <p:bldP spid="2049" grpId="0" animBg="1"/>
      <p:bldP spid="2055" grpId="0" animBg="1"/>
      <p:bldP spid="48" grpId="0" animBg="1"/>
      <p:bldP spid="55" grpId="0" animBg="1"/>
      <p:bldP spid="71" grpId="0" animBg="1"/>
      <p:bldP spid="36" grpId="0" animBg="1"/>
      <p:bldP spid="39" grpId="0" animBg="1"/>
      <p:bldP spid="92" grpId="0" animBg="1"/>
      <p:bldP spid="94" grpId="0" animBg="1"/>
      <p:bldP spid="9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59230" y="498170"/>
          <a:ext cx="11444510" cy="1097280"/>
        </p:xfrm>
        <a:graphic>
          <a:graphicData uri="http://schemas.openxmlformats.org/drawingml/2006/table">
            <a:tbl>
              <a:tblPr firstRow="1" bandRow="1">
                <a:tableStyleId>{5FD0F851-EC5A-4D38-B0AD-8093EC10F338}</a:tableStyleId>
              </a:tblPr>
              <a:tblGrid>
                <a:gridCol w="2288902">
                  <a:extLst>
                    <a:ext uri="{9D8B030D-6E8A-4147-A177-3AD203B41FA5}">
                      <a16:colId xmlns:a16="http://schemas.microsoft.com/office/drawing/2014/main" val="20000"/>
                    </a:ext>
                  </a:extLst>
                </a:gridCol>
                <a:gridCol w="2288902">
                  <a:extLst>
                    <a:ext uri="{9D8B030D-6E8A-4147-A177-3AD203B41FA5}">
                      <a16:colId xmlns:a16="http://schemas.microsoft.com/office/drawing/2014/main" val="20001"/>
                    </a:ext>
                  </a:extLst>
                </a:gridCol>
                <a:gridCol w="2288902">
                  <a:extLst>
                    <a:ext uri="{9D8B030D-6E8A-4147-A177-3AD203B41FA5}">
                      <a16:colId xmlns:a16="http://schemas.microsoft.com/office/drawing/2014/main" val="20002"/>
                    </a:ext>
                  </a:extLst>
                </a:gridCol>
                <a:gridCol w="2288902">
                  <a:extLst>
                    <a:ext uri="{9D8B030D-6E8A-4147-A177-3AD203B41FA5}">
                      <a16:colId xmlns:a16="http://schemas.microsoft.com/office/drawing/2014/main" val="20003"/>
                    </a:ext>
                  </a:extLst>
                </a:gridCol>
                <a:gridCol w="2288902">
                  <a:extLst>
                    <a:ext uri="{9D8B030D-6E8A-4147-A177-3AD203B41FA5}">
                      <a16:colId xmlns:a16="http://schemas.microsoft.com/office/drawing/2014/main" val="20004"/>
                    </a:ext>
                  </a:extLst>
                </a:gridCol>
              </a:tblGrid>
              <a:tr h="330466">
                <a:tc>
                  <a:txBody>
                    <a:bodyPr/>
                    <a:lstStyle/>
                    <a:p>
                      <a:r>
                        <a:rPr lang="en-US" dirty="0"/>
                        <a:t>Registered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Exempt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Export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Taxable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Rule 86B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466">
                <a:tc>
                  <a:txBody>
                    <a:bodyPr/>
                    <a:lstStyle/>
                    <a:p>
                      <a:r>
                        <a:rPr lang="en-US" dirty="0"/>
                        <a:t>February,2021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 </a:t>
                      </a:r>
                      <a:r>
                        <a:rPr lang="en-US" dirty="0" err="1"/>
                        <a:t>crore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 </a:t>
                      </a:r>
                      <a:r>
                        <a:rPr lang="en-US" dirty="0" err="1"/>
                        <a:t>crore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45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 (Rs. 45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0466">
                <a:tc>
                  <a:txBody>
                    <a:bodyPr/>
                    <a:lstStyle/>
                    <a:p>
                      <a:r>
                        <a:rPr lang="en-US" dirty="0"/>
                        <a:t>March,2021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 lakhs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 crore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Yes (Rs. 1 crore)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lowchart: Process 8"/>
          <p:cNvSpPr/>
          <p:nvPr/>
        </p:nvSpPr>
        <p:spPr>
          <a:xfrm>
            <a:off x="217715" y="1640113"/>
            <a:ext cx="1600199" cy="402773"/>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March 2021</a:t>
            </a:r>
          </a:p>
        </p:txBody>
      </p:sp>
      <p:sp>
        <p:nvSpPr>
          <p:cNvPr id="16" name="Flowchart: Process 15"/>
          <p:cNvSpPr/>
          <p:nvPr/>
        </p:nvSpPr>
        <p:spPr>
          <a:xfrm>
            <a:off x="511629" y="2086428"/>
            <a:ext cx="2623457" cy="348343"/>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Taxable Sale = 1 Crore</a:t>
            </a:r>
          </a:p>
        </p:txBody>
      </p:sp>
      <p:sp>
        <p:nvSpPr>
          <p:cNvPr id="21" name="Horizontal Scroll 20"/>
          <p:cNvSpPr/>
          <p:nvPr/>
        </p:nvSpPr>
        <p:spPr>
          <a:xfrm>
            <a:off x="2993571" y="1944914"/>
            <a:ext cx="2983290" cy="660418"/>
          </a:xfrm>
          <a:prstGeom prst="horizontalScroll">
            <a:avLst/>
          </a:prstGeom>
          <a:solidFill>
            <a:schemeClr val="accent2">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Monthly turnover &gt; 50 lakhs</a:t>
            </a:r>
          </a:p>
        </p:txBody>
      </p:sp>
      <p:sp>
        <p:nvSpPr>
          <p:cNvPr id="44" name="Flowchart: Process 43"/>
          <p:cNvSpPr/>
          <p:nvPr/>
        </p:nvSpPr>
        <p:spPr>
          <a:xfrm>
            <a:off x="6168131" y="2115258"/>
            <a:ext cx="2132590" cy="319513"/>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Tax @ 5% = 500000</a:t>
            </a:r>
          </a:p>
        </p:txBody>
      </p:sp>
      <p:sp>
        <p:nvSpPr>
          <p:cNvPr id="46" name="Flowchart: Process 45"/>
          <p:cNvSpPr/>
          <p:nvPr/>
        </p:nvSpPr>
        <p:spPr>
          <a:xfrm>
            <a:off x="8336281" y="2132136"/>
            <a:ext cx="1760581" cy="271559"/>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ITC = 800000</a:t>
            </a:r>
          </a:p>
        </p:txBody>
      </p:sp>
      <p:graphicFrame>
        <p:nvGraphicFramePr>
          <p:cNvPr id="26" name="Table 25"/>
          <p:cNvGraphicFramePr>
            <a:graphicFrameLocks noGrp="1"/>
          </p:cNvGraphicFramePr>
          <p:nvPr/>
        </p:nvGraphicFramePr>
        <p:xfrm>
          <a:off x="359230" y="2586927"/>
          <a:ext cx="11059884" cy="1463040"/>
        </p:xfrm>
        <a:graphic>
          <a:graphicData uri="http://schemas.openxmlformats.org/drawingml/2006/table">
            <a:tbl>
              <a:tblPr firstRow="1" bandRow="1">
                <a:tableStyleId>{5FD0F851-EC5A-4D38-B0AD-8093EC10F338}</a:tableStyleId>
              </a:tblPr>
              <a:tblGrid>
                <a:gridCol w="2764971">
                  <a:extLst>
                    <a:ext uri="{9D8B030D-6E8A-4147-A177-3AD203B41FA5}">
                      <a16:colId xmlns:a16="http://schemas.microsoft.com/office/drawing/2014/main" val="20000"/>
                    </a:ext>
                  </a:extLst>
                </a:gridCol>
                <a:gridCol w="2764971">
                  <a:extLst>
                    <a:ext uri="{9D8B030D-6E8A-4147-A177-3AD203B41FA5}">
                      <a16:colId xmlns:a16="http://schemas.microsoft.com/office/drawing/2014/main" val="20001"/>
                    </a:ext>
                  </a:extLst>
                </a:gridCol>
                <a:gridCol w="3102429">
                  <a:extLst>
                    <a:ext uri="{9D8B030D-6E8A-4147-A177-3AD203B41FA5}">
                      <a16:colId xmlns:a16="http://schemas.microsoft.com/office/drawing/2014/main" val="20002"/>
                    </a:ext>
                  </a:extLst>
                </a:gridCol>
                <a:gridCol w="2427513">
                  <a:extLst>
                    <a:ext uri="{9D8B030D-6E8A-4147-A177-3AD203B41FA5}">
                      <a16:colId xmlns:a16="http://schemas.microsoft.com/office/drawing/2014/main" val="20003"/>
                    </a:ext>
                  </a:extLst>
                </a:gridCol>
              </a:tblGrid>
              <a:tr h="308247">
                <a:tc gridSpan="2">
                  <a:txBody>
                    <a:bodyPr/>
                    <a:lstStyle/>
                    <a:p>
                      <a:r>
                        <a:rPr lang="en-US" dirty="0"/>
                        <a: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dirty="0"/>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247">
                <a:tc>
                  <a:txBody>
                    <a:bodyPr/>
                    <a:lstStyle/>
                    <a:p>
                      <a:r>
                        <a:rPr lang="en-US" dirty="0"/>
                        <a:t>Output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8247">
                <a:tc>
                  <a:txBody>
                    <a:bodyPr/>
                    <a:lstStyle/>
                    <a:p>
                      <a:r>
                        <a:rPr lang="en-US" dirty="0"/>
                        <a:t>ITC utilized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ITC Utilized (99 % of 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495000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8247">
                <a:tc>
                  <a:txBody>
                    <a:bodyPr/>
                    <a:lstStyle/>
                    <a:p>
                      <a:r>
                        <a:rPr lang="en-US" dirty="0"/>
                        <a:t>Tax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Tax payable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8" name="Horizontal Scroll 27"/>
          <p:cNvSpPr/>
          <p:nvPr/>
        </p:nvSpPr>
        <p:spPr>
          <a:xfrm>
            <a:off x="141515" y="4139293"/>
            <a:ext cx="11832771" cy="566058"/>
          </a:xfrm>
          <a:prstGeom prst="horizontalScroll">
            <a:avLst/>
          </a:prstGeom>
          <a:solidFill>
            <a:schemeClr val="accent2">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Exceptions:- 100 % ITC (Old Rule)</a:t>
            </a:r>
          </a:p>
        </p:txBody>
      </p:sp>
      <p:sp>
        <p:nvSpPr>
          <p:cNvPr id="29" name="Flowchart: Process 28"/>
          <p:cNvSpPr/>
          <p:nvPr/>
        </p:nvSpPr>
        <p:spPr>
          <a:xfrm>
            <a:off x="1793239" y="4765074"/>
            <a:ext cx="6422571" cy="304798"/>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1600" dirty="0"/>
              <a:t>F.Y. 19-20, F.Y. 18-19- 139(1) time expired, Income Tax paid&gt; 100000</a:t>
            </a:r>
          </a:p>
        </p:txBody>
      </p:sp>
      <p:sp>
        <p:nvSpPr>
          <p:cNvPr id="2051" name="Oval 2050"/>
          <p:cNvSpPr/>
          <p:nvPr/>
        </p:nvSpPr>
        <p:spPr>
          <a:xfrm>
            <a:off x="1368696" y="4737858"/>
            <a:ext cx="424543" cy="35922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1</a:t>
            </a:r>
          </a:p>
        </p:txBody>
      </p:sp>
      <p:graphicFrame>
        <p:nvGraphicFramePr>
          <p:cNvPr id="2052" name="Table 2051"/>
          <p:cNvGraphicFramePr>
            <a:graphicFrameLocks noGrp="1"/>
          </p:cNvGraphicFramePr>
          <p:nvPr/>
        </p:nvGraphicFramePr>
        <p:xfrm>
          <a:off x="238035" y="5329124"/>
          <a:ext cx="6422570" cy="1483360"/>
        </p:xfrm>
        <a:graphic>
          <a:graphicData uri="http://schemas.openxmlformats.org/drawingml/2006/table">
            <a:tbl>
              <a:tblPr firstRow="1" bandRow="1">
                <a:tableStyleId>{5FD0F851-EC5A-4D38-B0AD-8093EC10F338}</a:tableStyleId>
              </a:tblPr>
              <a:tblGrid>
                <a:gridCol w="1261979">
                  <a:extLst>
                    <a:ext uri="{9D8B030D-6E8A-4147-A177-3AD203B41FA5}">
                      <a16:colId xmlns:a16="http://schemas.microsoft.com/office/drawing/2014/main" val="20000"/>
                    </a:ext>
                  </a:extLst>
                </a:gridCol>
                <a:gridCol w="2417391">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r>
                        <a:rPr lang="en-US" dirty="0"/>
                        <a:t>April, 2020- </a:t>
                      </a:r>
                      <a:r>
                        <a:rPr lang="en-US"/>
                        <a:t>FEb, </a:t>
                      </a:r>
                      <a:r>
                        <a:rPr lang="en-US"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Cash Ledger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10 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99 </a:t>
                      </a:r>
                      <a:r>
                        <a:rPr lang="en-US" dirty="0" err="1"/>
                        <a:t>Lacs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t>10Cr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98.5 </a:t>
                      </a:r>
                      <a:r>
                        <a:rPr lang="en-US" dirty="0" err="1"/>
                        <a:t>Lacs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53" name="Flowchart: Process 2052"/>
          <p:cNvSpPr/>
          <p:nvPr/>
        </p:nvSpPr>
        <p:spPr>
          <a:xfrm>
            <a:off x="6499783" y="6049141"/>
            <a:ext cx="1556657" cy="3592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Rule</a:t>
            </a:r>
          </a:p>
        </p:txBody>
      </p:sp>
      <p:pic>
        <p:nvPicPr>
          <p:cNvPr id="54" name="Picture 4" descr="Wrong Images, Stock Photos &amp; Vectors | Shutterstock">
            <a:extLst>
              <a:ext uri="{FF2B5EF4-FFF2-40B4-BE49-F238E27FC236}">
                <a16:creationId xmlns:a16="http://schemas.microsoft.com/office/drawing/2014/main" id="{4DC9CF81-E0C9-4D56-B0C8-F0EC4C588F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48"/>
          <a:stretch/>
        </p:blipFill>
        <p:spPr bwMode="auto">
          <a:xfrm>
            <a:off x="5402942" y="5888887"/>
            <a:ext cx="769543" cy="566292"/>
          </a:xfrm>
          <a:prstGeom prst="rect">
            <a:avLst/>
          </a:prstGeom>
          <a:noFill/>
          <a:extLst>
            <a:ext uri="{909E8E84-426E-40DD-AFC4-6F175D3DCCD1}">
              <a14:hiddenFill xmlns:a14="http://schemas.microsoft.com/office/drawing/2010/main">
                <a:solidFill>
                  <a:srgbClr val="FFFFFF"/>
                </a:solidFill>
              </a14:hiddenFill>
            </a:ext>
          </a:extLst>
        </p:spPr>
      </p:pic>
      <p:sp>
        <p:nvSpPr>
          <p:cNvPr id="56" name="Flowchart: Process 55"/>
          <p:cNvSpPr/>
          <p:nvPr/>
        </p:nvSpPr>
        <p:spPr>
          <a:xfrm>
            <a:off x="6499783" y="6430812"/>
            <a:ext cx="1556657" cy="3592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Old Rule </a:t>
            </a:r>
          </a:p>
        </p:txBody>
      </p:sp>
      <p:pic>
        <p:nvPicPr>
          <p:cNvPr id="57" name="Picture 2" descr="A 3d White Character, A Green Right Symbol Stock Photo, Picture And Royalty  Free Image. Image 22392275.">
            <a:extLst>
              <a:ext uri="{FF2B5EF4-FFF2-40B4-BE49-F238E27FC236}">
                <a16:creationId xmlns:a16="http://schemas.microsoft.com/office/drawing/2014/main" id="{4F25576D-D797-4913-9DC9-3F180A73D0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456" y="6476013"/>
            <a:ext cx="812405" cy="359229"/>
          </a:xfrm>
          <a:prstGeom prst="rect">
            <a:avLst/>
          </a:prstGeom>
          <a:noFill/>
          <a:extLst>
            <a:ext uri="{909E8E84-426E-40DD-AFC4-6F175D3DCCD1}">
              <a14:hiddenFill xmlns:a14="http://schemas.microsoft.com/office/drawing/2010/main">
                <a:solidFill>
                  <a:srgbClr val="FFFFFF"/>
                </a:solidFill>
              </a14:hiddenFill>
            </a:ext>
          </a:extLst>
        </p:spPr>
      </p:pic>
      <p:sp>
        <p:nvSpPr>
          <p:cNvPr id="58" name="Oval 57"/>
          <p:cNvSpPr/>
          <p:nvPr/>
        </p:nvSpPr>
        <p:spPr>
          <a:xfrm>
            <a:off x="181430" y="5069872"/>
            <a:ext cx="424543" cy="35922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3</a:t>
            </a:r>
          </a:p>
        </p:txBody>
      </p:sp>
      <p:sp>
        <p:nvSpPr>
          <p:cNvPr id="59" name="Oval 58"/>
          <p:cNvSpPr/>
          <p:nvPr/>
        </p:nvSpPr>
        <p:spPr>
          <a:xfrm>
            <a:off x="9504677" y="4760404"/>
            <a:ext cx="424543" cy="35922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a:t>
            </a:r>
          </a:p>
        </p:txBody>
      </p:sp>
      <p:sp>
        <p:nvSpPr>
          <p:cNvPr id="2056" name="Wave 2055"/>
          <p:cNvSpPr/>
          <p:nvPr/>
        </p:nvSpPr>
        <p:spPr>
          <a:xfrm>
            <a:off x="9681025" y="5045142"/>
            <a:ext cx="2122715" cy="812459"/>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Refund &gt; 1 lakh in F.Y 2019-20</a:t>
            </a:r>
          </a:p>
        </p:txBody>
      </p:sp>
      <p:sp>
        <p:nvSpPr>
          <p:cNvPr id="2057" name="Flowchart: Process 2056"/>
          <p:cNvSpPr/>
          <p:nvPr/>
        </p:nvSpPr>
        <p:spPr>
          <a:xfrm>
            <a:off x="9070625" y="5897571"/>
            <a:ext cx="1190975" cy="450108"/>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Exports</a:t>
            </a:r>
          </a:p>
        </p:txBody>
      </p:sp>
      <p:sp>
        <p:nvSpPr>
          <p:cNvPr id="61" name="Flowchart: Process 60"/>
          <p:cNvSpPr/>
          <p:nvPr/>
        </p:nvSpPr>
        <p:spPr>
          <a:xfrm>
            <a:off x="10643612" y="5888886"/>
            <a:ext cx="1456948" cy="568384"/>
          </a:xfrm>
          <a:prstGeom prst="flowChart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Inverted Duty structure</a:t>
            </a:r>
          </a:p>
        </p:txBody>
      </p:sp>
      <p:sp>
        <p:nvSpPr>
          <p:cNvPr id="2" name="Rectangle: Rounded Corners 1">
            <a:extLst>
              <a:ext uri="{FF2B5EF4-FFF2-40B4-BE49-F238E27FC236}">
                <a16:creationId xmlns:a16="http://schemas.microsoft.com/office/drawing/2014/main" id="{21FD801E-F1DB-4C6A-A9C0-0D3857FFB1C9}"/>
              </a:ext>
            </a:extLst>
          </p:cNvPr>
          <p:cNvSpPr/>
          <p:nvPr/>
        </p:nvSpPr>
        <p:spPr>
          <a:xfrm>
            <a:off x="10527574" y="1911272"/>
            <a:ext cx="1446712" cy="5660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100" dirty="0"/>
              <a:t>What if Export with Payment of Taxes ?</a:t>
            </a:r>
          </a:p>
        </p:txBody>
      </p:sp>
      <p:sp>
        <p:nvSpPr>
          <p:cNvPr id="3" name="TextBox 2">
            <a:extLst>
              <a:ext uri="{FF2B5EF4-FFF2-40B4-BE49-F238E27FC236}">
                <a16:creationId xmlns:a16="http://schemas.microsoft.com/office/drawing/2014/main" id="{98A8892D-2172-4B60-AC0F-270804C194BD}"/>
              </a:ext>
            </a:extLst>
          </p:cNvPr>
          <p:cNvSpPr txBox="1"/>
          <p:nvPr/>
        </p:nvSpPr>
        <p:spPr>
          <a:xfrm>
            <a:off x="10261600" y="5957673"/>
            <a:ext cx="603948" cy="369332"/>
          </a:xfrm>
          <a:prstGeom prst="rect">
            <a:avLst/>
          </a:prstGeom>
          <a:noFill/>
        </p:spPr>
        <p:txBody>
          <a:bodyPr wrap="square" rtlCol="0">
            <a:spAutoFit/>
          </a:bodyPr>
          <a:lstStyle/>
          <a:p>
            <a:r>
              <a:rPr lang="en-IN" dirty="0"/>
              <a:t>or</a:t>
            </a:r>
          </a:p>
        </p:txBody>
      </p:sp>
      <p:sp>
        <p:nvSpPr>
          <p:cNvPr id="24" name="Rectangle 23">
            <a:extLst>
              <a:ext uri="{FF2B5EF4-FFF2-40B4-BE49-F238E27FC236}">
                <a16:creationId xmlns:a16="http://schemas.microsoft.com/office/drawing/2014/main" id="{937EB463-EAC1-4702-A92E-3EA06E188A27}"/>
              </a:ext>
            </a:extLst>
          </p:cNvPr>
          <p:cNvSpPr/>
          <p:nvPr/>
        </p:nvSpPr>
        <p:spPr>
          <a:xfrm>
            <a:off x="4985499" y="148706"/>
            <a:ext cx="2365263" cy="30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CASE STUDY</a:t>
            </a:r>
          </a:p>
        </p:txBody>
      </p:sp>
      <p:sp>
        <p:nvSpPr>
          <p:cNvPr id="4" name="Date Placeholder 3">
            <a:extLst>
              <a:ext uri="{FF2B5EF4-FFF2-40B4-BE49-F238E27FC236}">
                <a16:creationId xmlns:a16="http://schemas.microsoft.com/office/drawing/2014/main" id="{9D17E168-9267-4FEF-BCC3-B00DA66A5004}"/>
              </a:ext>
            </a:extLst>
          </p:cNvPr>
          <p:cNvSpPr>
            <a:spLocks noGrp="1"/>
          </p:cNvSpPr>
          <p:nvPr>
            <p:ph type="dt" sz="half" idx="10"/>
          </p:nvPr>
        </p:nvSpPr>
        <p:spPr/>
        <p:txBody>
          <a:bodyPr/>
          <a:lstStyle/>
          <a:p>
            <a:fld id="{52A8543F-3AAB-4979-A471-098625888B1E}" type="datetime1">
              <a:rPr lang="en-US" smtClean="0"/>
              <a:t>6/4/2022</a:t>
            </a:fld>
            <a:endParaRPr lang="en-IN"/>
          </a:p>
        </p:txBody>
      </p:sp>
      <p:sp>
        <p:nvSpPr>
          <p:cNvPr id="5" name="Footer Placeholder 4">
            <a:extLst>
              <a:ext uri="{FF2B5EF4-FFF2-40B4-BE49-F238E27FC236}">
                <a16:creationId xmlns:a16="http://schemas.microsoft.com/office/drawing/2014/main" id="{9D20EE8D-BD17-48F3-ACFD-E670D5851BF0}"/>
              </a:ext>
            </a:extLst>
          </p:cNvPr>
          <p:cNvSpPr>
            <a:spLocks noGrp="1"/>
          </p:cNvSpPr>
          <p:nvPr>
            <p:ph type="ftr" sz="quarter" idx="11"/>
          </p:nvPr>
        </p:nvSpPr>
        <p:spPr/>
        <p:txBody>
          <a:bodyPr/>
          <a:lstStyle/>
          <a:p>
            <a:r>
              <a:rPr lang="en-IN"/>
              <a:t>CA AANCHAL KAPOOR  </a:t>
            </a:r>
          </a:p>
        </p:txBody>
      </p:sp>
      <p:sp>
        <p:nvSpPr>
          <p:cNvPr id="6" name="Slide Number Placeholder 5">
            <a:extLst>
              <a:ext uri="{FF2B5EF4-FFF2-40B4-BE49-F238E27FC236}">
                <a16:creationId xmlns:a16="http://schemas.microsoft.com/office/drawing/2014/main" id="{8F439082-9A4E-4E8C-A1E9-6F4EA3BFD3BB}"/>
              </a:ext>
            </a:extLst>
          </p:cNvPr>
          <p:cNvSpPr>
            <a:spLocks noGrp="1"/>
          </p:cNvSpPr>
          <p:nvPr>
            <p:ph type="sldNum" sz="quarter" idx="12"/>
          </p:nvPr>
        </p:nvSpPr>
        <p:spPr/>
        <p:txBody>
          <a:bodyPr/>
          <a:lstStyle/>
          <a:p>
            <a:fld id="{30B32B0F-4484-43FC-A286-3FCAD1984DF1}" type="slidenum">
              <a:rPr lang="en-IN" smtClean="0"/>
              <a:pPr/>
              <a:t>96</a:t>
            </a:fld>
            <a:endParaRPr lang="en-IN"/>
          </a:p>
        </p:txBody>
      </p:sp>
    </p:spTree>
    <p:extLst>
      <p:ext uri="{BB962C8B-B14F-4D97-AF65-F5344CB8AC3E}">
        <p14:creationId xmlns:p14="http://schemas.microsoft.com/office/powerpoint/2010/main" val="14456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1" grpId="0" animBg="1"/>
      <p:bldP spid="44" grpId="0" animBg="1"/>
      <p:bldP spid="46" grpId="0" animBg="1"/>
      <p:bldP spid="28" grpId="0" animBg="1"/>
      <p:bldP spid="29" grpId="0" animBg="1"/>
      <p:bldP spid="2053" grpId="0" animBg="1"/>
      <p:bldP spid="56" grpId="0" animBg="1"/>
      <p:bldP spid="58" grpId="0" animBg="1"/>
      <p:bldP spid="59" grpId="0" animBg="1"/>
      <p:bldP spid="2056" grpId="0" animBg="1"/>
      <p:bldP spid="2057" grpId="0" animBg="1"/>
      <p:bldP spid="6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200" y="91072"/>
            <a:ext cx="1121229" cy="297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Illustration 1</a:t>
            </a:r>
          </a:p>
        </p:txBody>
      </p:sp>
      <p:graphicFrame>
        <p:nvGraphicFramePr>
          <p:cNvPr id="7" name="Table 6">
            <a:extLst>
              <a:ext uri="{FF2B5EF4-FFF2-40B4-BE49-F238E27FC236}">
                <a16:creationId xmlns:a16="http://schemas.microsoft.com/office/drawing/2014/main" id="{07D53AEB-225C-42A2-A25A-12EDEFB1529C}"/>
              </a:ext>
            </a:extLst>
          </p:cNvPr>
          <p:cNvGraphicFramePr>
            <a:graphicFrameLocks noGrp="1"/>
          </p:cNvGraphicFramePr>
          <p:nvPr/>
        </p:nvGraphicFramePr>
        <p:xfrm>
          <a:off x="274320" y="325120"/>
          <a:ext cx="11293469" cy="1568630"/>
        </p:xfrm>
        <a:graphic>
          <a:graphicData uri="http://schemas.openxmlformats.org/drawingml/2006/table">
            <a:tbl>
              <a:tblPr firstRow="1" bandRow="1">
                <a:tableStyleId>{5FD0F851-EC5A-4D38-B0AD-8093EC10F338}</a:tableStyleId>
              </a:tblPr>
              <a:tblGrid>
                <a:gridCol w="4332036">
                  <a:extLst>
                    <a:ext uri="{9D8B030D-6E8A-4147-A177-3AD203B41FA5}">
                      <a16:colId xmlns:a16="http://schemas.microsoft.com/office/drawing/2014/main" val="20000"/>
                    </a:ext>
                  </a:extLst>
                </a:gridCol>
                <a:gridCol w="2058255">
                  <a:extLst>
                    <a:ext uri="{9D8B030D-6E8A-4147-A177-3AD203B41FA5}">
                      <a16:colId xmlns:a16="http://schemas.microsoft.com/office/drawing/2014/main" val="20001"/>
                    </a:ext>
                  </a:extLst>
                </a:gridCol>
                <a:gridCol w="2035846">
                  <a:extLst>
                    <a:ext uri="{9D8B030D-6E8A-4147-A177-3AD203B41FA5}">
                      <a16:colId xmlns:a16="http://schemas.microsoft.com/office/drawing/2014/main" val="20002"/>
                    </a:ext>
                  </a:extLst>
                </a:gridCol>
                <a:gridCol w="1433666">
                  <a:extLst>
                    <a:ext uri="{9D8B030D-6E8A-4147-A177-3AD203B41FA5}">
                      <a16:colId xmlns:a16="http://schemas.microsoft.com/office/drawing/2014/main" val="20003"/>
                    </a:ext>
                  </a:extLst>
                </a:gridCol>
                <a:gridCol w="1433666">
                  <a:extLst>
                    <a:ext uri="{9D8B030D-6E8A-4147-A177-3AD203B41FA5}">
                      <a16:colId xmlns:a16="http://schemas.microsoft.com/office/drawing/2014/main" val="4181692372"/>
                    </a:ext>
                  </a:extLst>
                </a:gridCol>
              </a:tblGrid>
              <a:tr h="313726">
                <a:tc>
                  <a:txBody>
                    <a:bodyPr/>
                    <a:lstStyle/>
                    <a:p>
                      <a:r>
                        <a:rPr lang="en-US" sz="1400" dirty="0"/>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3726">
                <a:tc>
                  <a:txBody>
                    <a:bodyPr/>
                    <a:lstStyle/>
                    <a:p>
                      <a:r>
                        <a:rPr lang="en-US" sz="1400" dirty="0"/>
                        <a:t>Output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1,30,00,000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726">
                <a:tc>
                  <a:txBody>
                    <a:bodyPr/>
                    <a:lstStyle/>
                    <a:p>
                      <a:r>
                        <a:rPr lang="en-US" sz="1400" dirty="0"/>
                        <a:t>Output Tax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726">
                <a:tc>
                  <a:txBody>
                    <a:bodyPr/>
                    <a:lstStyle/>
                    <a:p>
                      <a:r>
                        <a:rPr lang="en-US" sz="1400" dirty="0"/>
                        <a:t>Input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24,20,000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726">
                <a:tc>
                  <a:txBody>
                    <a:bodyPr/>
                    <a:lstStyle/>
                    <a:p>
                      <a:r>
                        <a:rPr lang="en-US" sz="1400" dirty="0"/>
                        <a:t>Minimum</a:t>
                      </a:r>
                      <a:r>
                        <a:rPr lang="en-US" sz="1400" baseline="0" dirty="0"/>
                        <a:t> Tax payable as per Rule 86B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94BF392B-8982-43EE-9824-957C5889F076}"/>
              </a:ext>
            </a:extLst>
          </p:cNvPr>
          <p:cNvGraphicFramePr>
            <a:graphicFrameLocks noGrp="1"/>
          </p:cNvGraphicFramePr>
          <p:nvPr/>
        </p:nvGraphicFramePr>
        <p:xfrm>
          <a:off x="254000" y="4739869"/>
          <a:ext cx="11333589" cy="2042160"/>
        </p:xfrm>
        <a:graphic>
          <a:graphicData uri="http://schemas.openxmlformats.org/drawingml/2006/table">
            <a:tbl>
              <a:tblPr firstRow="1" bandRow="1">
                <a:tableStyleId>{5FD0F851-EC5A-4D38-B0AD-8093EC10F338}</a:tableStyleId>
              </a:tblPr>
              <a:tblGrid>
                <a:gridCol w="3584304">
                  <a:extLst>
                    <a:ext uri="{9D8B030D-6E8A-4147-A177-3AD203B41FA5}">
                      <a16:colId xmlns:a16="http://schemas.microsoft.com/office/drawing/2014/main" val="20000"/>
                    </a:ext>
                  </a:extLst>
                </a:gridCol>
                <a:gridCol w="191008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2470046">
                  <a:extLst>
                    <a:ext uri="{9D8B030D-6E8A-4147-A177-3AD203B41FA5}">
                      <a16:colId xmlns:a16="http://schemas.microsoft.com/office/drawing/2014/main" val="20003"/>
                    </a:ext>
                  </a:extLst>
                </a:gridCol>
                <a:gridCol w="1438759">
                  <a:extLst>
                    <a:ext uri="{9D8B030D-6E8A-4147-A177-3AD203B41FA5}">
                      <a16:colId xmlns:a16="http://schemas.microsoft.com/office/drawing/2014/main" val="4181692372"/>
                    </a:ext>
                  </a:extLst>
                </a:gridCol>
              </a:tblGrid>
              <a:tr h="261527">
                <a:tc>
                  <a:txBody>
                    <a:bodyPr/>
                    <a:lstStyle/>
                    <a:p>
                      <a:r>
                        <a:rPr lang="en-US" sz="1400" dirty="0"/>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1527">
                <a:tc>
                  <a:txBody>
                    <a:bodyPr/>
                    <a:lstStyle/>
                    <a:p>
                      <a:r>
                        <a:rPr lang="en-US" sz="1400" dirty="0"/>
                        <a:t>Output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1527">
                <a:tc>
                  <a:txBody>
                    <a:bodyPr/>
                    <a:lstStyle/>
                    <a:p>
                      <a:r>
                        <a:rPr lang="en-US" sz="1400" dirty="0"/>
                        <a:t>Input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33033"/>
                  </a:ext>
                </a:extLst>
              </a:tr>
              <a:tr h="261527">
                <a:tc>
                  <a:txBody>
                    <a:bodyPr/>
                    <a:lstStyle/>
                    <a:p>
                      <a:r>
                        <a:rPr lang="en-US" sz="1400" dirty="0"/>
                        <a:t>Minimum</a:t>
                      </a:r>
                      <a:r>
                        <a:rPr lang="en-US" sz="1400" baseline="0" dirty="0"/>
                        <a:t> Tax payable as per Rule 86B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70254"/>
                  </a:ext>
                </a:extLst>
              </a:tr>
              <a:tr h="261527">
                <a:tc>
                  <a:txBody>
                    <a:bodyPr/>
                    <a:lstStyle/>
                    <a:p>
                      <a:r>
                        <a:rPr lang="en-US" sz="1400" dirty="0"/>
                        <a:t>Payment if 86B not there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4595">
                <a:tc>
                  <a:txBody>
                    <a:bodyPr/>
                    <a:lstStyle/>
                    <a:p>
                      <a:r>
                        <a:rPr lang="en-US" sz="1400" dirty="0"/>
                        <a:t>Tax payable as per 86B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80000-5400= 74600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 (not adjustable with CGST)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 paid in IGST adjusted with CGST.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C9684D97-3309-488A-B960-A4EEF86A08C2}"/>
              </a:ext>
            </a:extLst>
          </p:cNvPr>
          <p:cNvSpPr/>
          <p:nvPr/>
        </p:nvSpPr>
        <p:spPr>
          <a:xfrm>
            <a:off x="274320" y="1870071"/>
            <a:ext cx="1121229" cy="297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Illustration 2</a:t>
            </a:r>
          </a:p>
        </p:txBody>
      </p:sp>
      <p:graphicFrame>
        <p:nvGraphicFramePr>
          <p:cNvPr id="9" name="Table 8">
            <a:extLst>
              <a:ext uri="{FF2B5EF4-FFF2-40B4-BE49-F238E27FC236}">
                <a16:creationId xmlns:a16="http://schemas.microsoft.com/office/drawing/2014/main" id="{B4E79724-2358-468E-8F88-322FEDDF63DF}"/>
              </a:ext>
            </a:extLst>
          </p:cNvPr>
          <p:cNvGraphicFramePr>
            <a:graphicFrameLocks noGrp="1"/>
          </p:cNvGraphicFramePr>
          <p:nvPr/>
        </p:nvGraphicFramePr>
        <p:xfrm>
          <a:off x="264160" y="2168070"/>
          <a:ext cx="11481992" cy="2230522"/>
        </p:xfrm>
        <a:graphic>
          <a:graphicData uri="http://schemas.openxmlformats.org/drawingml/2006/table">
            <a:tbl>
              <a:tblPr firstRow="1" bandRow="1">
                <a:tableStyleId>{5FD0F851-EC5A-4D38-B0AD-8093EC10F338}</a:tableStyleId>
              </a:tblPr>
              <a:tblGrid>
                <a:gridCol w="6676312">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78030">
                  <a:extLst>
                    <a:ext uri="{9D8B030D-6E8A-4147-A177-3AD203B41FA5}">
                      <a16:colId xmlns:a16="http://schemas.microsoft.com/office/drawing/2014/main" val="20003"/>
                    </a:ext>
                  </a:extLst>
                </a:gridCol>
                <a:gridCol w="1440050">
                  <a:extLst>
                    <a:ext uri="{9D8B030D-6E8A-4147-A177-3AD203B41FA5}">
                      <a16:colId xmlns:a16="http://schemas.microsoft.com/office/drawing/2014/main" val="2256880396"/>
                    </a:ext>
                  </a:extLst>
                </a:gridCol>
              </a:tblGrid>
              <a:tr h="309704">
                <a:tc>
                  <a:txBody>
                    <a:bodyPr/>
                    <a:lstStyle/>
                    <a:p>
                      <a:r>
                        <a:rPr lang="en-US" sz="1400" dirty="0"/>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IGST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9704">
                <a:tc>
                  <a:txBody>
                    <a:bodyPr/>
                    <a:lstStyle/>
                    <a:p>
                      <a:r>
                        <a:rPr lang="en-US" sz="1400" dirty="0"/>
                        <a:t>Output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1,30,00,000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9704">
                <a:tc>
                  <a:txBody>
                    <a:bodyPr/>
                    <a:lstStyle/>
                    <a:p>
                      <a:r>
                        <a:rPr lang="en-US" sz="1400" dirty="0"/>
                        <a:t>Output Tax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9704">
                <a:tc>
                  <a:txBody>
                    <a:bodyPr/>
                    <a:lstStyle/>
                    <a:p>
                      <a:r>
                        <a:rPr lang="en-US" sz="1400" dirty="0"/>
                        <a:t>Input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21,80,000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9704">
                <a:tc>
                  <a:txBody>
                    <a:bodyPr/>
                    <a:lstStyle/>
                    <a:p>
                      <a:r>
                        <a:rPr lang="en-US" sz="1400" dirty="0"/>
                        <a:t>Minimum</a:t>
                      </a:r>
                      <a:r>
                        <a:rPr lang="en-US" sz="1400" baseline="0" dirty="0"/>
                        <a:t> Tax payable as per Rule 86B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23,400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9704">
                <a:tc>
                  <a:txBody>
                    <a:bodyPr/>
                    <a:lstStyle/>
                    <a:p>
                      <a:r>
                        <a:rPr lang="en-US" sz="1400" dirty="0"/>
                        <a:t>Minimum tax otherwise payable through cash</a:t>
                      </a:r>
                      <a:r>
                        <a:rPr lang="en-US" sz="1400" baseline="0" dirty="0"/>
                        <a:t> </a:t>
                      </a:r>
                      <a:r>
                        <a:rPr lang="en-US" sz="1400" baseline="0"/>
                        <a:t>ledger without 86B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2298">
                <a:tc>
                  <a:txBody>
                    <a:bodyPr/>
                    <a:lstStyle/>
                    <a:p>
                      <a:r>
                        <a:rPr lang="en-US" sz="1400" dirty="0"/>
                        <a:t>By</a:t>
                      </a:r>
                      <a:r>
                        <a:rPr lang="en-US" sz="1400" baseline="0" dirty="0"/>
                        <a:t> paying Rs. 5400 in cash, IGST ITC of 5400 adjusted with C &amp; S, so now Net Payable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77300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77300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5400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10F1C854-D201-4032-8EAF-C30CA74472DE}"/>
              </a:ext>
            </a:extLst>
          </p:cNvPr>
          <p:cNvSpPr/>
          <p:nvPr/>
        </p:nvSpPr>
        <p:spPr>
          <a:xfrm>
            <a:off x="254000" y="4405331"/>
            <a:ext cx="1121229" cy="3277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Illustration 3</a:t>
            </a:r>
          </a:p>
        </p:txBody>
      </p:sp>
      <p:sp>
        <p:nvSpPr>
          <p:cNvPr id="2" name="Date Placeholder 1">
            <a:extLst>
              <a:ext uri="{FF2B5EF4-FFF2-40B4-BE49-F238E27FC236}">
                <a16:creationId xmlns:a16="http://schemas.microsoft.com/office/drawing/2014/main" id="{28B750B9-541C-446D-ABEC-077C20F94687}"/>
              </a:ext>
            </a:extLst>
          </p:cNvPr>
          <p:cNvSpPr>
            <a:spLocks noGrp="1"/>
          </p:cNvSpPr>
          <p:nvPr>
            <p:ph type="dt" sz="half" idx="10"/>
          </p:nvPr>
        </p:nvSpPr>
        <p:spPr/>
        <p:txBody>
          <a:bodyPr/>
          <a:lstStyle/>
          <a:p>
            <a:fld id="{E655417E-1341-4F80-93F7-AD98234B47DC}" type="datetime1">
              <a:rPr lang="en-US" smtClean="0"/>
              <a:t>6/4/2022</a:t>
            </a:fld>
            <a:endParaRPr lang="en-IN"/>
          </a:p>
        </p:txBody>
      </p:sp>
      <p:sp>
        <p:nvSpPr>
          <p:cNvPr id="3" name="Footer Placeholder 2">
            <a:extLst>
              <a:ext uri="{FF2B5EF4-FFF2-40B4-BE49-F238E27FC236}">
                <a16:creationId xmlns:a16="http://schemas.microsoft.com/office/drawing/2014/main" id="{9B26A8AF-9AE8-483B-9067-FA37E69EB0B5}"/>
              </a:ext>
            </a:extLst>
          </p:cNvPr>
          <p:cNvSpPr>
            <a:spLocks noGrp="1"/>
          </p:cNvSpPr>
          <p:nvPr>
            <p:ph type="ftr" sz="quarter" idx="11"/>
          </p:nvPr>
        </p:nvSpPr>
        <p:spPr/>
        <p:txBody>
          <a:bodyPr/>
          <a:lstStyle/>
          <a:p>
            <a:r>
              <a:rPr lang="en-IN"/>
              <a:t>CA AANCHAL KAPOOR  </a:t>
            </a:r>
          </a:p>
        </p:txBody>
      </p:sp>
      <p:sp>
        <p:nvSpPr>
          <p:cNvPr id="4" name="Slide Number Placeholder 3">
            <a:extLst>
              <a:ext uri="{FF2B5EF4-FFF2-40B4-BE49-F238E27FC236}">
                <a16:creationId xmlns:a16="http://schemas.microsoft.com/office/drawing/2014/main" id="{27C24591-B577-4E1F-8743-E6E4B7376D5D}"/>
              </a:ext>
            </a:extLst>
          </p:cNvPr>
          <p:cNvSpPr>
            <a:spLocks noGrp="1"/>
          </p:cNvSpPr>
          <p:nvPr>
            <p:ph type="sldNum" sz="quarter" idx="12"/>
          </p:nvPr>
        </p:nvSpPr>
        <p:spPr/>
        <p:txBody>
          <a:bodyPr/>
          <a:lstStyle/>
          <a:p>
            <a:fld id="{30B32B0F-4484-43FC-A286-3FCAD1984DF1}" type="slidenum">
              <a:rPr lang="en-IN" smtClean="0"/>
              <a:pPr/>
              <a:t>97</a:t>
            </a:fld>
            <a:endParaRPr lang="en-IN"/>
          </a:p>
        </p:txBody>
      </p:sp>
    </p:spTree>
    <p:extLst>
      <p:ext uri="{BB962C8B-B14F-4D97-AF65-F5344CB8AC3E}">
        <p14:creationId xmlns:p14="http://schemas.microsoft.com/office/powerpoint/2010/main" val="95550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3DC99A93-1F60-4EB7-8536-98A0A5DB673C}"/>
              </a:ext>
            </a:extLst>
          </p:cNvPr>
          <p:cNvSpPr/>
          <p:nvPr/>
        </p:nvSpPr>
        <p:spPr>
          <a:xfrm>
            <a:off x="3302000" y="1767840"/>
            <a:ext cx="6258560" cy="2631440"/>
          </a:xfrm>
          <a:prstGeom prst="horizontalScroll">
            <a:avLst/>
          </a:prstGeom>
          <a:solidFill>
            <a:schemeClr val="accent2">
              <a:lumMod val="60000"/>
              <a:lumOff val="40000"/>
            </a:schemeClr>
          </a:solidFill>
          <a:ln>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cs typeface="+mj-cs"/>
              </a:rPr>
              <a:t>Fake Invoicing Transaction</a:t>
            </a:r>
            <a:endParaRPr lang="pa-IN" sz="2400" b="1" dirty="0">
              <a:cs typeface="+mj-cs"/>
            </a:endParaRPr>
          </a:p>
        </p:txBody>
      </p:sp>
    </p:spTree>
    <p:extLst>
      <p:ext uri="{BB962C8B-B14F-4D97-AF65-F5344CB8AC3E}">
        <p14:creationId xmlns:p14="http://schemas.microsoft.com/office/powerpoint/2010/main" val="21703856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F3E8B-E8C6-4FC8-B2DA-90F3B7D151DE}"/>
              </a:ext>
            </a:extLst>
          </p:cNvPr>
          <p:cNvPicPr>
            <a:picLocks noChangeAspect="1"/>
          </p:cNvPicPr>
          <p:nvPr/>
        </p:nvPicPr>
        <p:blipFill rotWithShape="1">
          <a:blip r:embed="rId2"/>
          <a:srcRect l="7177" t="48296" r="70833" b="22519"/>
          <a:stretch/>
        </p:blipFill>
        <p:spPr>
          <a:xfrm>
            <a:off x="2615113" y="207887"/>
            <a:ext cx="1285240" cy="748580"/>
          </a:xfrm>
          <a:prstGeom prst="rect">
            <a:avLst/>
          </a:prstGeom>
        </p:spPr>
      </p:pic>
      <p:sp>
        <p:nvSpPr>
          <p:cNvPr id="2" name="Rectangle 1">
            <a:extLst>
              <a:ext uri="{FF2B5EF4-FFF2-40B4-BE49-F238E27FC236}">
                <a16:creationId xmlns:a16="http://schemas.microsoft.com/office/drawing/2014/main" id="{10027287-B2B8-4B17-B8CF-DA76AC6792DF}"/>
              </a:ext>
            </a:extLst>
          </p:cNvPr>
          <p:cNvSpPr/>
          <p:nvPr/>
        </p:nvSpPr>
        <p:spPr>
          <a:xfrm>
            <a:off x="1346200" y="2279650"/>
            <a:ext cx="985520" cy="396240"/>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Supplier</a:t>
            </a:r>
            <a:endParaRPr lang="pa-IN" b="1" dirty="0">
              <a:solidFill>
                <a:schemeClr val="tx1"/>
              </a:solidFill>
            </a:endParaRPr>
          </a:p>
        </p:txBody>
      </p:sp>
      <p:pic>
        <p:nvPicPr>
          <p:cNvPr id="5" name="Picture 4">
            <a:extLst>
              <a:ext uri="{FF2B5EF4-FFF2-40B4-BE49-F238E27FC236}">
                <a16:creationId xmlns:a16="http://schemas.microsoft.com/office/drawing/2014/main" id="{4DA4B095-DDB6-4D40-AABB-F50E4FF27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0" y="1022350"/>
            <a:ext cx="838200" cy="1257300"/>
          </a:xfrm>
          <a:prstGeom prst="rect">
            <a:avLst/>
          </a:prstGeom>
        </p:spPr>
      </p:pic>
      <p:pic>
        <p:nvPicPr>
          <p:cNvPr id="7" name="Picture 6">
            <a:extLst>
              <a:ext uri="{FF2B5EF4-FFF2-40B4-BE49-F238E27FC236}">
                <a16:creationId xmlns:a16="http://schemas.microsoft.com/office/drawing/2014/main" id="{AC618FB4-1EB3-4806-8FA0-06520CD4EDF7}"/>
              </a:ext>
            </a:extLst>
          </p:cNvPr>
          <p:cNvPicPr>
            <a:picLocks noChangeAspect="1"/>
          </p:cNvPicPr>
          <p:nvPr/>
        </p:nvPicPr>
        <p:blipFill rotWithShape="1">
          <a:blip r:embed="rId4">
            <a:extLst>
              <a:ext uri="{28A0092B-C50C-407E-A947-70E740481C1C}">
                <a14:useLocalDpi xmlns:a14="http://schemas.microsoft.com/office/drawing/2010/main" val="0"/>
              </a:ext>
            </a:extLst>
          </a:blip>
          <a:srcRect l="10975" t="3962" r="8374" b="10566"/>
          <a:stretch/>
        </p:blipFill>
        <p:spPr>
          <a:xfrm>
            <a:off x="10022114" y="1353822"/>
            <a:ext cx="769257" cy="970278"/>
          </a:xfrm>
          <a:prstGeom prst="rect">
            <a:avLst/>
          </a:prstGeom>
        </p:spPr>
      </p:pic>
      <p:sp>
        <p:nvSpPr>
          <p:cNvPr id="8" name="Rectangle 7">
            <a:extLst>
              <a:ext uri="{FF2B5EF4-FFF2-40B4-BE49-F238E27FC236}">
                <a16:creationId xmlns:a16="http://schemas.microsoft.com/office/drawing/2014/main" id="{0C16B6E2-5A04-476F-AB07-93B3854E057B}"/>
              </a:ext>
            </a:extLst>
          </p:cNvPr>
          <p:cNvSpPr/>
          <p:nvPr/>
        </p:nvSpPr>
        <p:spPr>
          <a:xfrm>
            <a:off x="9773193" y="2307590"/>
            <a:ext cx="1267098" cy="351790"/>
          </a:xfrm>
          <a:prstGeom prst="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Receiver</a:t>
            </a:r>
            <a:endParaRPr lang="pa-IN" b="1" dirty="0">
              <a:solidFill>
                <a:schemeClr val="tx1"/>
              </a:solidFill>
            </a:endParaRPr>
          </a:p>
        </p:txBody>
      </p:sp>
      <p:sp>
        <p:nvSpPr>
          <p:cNvPr id="9" name="Rectangle 8">
            <a:extLst>
              <a:ext uri="{FF2B5EF4-FFF2-40B4-BE49-F238E27FC236}">
                <a16:creationId xmlns:a16="http://schemas.microsoft.com/office/drawing/2014/main" id="{A92013F0-A975-4D77-92AB-13E7B87D9FC2}"/>
              </a:ext>
            </a:extLst>
          </p:cNvPr>
          <p:cNvSpPr/>
          <p:nvPr/>
        </p:nvSpPr>
        <p:spPr>
          <a:xfrm>
            <a:off x="3900353" y="234672"/>
            <a:ext cx="1267098" cy="650238"/>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Mediator/</a:t>
            </a:r>
          </a:p>
          <a:p>
            <a:pPr algn="ctr"/>
            <a:r>
              <a:rPr lang="en-US" b="1" dirty="0">
                <a:solidFill>
                  <a:srgbClr val="FF0000"/>
                </a:solidFill>
              </a:rPr>
              <a:t>KINGPIN</a:t>
            </a:r>
            <a:endParaRPr lang="pa-IN" b="1" dirty="0">
              <a:solidFill>
                <a:srgbClr val="FF0000"/>
              </a:solidFill>
            </a:endParaRPr>
          </a:p>
        </p:txBody>
      </p:sp>
      <p:sp>
        <p:nvSpPr>
          <p:cNvPr id="10" name="Rectangle 9">
            <a:extLst>
              <a:ext uri="{FF2B5EF4-FFF2-40B4-BE49-F238E27FC236}">
                <a16:creationId xmlns:a16="http://schemas.microsoft.com/office/drawing/2014/main" id="{F055326D-DF2A-4965-B12B-895FB301E7AC}"/>
              </a:ext>
            </a:extLst>
          </p:cNvPr>
          <p:cNvSpPr/>
          <p:nvPr/>
        </p:nvSpPr>
        <p:spPr>
          <a:xfrm>
            <a:off x="242388" y="2640331"/>
            <a:ext cx="5304972" cy="896619"/>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b="1" dirty="0">
                <a:solidFill>
                  <a:schemeClr val="tx1"/>
                </a:solidFill>
              </a:rPr>
              <a:t>For Penalty -covered under </a:t>
            </a:r>
            <a:r>
              <a:rPr lang="en-US" sz="1600" b="1" dirty="0">
                <a:solidFill>
                  <a:srgbClr val="FF0000"/>
                </a:solidFill>
              </a:rPr>
              <a:t>Sec 122(1)</a:t>
            </a:r>
          </a:p>
          <a:p>
            <a:pPr marL="285750" indent="-285750" algn="just">
              <a:buFont typeface="Arial" panose="020B0604020202020204" pitchFamily="34" charset="0"/>
              <a:buChar char="•"/>
            </a:pPr>
            <a:r>
              <a:rPr lang="en-US" sz="1600" b="1" dirty="0">
                <a:solidFill>
                  <a:schemeClr val="tx1"/>
                </a:solidFill>
              </a:rPr>
              <a:t> For Prosecution- under </a:t>
            </a:r>
            <a:r>
              <a:rPr lang="en-US" sz="1600" b="1" dirty="0">
                <a:solidFill>
                  <a:srgbClr val="FF0000"/>
                </a:solidFill>
              </a:rPr>
              <a:t>Sec 132</a:t>
            </a:r>
          </a:p>
          <a:p>
            <a:pPr marL="285750" indent="-285750" algn="just">
              <a:buFont typeface="Arial" panose="020B0604020202020204" pitchFamily="34" charset="0"/>
              <a:buChar char="•"/>
            </a:pPr>
            <a:r>
              <a:rPr lang="en-US" sz="1600" b="1" dirty="0">
                <a:solidFill>
                  <a:schemeClr val="tx1"/>
                </a:solidFill>
              </a:rPr>
              <a:t> </a:t>
            </a:r>
            <a:r>
              <a:rPr lang="en-IN" sz="1600" b="1" dirty="0">
                <a:solidFill>
                  <a:schemeClr val="tx1"/>
                </a:solidFill>
              </a:rPr>
              <a:t>Provisional Attachment-</a:t>
            </a:r>
            <a:r>
              <a:rPr lang="en-US" sz="1600" b="1" dirty="0">
                <a:solidFill>
                  <a:schemeClr val="tx1"/>
                </a:solidFill>
              </a:rPr>
              <a:t> under </a:t>
            </a:r>
            <a:r>
              <a:rPr lang="en-US" sz="1600" b="1" dirty="0">
                <a:solidFill>
                  <a:srgbClr val="FF0000"/>
                </a:solidFill>
              </a:rPr>
              <a:t>Sec 83</a:t>
            </a:r>
            <a:endParaRPr lang="pa-IN" sz="1600" b="1" dirty="0">
              <a:solidFill>
                <a:srgbClr val="FF0000"/>
              </a:solidFill>
            </a:endParaRPr>
          </a:p>
        </p:txBody>
      </p:sp>
      <p:sp>
        <p:nvSpPr>
          <p:cNvPr id="11" name="Rectangle 10">
            <a:extLst>
              <a:ext uri="{FF2B5EF4-FFF2-40B4-BE49-F238E27FC236}">
                <a16:creationId xmlns:a16="http://schemas.microsoft.com/office/drawing/2014/main" id="{6B549FC9-0DC1-4FE6-80F9-1A522946B6AE}"/>
              </a:ext>
            </a:extLst>
          </p:cNvPr>
          <p:cNvSpPr/>
          <p:nvPr/>
        </p:nvSpPr>
        <p:spPr>
          <a:xfrm>
            <a:off x="2627810" y="955039"/>
            <a:ext cx="4136571" cy="1391920"/>
          </a:xfrm>
          <a:prstGeom prst="rect">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b="1" dirty="0">
                <a:solidFill>
                  <a:schemeClr val="tx1"/>
                </a:solidFill>
              </a:rPr>
              <a:t>For Penalty - covered under </a:t>
            </a:r>
            <a:r>
              <a:rPr lang="en-US" b="1" dirty="0">
                <a:solidFill>
                  <a:srgbClr val="FF0000"/>
                </a:solidFill>
              </a:rPr>
              <a:t>Sec 122(1A)</a:t>
            </a:r>
          </a:p>
          <a:p>
            <a:pPr marL="285750" indent="-285750" algn="just">
              <a:buFont typeface="Arial" panose="020B0604020202020204" pitchFamily="34" charset="0"/>
              <a:buChar char="•"/>
            </a:pPr>
            <a:r>
              <a:rPr lang="en-US" b="1" dirty="0">
                <a:solidFill>
                  <a:schemeClr val="tx1"/>
                </a:solidFill>
              </a:rPr>
              <a:t> For Prosecution- under </a:t>
            </a:r>
            <a:r>
              <a:rPr lang="en-US" b="1" dirty="0">
                <a:solidFill>
                  <a:srgbClr val="FF0000"/>
                </a:solidFill>
              </a:rPr>
              <a:t>Sec 132</a:t>
            </a:r>
          </a:p>
          <a:p>
            <a:pPr marL="285750" indent="-285750" algn="just">
              <a:buFont typeface="Arial" panose="020B0604020202020204" pitchFamily="34" charset="0"/>
              <a:buChar char="•"/>
            </a:pPr>
            <a:r>
              <a:rPr lang="en-US" b="1" dirty="0">
                <a:solidFill>
                  <a:schemeClr val="tx1"/>
                </a:solidFill>
              </a:rPr>
              <a:t> </a:t>
            </a:r>
            <a:r>
              <a:rPr lang="en-IN" b="1" dirty="0">
                <a:solidFill>
                  <a:schemeClr val="tx1"/>
                </a:solidFill>
              </a:rPr>
              <a:t>Provisional Attachment</a:t>
            </a:r>
            <a:r>
              <a:rPr lang="en-US" b="1" dirty="0">
                <a:solidFill>
                  <a:schemeClr val="tx1"/>
                </a:solidFill>
              </a:rPr>
              <a:t>- under </a:t>
            </a:r>
            <a:r>
              <a:rPr lang="en-US" b="1" dirty="0">
                <a:solidFill>
                  <a:srgbClr val="FF0000"/>
                </a:solidFill>
              </a:rPr>
              <a:t>Sec 83( Budgetary)</a:t>
            </a:r>
            <a:endParaRPr lang="pa-IN" b="1" dirty="0">
              <a:solidFill>
                <a:srgbClr val="FF0000"/>
              </a:solidFill>
            </a:endParaRPr>
          </a:p>
        </p:txBody>
      </p:sp>
      <p:sp>
        <p:nvSpPr>
          <p:cNvPr id="12" name="Rectangle 11">
            <a:extLst>
              <a:ext uri="{FF2B5EF4-FFF2-40B4-BE49-F238E27FC236}">
                <a16:creationId xmlns:a16="http://schemas.microsoft.com/office/drawing/2014/main" id="{9E33D613-B381-4B1F-85D8-888C7C239662}"/>
              </a:ext>
            </a:extLst>
          </p:cNvPr>
          <p:cNvSpPr/>
          <p:nvPr/>
        </p:nvSpPr>
        <p:spPr>
          <a:xfrm>
            <a:off x="6756399" y="2639062"/>
            <a:ext cx="5304972" cy="896619"/>
          </a:xfrm>
          <a:prstGeom prst="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b="1" dirty="0">
                <a:solidFill>
                  <a:schemeClr val="tx1"/>
                </a:solidFill>
              </a:rPr>
              <a:t>For Penalty -covered under </a:t>
            </a:r>
            <a:r>
              <a:rPr lang="en-US" sz="1600" b="1" dirty="0">
                <a:solidFill>
                  <a:srgbClr val="FF0000"/>
                </a:solidFill>
              </a:rPr>
              <a:t>Sec 122(1)</a:t>
            </a:r>
          </a:p>
          <a:p>
            <a:pPr marL="285750" indent="-285750" algn="just">
              <a:buFont typeface="Arial" panose="020B0604020202020204" pitchFamily="34" charset="0"/>
              <a:buChar char="•"/>
            </a:pPr>
            <a:r>
              <a:rPr lang="en-US" sz="1600" b="1" dirty="0">
                <a:solidFill>
                  <a:schemeClr val="tx1"/>
                </a:solidFill>
              </a:rPr>
              <a:t> For Prosecution- under </a:t>
            </a:r>
            <a:r>
              <a:rPr lang="en-US" sz="1600" b="1" dirty="0">
                <a:solidFill>
                  <a:srgbClr val="FF0000"/>
                </a:solidFill>
              </a:rPr>
              <a:t>Sec 132</a:t>
            </a:r>
          </a:p>
          <a:p>
            <a:pPr marL="285750" indent="-285750" algn="just">
              <a:buFont typeface="Arial" panose="020B0604020202020204" pitchFamily="34" charset="0"/>
              <a:buChar char="•"/>
            </a:pPr>
            <a:r>
              <a:rPr lang="en-US" sz="1600" b="1" dirty="0">
                <a:solidFill>
                  <a:schemeClr val="tx1"/>
                </a:solidFill>
              </a:rPr>
              <a:t> </a:t>
            </a:r>
            <a:r>
              <a:rPr lang="en-IN" sz="1600" b="1" dirty="0">
                <a:solidFill>
                  <a:schemeClr val="tx1"/>
                </a:solidFill>
              </a:rPr>
              <a:t>Provisional Attachment-</a:t>
            </a:r>
            <a:r>
              <a:rPr lang="en-US" sz="1600" b="1" dirty="0">
                <a:solidFill>
                  <a:schemeClr val="tx1"/>
                </a:solidFill>
              </a:rPr>
              <a:t> under </a:t>
            </a:r>
            <a:r>
              <a:rPr lang="en-US" sz="1600" b="1" dirty="0">
                <a:solidFill>
                  <a:srgbClr val="FF0000"/>
                </a:solidFill>
              </a:rPr>
              <a:t>Sec 83</a:t>
            </a:r>
            <a:endParaRPr lang="pa-IN" sz="1600" b="1" dirty="0">
              <a:solidFill>
                <a:srgbClr val="FF0000"/>
              </a:solidFill>
            </a:endParaRPr>
          </a:p>
        </p:txBody>
      </p:sp>
      <p:sp>
        <p:nvSpPr>
          <p:cNvPr id="15" name="Arrow: Right 14">
            <a:extLst>
              <a:ext uri="{FF2B5EF4-FFF2-40B4-BE49-F238E27FC236}">
                <a16:creationId xmlns:a16="http://schemas.microsoft.com/office/drawing/2014/main" id="{92F515DC-8DDD-4EA3-8BD1-A39A42ABE40D}"/>
              </a:ext>
            </a:extLst>
          </p:cNvPr>
          <p:cNvSpPr/>
          <p:nvPr/>
        </p:nvSpPr>
        <p:spPr>
          <a:xfrm>
            <a:off x="2331720" y="2374904"/>
            <a:ext cx="7441473" cy="139696"/>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sp>
        <p:nvSpPr>
          <p:cNvPr id="16" name="Arrow: Curved Up 15">
            <a:extLst>
              <a:ext uri="{FF2B5EF4-FFF2-40B4-BE49-F238E27FC236}">
                <a16:creationId xmlns:a16="http://schemas.microsoft.com/office/drawing/2014/main" id="{3DE812B3-0616-4DED-96FA-BC59C86DF7DE}"/>
              </a:ext>
            </a:extLst>
          </p:cNvPr>
          <p:cNvSpPr/>
          <p:nvPr/>
        </p:nvSpPr>
        <p:spPr>
          <a:xfrm>
            <a:off x="3443514" y="3545842"/>
            <a:ext cx="5304972" cy="807720"/>
          </a:xfrm>
          <a:prstGeom prst="curvedUp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solidFill>
                <a:schemeClr val="tx1"/>
              </a:solidFill>
            </a:endParaRPr>
          </a:p>
        </p:txBody>
      </p:sp>
      <p:sp>
        <p:nvSpPr>
          <p:cNvPr id="17" name="Rectangle: Rounded Corners 16">
            <a:extLst>
              <a:ext uri="{FF2B5EF4-FFF2-40B4-BE49-F238E27FC236}">
                <a16:creationId xmlns:a16="http://schemas.microsoft.com/office/drawing/2014/main" id="{3CA92B2D-3294-40CB-979E-121865D317A9}"/>
              </a:ext>
            </a:extLst>
          </p:cNvPr>
          <p:cNvSpPr/>
          <p:nvPr/>
        </p:nvSpPr>
        <p:spPr>
          <a:xfrm>
            <a:off x="3264218" y="3707132"/>
            <a:ext cx="2357120" cy="1076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GSTR 3B-</a:t>
            </a:r>
          </a:p>
          <a:p>
            <a:pPr algn="ctr"/>
            <a:r>
              <a:rPr lang="en-US" b="1" dirty="0">
                <a:solidFill>
                  <a:schemeClr val="tx1"/>
                </a:solidFill>
              </a:rPr>
              <a:t> GSTR 1- </a:t>
            </a:r>
            <a:r>
              <a:rPr lang="en-US" sz="2000" b="1" dirty="0">
                <a:solidFill>
                  <a:srgbClr val="00B050"/>
                </a:solidFill>
              </a:rPr>
              <a:t>Filed</a:t>
            </a:r>
          </a:p>
          <a:p>
            <a:pPr algn="ctr"/>
            <a:r>
              <a:rPr lang="en-US" b="1" dirty="0">
                <a:solidFill>
                  <a:schemeClr val="tx1"/>
                </a:solidFill>
              </a:rPr>
              <a:t>GSTR 2A- </a:t>
            </a:r>
            <a:r>
              <a:rPr lang="en-US" sz="2000" b="1" dirty="0">
                <a:solidFill>
                  <a:srgbClr val="00B050"/>
                </a:solidFill>
              </a:rPr>
              <a:t>Reflected</a:t>
            </a:r>
            <a:endParaRPr lang="pa-IN" sz="2000" b="1" dirty="0">
              <a:solidFill>
                <a:srgbClr val="00B050"/>
              </a:solidFill>
            </a:endParaRPr>
          </a:p>
        </p:txBody>
      </p:sp>
      <p:sp>
        <p:nvSpPr>
          <p:cNvPr id="18" name="Multiplication Sign 17">
            <a:extLst>
              <a:ext uri="{FF2B5EF4-FFF2-40B4-BE49-F238E27FC236}">
                <a16:creationId xmlns:a16="http://schemas.microsoft.com/office/drawing/2014/main" id="{AA4F86C8-16FC-402C-BD71-B2F3BED236D7}"/>
              </a:ext>
            </a:extLst>
          </p:cNvPr>
          <p:cNvSpPr/>
          <p:nvPr/>
        </p:nvSpPr>
        <p:spPr>
          <a:xfrm>
            <a:off x="4832167" y="3707133"/>
            <a:ext cx="497841" cy="4368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cxnSp>
        <p:nvCxnSpPr>
          <p:cNvPr id="20" name="Straight Arrow Connector 19">
            <a:extLst>
              <a:ext uri="{FF2B5EF4-FFF2-40B4-BE49-F238E27FC236}">
                <a16:creationId xmlns:a16="http://schemas.microsoft.com/office/drawing/2014/main" id="{DA055557-E7B9-4BBA-9878-7EFBC9F35D73}"/>
              </a:ext>
            </a:extLst>
          </p:cNvPr>
          <p:cNvCxnSpPr>
            <a:cxnSpLocks/>
            <a:stCxn id="17" idx="2"/>
          </p:cNvCxnSpPr>
          <p:nvPr/>
        </p:nvCxnSpPr>
        <p:spPr>
          <a:xfrm flipH="1">
            <a:off x="2627810" y="4784092"/>
            <a:ext cx="1814968" cy="4042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BEFB7E8E-0958-4C8F-AB70-12408E51D485}"/>
              </a:ext>
            </a:extLst>
          </p:cNvPr>
          <p:cNvCxnSpPr>
            <a:cxnSpLocks/>
            <a:stCxn id="17" idx="2"/>
          </p:cNvCxnSpPr>
          <p:nvPr/>
        </p:nvCxnSpPr>
        <p:spPr>
          <a:xfrm>
            <a:off x="4442778" y="4784092"/>
            <a:ext cx="779825" cy="273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74210CC2-BCFB-4E4E-B9E7-22F494DC158B}"/>
              </a:ext>
            </a:extLst>
          </p:cNvPr>
          <p:cNvSpPr/>
          <p:nvPr/>
        </p:nvSpPr>
        <p:spPr>
          <a:xfrm>
            <a:off x="36195" y="5188337"/>
            <a:ext cx="3119960" cy="15642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GSTR- 3B </a:t>
            </a:r>
          </a:p>
          <a:p>
            <a:pPr algn="just"/>
            <a:r>
              <a:rPr lang="en-US" dirty="0">
                <a:solidFill>
                  <a:schemeClr val="tx1"/>
                </a:solidFill>
              </a:rPr>
              <a:t>GSTR 1- Filed</a:t>
            </a:r>
          </a:p>
          <a:p>
            <a:pPr algn="just"/>
            <a:endParaRPr lang="en-US" dirty="0">
              <a:solidFill>
                <a:schemeClr val="tx1"/>
              </a:solidFill>
            </a:endParaRPr>
          </a:p>
          <a:p>
            <a:pPr algn="just"/>
            <a:r>
              <a:rPr lang="en-US" dirty="0">
                <a:solidFill>
                  <a:schemeClr val="tx1"/>
                </a:solidFill>
              </a:rPr>
              <a:t>Cannot file GSTR-1 if GSTR-3B is not filed for </a:t>
            </a:r>
            <a:r>
              <a:rPr lang="en-US" dirty="0" err="1">
                <a:solidFill>
                  <a:schemeClr val="tx1"/>
                </a:solidFill>
              </a:rPr>
              <a:t>preceeding</a:t>
            </a:r>
            <a:r>
              <a:rPr lang="en-US" dirty="0">
                <a:solidFill>
                  <a:schemeClr val="tx1"/>
                </a:solidFill>
              </a:rPr>
              <a:t> </a:t>
            </a:r>
            <a:r>
              <a:rPr lang="en-US" b="1" dirty="0">
                <a:solidFill>
                  <a:srgbClr val="FF0000"/>
                </a:solidFill>
              </a:rPr>
              <a:t> month or  quarter</a:t>
            </a:r>
            <a:endParaRPr lang="pa-IN" b="1" dirty="0">
              <a:solidFill>
                <a:srgbClr val="FF0000"/>
              </a:solidFill>
            </a:endParaRPr>
          </a:p>
        </p:txBody>
      </p:sp>
      <p:sp>
        <p:nvSpPr>
          <p:cNvPr id="27" name="Rectangle: Rounded Corners 26">
            <a:extLst>
              <a:ext uri="{FF2B5EF4-FFF2-40B4-BE49-F238E27FC236}">
                <a16:creationId xmlns:a16="http://schemas.microsoft.com/office/drawing/2014/main" id="{109F2DFD-9DEF-4392-B76C-6470A1A7A7A1}"/>
              </a:ext>
            </a:extLst>
          </p:cNvPr>
          <p:cNvSpPr/>
          <p:nvPr/>
        </p:nvSpPr>
        <p:spPr>
          <a:xfrm>
            <a:off x="4696095" y="5092702"/>
            <a:ext cx="2874010" cy="16205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If Liability in </a:t>
            </a:r>
          </a:p>
          <a:p>
            <a:pPr algn="just"/>
            <a:r>
              <a:rPr lang="en-US" dirty="0">
                <a:solidFill>
                  <a:schemeClr val="tx1"/>
                </a:solidFill>
              </a:rPr>
              <a:t>GSTR-3B &lt; GSTR-1 will lead to :</a:t>
            </a:r>
          </a:p>
          <a:p>
            <a:pPr marL="285750" indent="-285750" algn="just">
              <a:buFont typeface="Arial" panose="020B0604020202020204" pitchFamily="34" charset="0"/>
              <a:buChar char="•"/>
            </a:pPr>
            <a:r>
              <a:rPr lang="en-US" b="1" dirty="0">
                <a:solidFill>
                  <a:srgbClr val="FF0000"/>
                </a:solidFill>
              </a:rPr>
              <a:t>Cancellation (Rule 21)</a:t>
            </a:r>
          </a:p>
          <a:p>
            <a:pPr marL="285750" indent="-285750" algn="just">
              <a:buFont typeface="Arial" panose="020B0604020202020204" pitchFamily="34" charset="0"/>
              <a:buChar char="•"/>
            </a:pPr>
            <a:r>
              <a:rPr lang="en-US" b="1" dirty="0">
                <a:solidFill>
                  <a:srgbClr val="FF0000"/>
                </a:solidFill>
              </a:rPr>
              <a:t>Suspension (Rule 21 A)</a:t>
            </a:r>
          </a:p>
          <a:p>
            <a:pPr algn="just"/>
            <a:endParaRPr lang="pa-IN" dirty="0">
              <a:solidFill>
                <a:schemeClr val="tx1"/>
              </a:solidFill>
            </a:endParaRPr>
          </a:p>
        </p:txBody>
      </p:sp>
      <p:sp>
        <p:nvSpPr>
          <p:cNvPr id="29" name="Multiplication Sign 28">
            <a:extLst>
              <a:ext uri="{FF2B5EF4-FFF2-40B4-BE49-F238E27FC236}">
                <a16:creationId xmlns:a16="http://schemas.microsoft.com/office/drawing/2014/main" id="{50320DEB-ED0C-4C51-A9D2-FB6AC1E9C0FE}"/>
              </a:ext>
            </a:extLst>
          </p:cNvPr>
          <p:cNvSpPr/>
          <p:nvPr/>
        </p:nvSpPr>
        <p:spPr>
          <a:xfrm>
            <a:off x="1055913" y="5188337"/>
            <a:ext cx="386807" cy="2619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sp>
        <p:nvSpPr>
          <p:cNvPr id="22" name="Rectangle 21">
            <a:extLst>
              <a:ext uri="{FF2B5EF4-FFF2-40B4-BE49-F238E27FC236}">
                <a16:creationId xmlns:a16="http://schemas.microsoft.com/office/drawing/2014/main" id="{CC7D1E2A-6C8C-43C9-BFE3-01C0C6910E0E}"/>
              </a:ext>
            </a:extLst>
          </p:cNvPr>
          <p:cNvSpPr/>
          <p:nvPr/>
        </p:nvSpPr>
        <p:spPr>
          <a:xfrm>
            <a:off x="6753582" y="86788"/>
            <a:ext cx="2367279" cy="115823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Retains the benefit of a transaction</a:t>
            </a:r>
          </a:p>
          <a:p>
            <a:pPr algn="ctr"/>
            <a:r>
              <a:rPr lang="en-US" sz="1600" b="1" dirty="0">
                <a:solidFill>
                  <a:schemeClr val="tx1"/>
                </a:solidFill>
              </a:rPr>
              <a:t> </a:t>
            </a:r>
            <a:r>
              <a:rPr lang="en-US" sz="1600" b="1" u="sng" dirty="0">
                <a:solidFill>
                  <a:schemeClr val="tx1"/>
                </a:solidFill>
              </a:rPr>
              <a:t>and</a:t>
            </a:r>
            <a:r>
              <a:rPr lang="en-US" sz="1600" b="1" dirty="0">
                <a:solidFill>
                  <a:schemeClr val="tx1"/>
                </a:solidFill>
              </a:rPr>
              <a:t> </a:t>
            </a:r>
          </a:p>
          <a:p>
            <a:pPr algn="ctr"/>
            <a:r>
              <a:rPr lang="en-US" sz="1600" b="1" dirty="0">
                <a:solidFill>
                  <a:srgbClr val="FF0000"/>
                </a:solidFill>
              </a:rPr>
              <a:t>at whose instance such transaction is conducted</a:t>
            </a:r>
          </a:p>
        </p:txBody>
      </p:sp>
      <p:sp>
        <p:nvSpPr>
          <p:cNvPr id="23" name="Rectangle: Rounded Corners 22">
            <a:extLst>
              <a:ext uri="{FF2B5EF4-FFF2-40B4-BE49-F238E27FC236}">
                <a16:creationId xmlns:a16="http://schemas.microsoft.com/office/drawing/2014/main" id="{5F783B30-BEF3-446C-9A94-529033A0820C}"/>
              </a:ext>
            </a:extLst>
          </p:cNvPr>
          <p:cNvSpPr/>
          <p:nvPr/>
        </p:nvSpPr>
        <p:spPr>
          <a:xfrm>
            <a:off x="9293223" y="32299"/>
            <a:ext cx="2859073" cy="9439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Invoice         Supply</a:t>
            </a:r>
          </a:p>
          <a:p>
            <a:pPr algn="just"/>
            <a:r>
              <a:rPr lang="en-US" sz="1400" b="1" dirty="0">
                <a:solidFill>
                  <a:schemeClr val="tx1"/>
                </a:solidFill>
              </a:rPr>
              <a:t>Invoice       but G/S        Bogus Bill</a:t>
            </a:r>
          </a:p>
          <a:p>
            <a:pPr algn="just"/>
            <a:r>
              <a:rPr lang="en-US" sz="1400" b="1" dirty="0">
                <a:solidFill>
                  <a:schemeClr val="tx1"/>
                </a:solidFill>
              </a:rPr>
              <a:t>ITC- without Receipt of G/S</a:t>
            </a:r>
          </a:p>
          <a:p>
            <a:pPr algn="just"/>
            <a:r>
              <a:rPr lang="en-US" sz="1400" b="1" dirty="0">
                <a:solidFill>
                  <a:schemeClr val="tx1"/>
                </a:solidFill>
              </a:rPr>
              <a:t>ISD </a:t>
            </a:r>
            <a:endParaRPr lang="pa-IN" sz="1400" b="1" dirty="0">
              <a:solidFill>
                <a:schemeClr val="tx1"/>
              </a:solidFill>
            </a:endParaRPr>
          </a:p>
        </p:txBody>
      </p:sp>
      <p:sp>
        <p:nvSpPr>
          <p:cNvPr id="24" name="Multiplication Sign 23">
            <a:extLst>
              <a:ext uri="{FF2B5EF4-FFF2-40B4-BE49-F238E27FC236}">
                <a16:creationId xmlns:a16="http://schemas.microsoft.com/office/drawing/2014/main" id="{DA2ECA81-9E1A-4151-85E2-2B7A60C32076}"/>
              </a:ext>
            </a:extLst>
          </p:cNvPr>
          <p:cNvSpPr/>
          <p:nvPr/>
        </p:nvSpPr>
        <p:spPr>
          <a:xfrm>
            <a:off x="9920514" y="295254"/>
            <a:ext cx="386807" cy="2619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pic>
        <p:nvPicPr>
          <p:cNvPr id="25" name="Picture 24">
            <a:extLst>
              <a:ext uri="{FF2B5EF4-FFF2-40B4-BE49-F238E27FC236}">
                <a16:creationId xmlns:a16="http://schemas.microsoft.com/office/drawing/2014/main" id="{B88AA46F-82DE-4259-979D-21EC838C2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7878" y="308167"/>
            <a:ext cx="241287" cy="216853"/>
          </a:xfrm>
          <a:prstGeom prst="rect">
            <a:avLst/>
          </a:prstGeom>
        </p:spPr>
      </p:pic>
      <p:pic>
        <p:nvPicPr>
          <p:cNvPr id="30" name="Picture 29">
            <a:extLst>
              <a:ext uri="{FF2B5EF4-FFF2-40B4-BE49-F238E27FC236}">
                <a16:creationId xmlns:a16="http://schemas.microsoft.com/office/drawing/2014/main" id="{C4590BF5-9F0C-4B0D-A9CE-1163BB28E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7329" y="107579"/>
            <a:ext cx="241287" cy="216853"/>
          </a:xfrm>
          <a:prstGeom prst="rect">
            <a:avLst/>
          </a:prstGeom>
        </p:spPr>
      </p:pic>
      <p:sp>
        <p:nvSpPr>
          <p:cNvPr id="31" name="Multiplication Sign 30">
            <a:extLst>
              <a:ext uri="{FF2B5EF4-FFF2-40B4-BE49-F238E27FC236}">
                <a16:creationId xmlns:a16="http://schemas.microsoft.com/office/drawing/2014/main" id="{F351681E-1BB7-494C-B431-F2234F884FDA}"/>
              </a:ext>
            </a:extLst>
          </p:cNvPr>
          <p:cNvSpPr/>
          <p:nvPr/>
        </p:nvSpPr>
        <p:spPr>
          <a:xfrm>
            <a:off x="10776843" y="46238"/>
            <a:ext cx="386807" cy="2619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a-IN"/>
          </a:p>
        </p:txBody>
      </p:sp>
      <p:cxnSp>
        <p:nvCxnSpPr>
          <p:cNvPr id="35" name="Straight Arrow Connector 34">
            <a:extLst>
              <a:ext uri="{FF2B5EF4-FFF2-40B4-BE49-F238E27FC236}">
                <a16:creationId xmlns:a16="http://schemas.microsoft.com/office/drawing/2014/main" id="{0E4D4DBE-59AD-461F-B8F9-A6A566540220}"/>
              </a:ext>
            </a:extLst>
          </p:cNvPr>
          <p:cNvCxnSpPr>
            <a:cxnSpLocks/>
            <a:stCxn id="17" idx="2"/>
          </p:cNvCxnSpPr>
          <p:nvPr/>
        </p:nvCxnSpPr>
        <p:spPr>
          <a:xfrm>
            <a:off x="4442778" y="4784092"/>
            <a:ext cx="5825838" cy="273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Rounded Corners 38">
            <a:extLst>
              <a:ext uri="{FF2B5EF4-FFF2-40B4-BE49-F238E27FC236}">
                <a16:creationId xmlns:a16="http://schemas.microsoft.com/office/drawing/2014/main" id="{47F9E998-AB75-41BA-880F-45FB78391186}"/>
              </a:ext>
            </a:extLst>
          </p:cNvPr>
          <p:cNvSpPr/>
          <p:nvPr/>
        </p:nvSpPr>
        <p:spPr>
          <a:xfrm>
            <a:off x="9293223" y="5092702"/>
            <a:ext cx="2583817" cy="162051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Rule 86B</a:t>
            </a:r>
          </a:p>
          <a:p>
            <a:pPr algn="ctr"/>
            <a:r>
              <a:rPr lang="en-IN" dirty="0">
                <a:ln w="0"/>
                <a:solidFill>
                  <a:schemeClr val="tx1"/>
                </a:solidFill>
                <a:effectLst>
                  <a:outerShdw blurRad="38100" dist="19050" dir="2700000" algn="tl" rotWithShape="0">
                    <a:schemeClr val="dk1">
                      <a:alpha val="40000"/>
                    </a:schemeClr>
                  </a:outerShdw>
                </a:effectLst>
              </a:rPr>
              <a:t>Pay 1% in Cash , credit can be utilised </a:t>
            </a:r>
            <a:r>
              <a:rPr lang="en-IN" dirty="0" err="1">
                <a:ln w="0"/>
                <a:solidFill>
                  <a:schemeClr val="tx1"/>
                </a:solidFill>
                <a:effectLst>
                  <a:outerShdw blurRad="38100" dist="19050" dir="2700000" algn="tl" rotWithShape="0">
                    <a:schemeClr val="dk1">
                      <a:alpha val="40000"/>
                    </a:schemeClr>
                  </a:outerShdw>
                </a:effectLst>
              </a:rPr>
              <a:t>upto</a:t>
            </a:r>
            <a:r>
              <a:rPr lang="en-IN" dirty="0">
                <a:ln w="0"/>
                <a:solidFill>
                  <a:schemeClr val="tx1"/>
                </a:solidFill>
                <a:effectLst>
                  <a:outerShdw blurRad="38100" dist="19050" dir="2700000" algn="tl" rotWithShape="0">
                    <a:schemeClr val="dk1">
                      <a:alpha val="40000"/>
                    </a:schemeClr>
                  </a:outerShdw>
                </a:effectLst>
              </a:rPr>
              <a:t> 99%</a:t>
            </a:r>
          </a:p>
        </p:txBody>
      </p:sp>
    </p:spTree>
    <p:extLst>
      <p:ext uri="{BB962C8B-B14F-4D97-AF65-F5344CB8AC3E}">
        <p14:creationId xmlns:p14="http://schemas.microsoft.com/office/powerpoint/2010/main" val="39553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6" grpId="0" animBg="1"/>
      <p:bldP spid="17" grpId="0" animBg="1"/>
      <p:bldP spid="26" grpId="0" animBg="1"/>
      <p:bldP spid="27"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43300</Words>
  <Application>Microsoft Office PowerPoint</Application>
  <PresentationFormat>Widescreen</PresentationFormat>
  <Paragraphs>2269</Paragraphs>
  <Slides>237</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237</vt:i4>
      </vt:variant>
    </vt:vector>
  </HeadingPairs>
  <TitlesOfParts>
    <vt:vector size="251" baseType="lpstr">
      <vt:lpstr>-apple-system</vt:lpstr>
      <vt:lpstr>arial</vt:lpstr>
      <vt:lpstr>arial</vt:lpstr>
      <vt:lpstr>Calibri</vt:lpstr>
      <vt:lpstr>Calibri Light</vt:lpstr>
      <vt:lpstr>Carlito</vt:lpstr>
      <vt:lpstr>century gothic</vt:lpstr>
      <vt:lpstr>futura-pt</vt:lpstr>
      <vt:lpstr>Roboto</vt:lpstr>
      <vt:lpstr>Source Sans Pro</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[2021] 133 taxmann.com 168 (SC) SUPREME COURT OF INDIA Union of India v. AAP &amp; Company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of details of inward supplies and input tax credit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Synergy Fertichem (P.) Ltd. v. State of Gujarat  [2019] 112 taxmann.com 370 HIGH COURT OF GUJARAT</vt:lpstr>
      <vt:lpstr> Sections 129 and 130 are mutually exclusive and independent of each other.</vt:lpstr>
      <vt:lpstr>PowerPoint Presentation</vt:lpstr>
      <vt:lpstr>PowerPoint Presentation</vt:lpstr>
      <vt:lpstr>Kerala High Court  M/s. Indus Towers Limited v. The Assistant State Tax Officer (Intelligance) 2018 (01) LCX 0010=2018 (11) G.S.T.L 229(Ker.) </vt:lpstr>
      <vt:lpstr>Siddhbali Stone Gallery v. State of Gujarat [2020] 115 taxmann.com 313 (Gujarat) HIGH COURT OF GUJARAT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 officers are not proper officers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WHETHER ASSESSMENT MANDATORY?</vt:lpstr>
      <vt:lpstr>PowerPoint Presentation</vt:lpstr>
      <vt:lpstr>WHEN TO USE ARREST POWER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Rohit kapoor</cp:lastModifiedBy>
  <cp:revision>659</cp:revision>
  <dcterms:created xsi:type="dcterms:W3CDTF">2020-11-16T16:18:44Z</dcterms:created>
  <dcterms:modified xsi:type="dcterms:W3CDTF">2022-06-04T05:11:40Z</dcterms:modified>
</cp:coreProperties>
</file>