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88" r:id="rId3"/>
    <p:sldId id="277" r:id="rId4"/>
    <p:sldId id="280" r:id="rId5"/>
    <p:sldId id="349" r:id="rId6"/>
    <p:sldId id="289" r:id="rId7"/>
    <p:sldId id="290" r:id="rId8"/>
    <p:sldId id="314" r:id="rId9"/>
    <p:sldId id="315" r:id="rId10"/>
    <p:sldId id="352" r:id="rId11"/>
    <p:sldId id="353" r:id="rId12"/>
    <p:sldId id="350" r:id="rId13"/>
    <p:sldId id="351" r:id="rId14"/>
    <p:sldId id="328" r:id="rId15"/>
    <p:sldId id="321" r:id="rId16"/>
    <p:sldId id="322" r:id="rId17"/>
    <p:sldId id="323" r:id="rId18"/>
    <p:sldId id="324" r:id="rId19"/>
    <p:sldId id="325" r:id="rId20"/>
    <p:sldId id="326" r:id="rId21"/>
    <p:sldId id="327"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5" r:id="rId38"/>
    <p:sldId id="344" r:id="rId39"/>
    <p:sldId id="346" r:id="rId40"/>
    <p:sldId id="347" r:id="rId41"/>
    <p:sldId id="287" r:id="rId42"/>
    <p:sldId id="291" r:id="rId43"/>
    <p:sldId id="293" r:id="rId44"/>
    <p:sldId id="295" r:id="rId45"/>
    <p:sldId id="272" r:id="rId46"/>
    <p:sldId id="296" r:id="rId47"/>
    <p:sldId id="297" r:id="rId48"/>
    <p:sldId id="298" r:id="rId49"/>
    <p:sldId id="299" r:id="rId50"/>
    <p:sldId id="300" r:id="rId51"/>
    <p:sldId id="301" r:id="rId52"/>
    <p:sldId id="302" r:id="rId53"/>
    <p:sldId id="313" r:id="rId54"/>
    <p:sldId id="303" r:id="rId55"/>
    <p:sldId id="304" r:id="rId56"/>
    <p:sldId id="305" r:id="rId57"/>
    <p:sldId id="306" r:id="rId58"/>
    <p:sldId id="307" r:id="rId59"/>
    <p:sldId id="308" r:id="rId60"/>
    <p:sldId id="310" r:id="rId61"/>
    <p:sldId id="309" r:id="rId62"/>
    <p:sldId id="311" r:id="rId63"/>
    <p:sldId id="312" r:id="rId64"/>
    <p:sldId id="286" r:id="rId65"/>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DF"/>
    <a:srgbClr val="5B9BD6"/>
    <a:srgbClr val="F3F3F3"/>
    <a:srgbClr val="F2F2F4"/>
    <a:srgbClr val="FBFBFB"/>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60"/>
  </p:normalViewPr>
  <p:slideViewPr>
    <p:cSldViewPr snapToGrid="0">
      <p:cViewPr varScale="1">
        <p:scale>
          <a:sx n="64" d="100"/>
          <a:sy n="64" d="100"/>
        </p:scale>
        <p:origin x="10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84074-4074-4731-8340-7BC669C4B3A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211914F2-1076-4A58-AC82-112419A052C3}">
      <dgm:prSet phldrT="[Text]" custT="1"/>
      <dgm:spPr/>
      <dgm:t>
        <a:bodyPr/>
        <a:lstStyle/>
        <a:p>
          <a:r>
            <a:rPr lang="en-US" sz="2400" dirty="0"/>
            <a:t>1. Current Context</a:t>
          </a:r>
        </a:p>
      </dgm:t>
    </dgm:pt>
    <dgm:pt modelId="{E6949F2E-47AD-409A-B143-7B86BE9DB976}" type="parTrans" cxnId="{37A36C33-EE30-44F3-B89A-F151FBFCE8A3}">
      <dgm:prSet/>
      <dgm:spPr/>
      <dgm:t>
        <a:bodyPr/>
        <a:lstStyle/>
        <a:p>
          <a:endParaRPr lang="en-US"/>
        </a:p>
      </dgm:t>
    </dgm:pt>
    <dgm:pt modelId="{3633C7B7-9132-4E7B-9DC9-06DDEF90B377}" type="sibTrans" cxnId="{37A36C33-EE30-44F3-B89A-F151FBFCE8A3}">
      <dgm:prSet/>
      <dgm:spPr/>
      <dgm:t>
        <a:bodyPr/>
        <a:lstStyle/>
        <a:p>
          <a:endParaRPr lang="en-US"/>
        </a:p>
      </dgm:t>
    </dgm:pt>
    <dgm:pt modelId="{F3B5F7B1-B779-4254-8995-BAA1B258F743}">
      <dgm:prSet phldrT="[Text]" custT="1"/>
      <dgm:spPr/>
      <dgm:t>
        <a:bodyPr/>
        <a:lstStyle/>
        <a:p>
          <a:r>
            <a:rPr lang="en-US" sz="2400" dirty="0"/>
            <a:t>2. Schedule III Amendments</a:t>
          </a:r>
        </a:p>
      </dgm:t>
    </dgm:pt>
    <dgm:pt modelId="{B87C107D-0CDB-4603-A404-423E18EDEC5A}" type="parTrans" cxnId="{98C37C44-46AC-4FD6-BDEB-45EA49CDE778}">
      <dgm:prSet/>
      <dgm:spPr/>
      <dgm:t>
        <a:bodyPr/>
        <a:lstStyle/>
        <a:p>
          <a:endParaRPr lang="en-US"/>
        </a:p>
      </dgm:t>
    </dgm:pt>
    <dgm:pt modelId="{E3445771-D8CB-4878-B065-633D6C0C602E}" type="sibTrans" cxnId="{98C37C44-46AC-4FD6-BDEB-45EA49CDE778}">
      <dgm:prSet/>
      <dgm:spPr/>
      <dgm:t>
        <a:bodyPr/>
        <a:lstStyle/>
        <a:p>
          <a:endParaRPr lang="en-US"/>
        </a:p>
      </dgm:t>
    </dgm:pt>
    <dgm:pt modelId="{ED335844-8C1D-4A31-963D-626DA49AD140}">
      <dgm:prSet phldrT="[Text]" custT="1"/>
      <dgm:spPr/>
      <dgm:t>
        <a:bodyPr/>
        <a:lstStyle/>
        <a:p>
          <a:r>
            <a:rPr lang="en-US" sz="2400" dirty="0"/>
            <a:t>3. Introduction to CARO, 2020</a:t>
          </a:r>
        </a:p>
      </dgm:t>
    </dgm:pt>
    <dgm:pt modelId="{0F400658-3A14-47B4-99A9-6BE055F227B9}" type="parTrans" cxnId="{2549AA8E-18E1-4951-AECF-04C3DFF89975}">
      <dgm:prSet/>
      <dgm:spPr/>
      <dgm:t>
        <a:bodyPr/>
        <a:lstStyle/>
        <a:p>
          <a:endParaRPr lang="en-US"/>
        </a:p>
      </dgm:t>
    </dgm:pt>
    <dgm:pt modelId="{A4D77BBC-FC43-44A7-9F37-6AD41EFD1DDB}" type="sibTrans" cxnId="{2549AA8E-18E1-4951-AECF-04C3DFF89975}">
      <dgm:prSet/>
      <dgm:spPr/>
      <dgm:t>
        <a:bodyPr/>
        <a:lstStyle/>
        <a:p>
          <a:endParaRPr lang="en-US"/>
        </a:p>
      </dgm:t>
    </dgm:pt>
    <dgm:pt modelId="{454E50F0-F72A-48E1-B862-2A5659ACCCFE}">
      <dgm:prSet phldrT="[Text]" custT="1"/>
      <dgm:spPr/>
      <dgm:t>
        <a:bodyPr/>
        <a:lstStyle/>
        <a:p>
          <a:r>
            <a:rPr lang="en-US" sz="2400" dirty="0"/>
            <a:t>4. Conclusion</a:t>
          </a:r>
        </a:p>
      </dgm:t>
    </dgm:pt>
    <dgm:pt modelId="{8E96EFC4-BD73-40F4-B416-6AD1E3DFE581}" type="parTrans" cxnId="{C1EA00A8-B02C-4568-A928-4D4AD12F65FF}">
      <dgm:prSet/>
      <dgm:spPr/>
      <dgm:t>
        <a:bodyPr/>
        <a:lstStyle/>
        <a:p>
          <a:endParaRPr lang="en-US"/>
        </a:p>
      </dgm:t>
    </dgm:pt>
    <dgm:pt modelId="{B5713930-C176-427A-B1CF-4AE54DF8D26B}" type="sibTrans" cxnId="{C1EA00A8-B02C-4568-A928-4D4AD12F65FF}">
      <dgm:prSet/>
      <dgm:spPr/>
      <dgm:t>
        <a:bodyPr/>
        <a:lstStyle/>
        <a:p>
          <a:endParaRPr lang="en-US"/>
        </a:p>
      </dgm:t>
    </dgm:pt>
    <dgm:pt modelId="{60E4C076-7907-46DD-A4C5-970375123911}" type="pres">
      <dgm:prSet presAssocID="{FD784074-4074-4731-8340-7BC669C4B3A0}" presName="linear" presStyleCnt="0">
        <dgm:presLayoutVars>
          <dgm:dir/>
          <dgm:animLvl val="lvl"/>
          <dgm:resizeHandles val="exact"/>
        </dgm:presLayoutVars>
      </dgm:prSet>
      <dgm:spPr/>
    </dgm:pt>
    <dgm:pt modelId="{995FE8CE-18C4-4972-B1A6-A194CAAFCD44}" type="pres">
      <dgm:prSet presAssocID="{211914F2-1076-4A58-AC82-112419A052C3}" presName="parentLin" presStyleCnt="0"/>
      <dgm:spPr/>
    </dgm:pt>
    <dgm:pt modelId="{7EC89A91-D2C0-4AD8-A994-7F13CDB62C6A}" type="pres">
      <dgm:prSet presAssocID="{211914F2-1076-4A58-AC82-112419A052C3}" presName="parentLeftMargin" presStyleLbl="node1" presStyleIdx="0" presStyleCnt="4"/>
      <dgm:spPr/>
    </dgm:pt>
    <dgm:pt modelId="{93639BCF-96F9-4D0E-9C90-714750C6BBCC}" type="pres">
      <dgm:prSet presAssocID="{211914F2-1076-4A58-AC82-112419A052C3}" presName="parentText" presStyleLbl="node1" presStyleIdx="0" presStyleCnt="4">
        <dgm:presLayoutVars>
          <dgm:chMax val="0"/>
          <dgm:bulletEnabled val="1"/>
        </dgm:presLayoutVars>
      </dgm:prSet>
      <dgm:spPr/>
    </dgm:pt>
    <dgm:pt modelId="{DAE508DD-C49D-4793-81A4-C5CF3444A9D0}" type="pres">
      <dgm:prSet presAssocID="{211914F2-1076-4A58-AC82-112419A052C3}" presName="negativeSpace" presStyleCnt="0"/>
      <dgm:spPr/>
    </dgm:pt>
    <dgm:pt modelId="{92337F7A-AE70-4F28-8B36-27AC850947C8}" type="pres">
      <dgm:prSet presAssocID="{211914F2-1076-4A58-AC82-112419A052C3}" presName="childText" presStyleLbl="conFgAcc1" presStyleIdx="0" presStyleCnt="4">
        <dgm:presLayoutVars>
          <dgm:bulletEnabled val="1"/>
        </dgm:presLayoutVars>
      </dgm:prSet>
      <dgm:spPr/>
    </dgm:pt>
    <dgm:pt modelId="{03AB0B4A-C301-497D-A705-FE22AFFAE05D}" type="pres">
      <dgm:prSet presAssocID="{3633C7B7-9132-4E7B-9DC9-06DDEF90B377}" presName="spaceBetweenRectangles" presStyleCnt="0"/>
      <dgm:spPr/>
    </dgm:pt>
    <dgm:pt modelId="{773864CA-3D1F-48F7-AD7E-677400088903}" type="pres">
      <dgm:prSet presAssocID="{F3B5F7B1-B779-4254-8995-BAA1B258F743}" presName="parentLin" presStyleCnt="0"/>
      <dgm:spPr/>
    </dgm:pt>
    <dgm:pt modelId="{D9B0BA5E-C94A-4967-A871-C06F42DF48F0}" type="pres">
      <dgm:prSet presAssocID="{F3B5F7B1-B779-4254-8995-BAA1B258F743}" presName="parentLeftMargin" presStyleLbl="node1" presStyleIdx="0" presStyleCnt="4"/>
      <dgm:spPr/>
    </dgm:pt>
    <dgm:pt modelId="{D1E49CB4-4A9F-4445-8F4A-E78D551330EA}" type="pres">
      <dgm:prSet presAssocID="{F3B5F7B1-B779-4254-8995-BAA1B258F743}" presName="parentText" presStyleLbl="node1" presStyleIdx="1" presStyleCnt="4">
        <dgm:presLayoutVars>
          <dgm:chMax val="0"/>
          <dgm:bulletEnabled val="1"/>
        </dgm:presLayoutVars>
      </dgm:prSet>
      <dgm:spPr/>
    </dgm:pt>
    <dgm:pt modelId="{696A447F-5DCB-4871-938C-8AE245137729}" type="pres">
      <dgm:prSet presAssocID="{F3B5F7B1-B779-4254-8995-BAA1B258F743}" presName="negativeSpace" presStyleCnt="0"/>
      <dgm:spPr/>
    </dgm:pt>
    <dgm:pt modelId="{C2D7659F-17C1-4640-B8E7-051DC8661CBA}" type="pres">
      <dgm:prSet presAssocID="{F3B5F7B1-B779-4254-8995-BAA1B258F743}" presName="childText" presStyleLbl="conFgAcc1" presStyleIdx="1" presStyleCnt="4">
        <dgm:presLayoutVars>
          <dgm:bulletEnabled val="1"/>
        </dgm:presLayoutVars>
      </dgm:prSet>
      <dgm:spPr/>
    </dgm:pt>
    <dgm:pt modelId="{A94429A1-0E9D-4C93-B7C8-2576093D2800}" type="pres">
      <dgm:prSet presAssocID="{E3445771-D8CB-4878-B065-633D6C0C602E}" presName="spaceBetweenRectangles" presStyleCnt="0"/>
      <dgm:spPr/>
    </dgm:pt>
    <dgm:pt modelId="{D54D9B8E-937B-410F-A12A-58D6AC104308}" type="pres">
      <dgm:prSet presAssocID="{ED335844-8C1D-4A31-963D-626DA49AD140}" presName="parentLin" presStyleCnt="0"/>
      <dgm:spPr/>
    </dgm:pt>
    <dgm:pt modelId="{14028116-F07B-4230-BA91-7440EC92F2B9}" type="pres">
      <dgm:prSet presAssocID="{ED335844-8C1D-4A31-963D-626DA49AD140}" presName="parentLeftMargin" presStyleLbl="node1" presStyleIdx="1" presStyleCnt="4"/>
      <dgm:spPr/>
    </dgm:pt>
    <dgm:pt modelId="{70A528AD-2376-4E8E-8898-947FFFF7CA49}" type="pres">
      <dgm:prSet presAssocID="{ED335844-8C1D-4A31-963D-626DA49AD140}" presName="parentText" presStyleLbl="node1" presStyleIdx="2" presStyleCnt="4">
        <dgm:presLayoutVars>
          <dgm:chMax val="0"/>
          <dgm:bulletEnabled val="1"/>
        </dgm:presLayoutVars>
      </dgm:prSet>
      <dgm:spPr/>
    </dgm:pt>
    <dgm:pt modelId="{CA2245EE-CE9B-4782-9AA5-882AC3AAC21E}" type="pres">
      <dgm:prSet presAssocID="{ED335844-8C1D-4A31-963D-626DA49AD140}" presName="negativeSpace" presStyleCnt="0"/>
      <dgm:spPr/>
    </dgm:pt>
    <dgm:pt modelId="{5C6F1442-A1F5-448E-893C-4293FFCDC790}" type="pres">
      <dgm:prSet presAssocID="{ED335844-8C1D-4A31-963D-626DA49AD140}" presName="childText" presStyleLbl="conFgAcc1" presStyleIdx="2" presStyleCnt="4">
        <dgm:presLayoutVars>
          <dgm:bulletEnabled val="1"/>
        </dgm:presLayoutVars>
      </dgm:prSet>
      <dgm:spPr/>
    </dgm:pt>
    <dgm:pt modelId="{594D92A0-5459-47A8-BC2F-B4FBA46CD384}" type="pres">
      <dgm:prSet presAssocID="{A4D77BBC-FC43-44A7-9F37-6AD41EFD1DDB}" presName="spaceBetweenRectangles" presStyleCnt="0"/>
      <dgm:spPr/>
    </dgm:pt>
    <dgm:pt modelId="{C4775FDB-4495-4EAD-866C-B0522022D0B3}" type="pres">
      <dgm:prSet presAssocID="{454E50F0-F72A-48E1-B862-2A5659ACCCFE}" presName="parentLin" presStyleCnt="0"/>
      <dgm:spPr/>
    </dgm:pt>
    <dgm:pt modelId="{90F04F98-FB87-4A97-9770-0CE9895679DD}" type="pres">
      <dgm:prSet presAssocID="{454E50F0-F72A-48E1-B862-2A5659ACCCFE}" presName="parentLeftMargin" presStyleLbl="node1" presStyleIdx="2" presStyleCnt="4"/>
      <dgm:spPr/>
    </dgm:pt>
    <dgm:pt modelId="{3D33A096-18D8-4C24-BC77-C5F8BDBF5F25}" type="pres">
      <dgm:prSet presAssocID="{454E50F0-F72A-48E1-B862-2A5659ACCCFE}" presName="parentText" presStyleLbl="node1" presStyleIdx="3" presStyleCnt="4">
        <dgm:presLayoutVars>
          <dgm:chMax val="0"/>
          <dgm:bulletEnabled val="1"/>
        </dgm:presLayoutVars>
      </dgm:prSet>
      <dgm:spPr/>
    </dgm:pt>
    <dgm:pt modelId="{5BA5679E-4317-4752-892F-BCEB5A7E12CF}" type="pres">
      <dgm:prSet presAssocID="{454E50F0-F72A-48E1-B862-2A5659ACCCFE}" presName="negativeSpace" presStyleCnt="0"/>
      <dgm:spPr/>
    </dgm:pt>
    <dgm:pt modelId="{1CCBCF65-5858-4DF5-B650-2DF65FCB8EC9}" type="pres">
      <dgm:prSet presAssocID="{454E50F0-F72A-48E1-B862-2A5659ACCCFE}" presName="childText" presStyleLbl="conFgAcc1" presStyleIdx="3" presStyleCnt="4">
        <dgm:presLayoutVars>
          <dgm:bulletEnabled val="1"/>
        </dgm:presLayoutVars>
      </dgm:prSet>
      <dgm:spPr/>
    </dgm:pt>
  </dgm:ptLst>
  <dgm:cxnLst>
    <dgm:cxn modelId="{D78B2801-274B-42B3-A731-2D20A68CEDDF}" type="presOf" srcId="{F3B5F7B1-B779-4254-8995-BAA1B258F743}" destId="{D1E49CB4-4A9F-4445-8F4A-E78D551330EA}" srcOrd="1" destOrd="0" presId="urn:microsoft.com/office/officeart/2005/8/layout/list1"/>
    <dgm:cxn modelId="{68665913-A1C9-4AC2-BA6C-4E6174E972F0}" type="presOf" srcId="{ED335844-8C1D-4A31-963D-626DA49AD140}" destId="{14028116-F07B-4230-BA91-7440EC92F2B9}" srcOrd="0" destOrd="0" presId="urn:microsoft.com/office/officeart/2005/8/layout/list1"/>
    <dgm:cxn modelId="{9AC11D1E-ED7D-4FD6-B039-D49383712ECE}" type="presOf" srcId="{454E50F0-F72A-48E1-B862-2A5659ACCCFE}" destId="{3D33A096-18D8-4C24-BC77-C5F8BDBF5F25}" srcOrd="1" destOrd="0" presId="urn:microsoft.com/office/officeart/2005/8/layout/list1"/>
    <dgm:cxn modelId="{37A36C33-EE30-44F3-B89A-F151FBFCE8A3}" srcId="{FD784074-4074-4731-8340-7BC669C4B3A0}" destId="{211914F2-1076-4A58-AC82-112419A052C3}" srcOrd="0" destOrd="0" parTransId="{E6949F2E-47AD-409A-B143-7B86BE9DB976}" sibTransId="{3633C7B7-9132-4E7B-9DC9-06DDEF90B377}"/>
    <dgm:cxn modelId="{98C37C44-46AC-4FD6-BDEB-45EA49CDE778}" srcId="{FD784074-4074-4731-8340-7BC669C4B3A0}" destId="{F3B5F7B1-B779-4254-8995-BAA1B258F743}" srcOrd="1" destOrd="0" parTransId="{B87C107D-0CDB-4603-A404-423E18EDEC5A}" sibTransId="{E3445771-D8CB-4878-B065-633D6C0C602E}"/>
    <dgm:cxn modelId="{EF3FF280-8FC3-4E49-9645-6E410EEBED0F}" type="presOf" srcId="{211914F2-1076-4A58-AC82-112419A052C3}" destId="{7EC89A91-D2C0-4AD8-A994-7F13CDB62C6A}" srcOrd="0" destOrd="0" presId="urn:microsoft.com/office/officeart/2005/8/layout/list1"/>
    <dgm:cxn modelId="{42092F8A-61FB-4B1F-97E7-9D52F1FFDB23}" type="presOf" srcId="{ED335844-8C1D-4A31-963D-626DA49AD140}" destId="{70A528AD-2376-4E8E-8898-947FFFF7CA49}" srcOrd="1" destOrd="0" presId="urn:microsoft.com/office/officeart/2005/8/layout/list1"/>
    <dgm:cxn modelId="{2549AA8E-18E1-4951-AECF-04C3DFF89975}" srcId="{FD784074-4074-4731-8340-7BC669C4B3A0}" destId="{ED335844-8C1D-4A31-963D-626DA49AD140}" srcOrd="2" destOrd="0" parTransId="{0F400658-3A14-47B4-99A9-6BE055F227B9}" sibTransId="{A4D77BBC-FC43-44A7-9F37-6AD41EFD1DDB}"/>
    <dgm:cxn modelId="{C1EA00A8-B02C-4568-A928-4D4AD12F65FF}" srcId="{FD784074-4074-4731-8340-7BC669C4B3A0}" destId="{454E50F0-F72A-48E1-B862-2A5659ACCCFE}" srcOrd="3" destOrd="0" parTransId="{8E96EFC4-BD73-40F4-B416-6AD1E3DFE581}" sibTransId="{B5713930-C176-427A-B1CF-4AE54DF8D26B}"/>
    <dgm:cxn modelId="{3F969ECA-89E5-4B60-8AFB-9BA4EA833603}" type="presOf" srcId="{FD784074-4074-4731-8340-7BC669C4B3A0}" destId="{60E4C076-7907-46DD-A4C5-970375123911}" srcOrd="0" destOrd="0" presId="urn:microsoft.com/office/officeart/2005/8/layout/list1"/>
    <dgm:cxn modelId="{5687FCDE-A995-40D1-B5DD-40F130DB731E}" type="presOf" srcId="{F3B5F7B1-B779-4254-8995-BAA1B258F743}" destId="{D9B0BA5E-C94A-4967-A871-C06F42DF48F0}" srcOrd="0" destOrd="0" presId="urn:microsoft.com/office/officeart/2005/8/layout/list1"/>
    <dgm:cxn modelId="{1BC28CDF-94F3-466F-8232-162C10F0BDBE}" type="presOf" srcId="{211914F2-1076-4A58-AC82-112419A052C3}" destId="{93639BCF-96F9-4D0E-9C90-714750C6BBCC}" srcOrd="1" destOrd="0" presId="urn:microsoft.com/office/officeart/2005/8/layout/list1"/>
    <dgm:cxn modelId="{172225E9-E637-4645-B14F-33D7DE45A807}" type="presOf" srcId="{454E50F0-F72A-48E1-B862-2A5659ACCCFE}" destId="{90F04F98-FB87-4A97-9770-0CE9895679DD}" srcOrd="0" destOrd="0" presId="urn:microsoft.com/office/officeart/2005/8/layout/list1"/>
    <dgm:cxn modelId="{1379D813-9DA0-40AC-BAA1-E1662BEB3884}" type="presParOf" srcId="{60E4C076-7907-46DD-A4C5-970375123911}" destId="{995FE8CE-18C4-4972-B1A6-A194CAAFCD44}" srcOrd="0" destOrd="0" presId="urn:microsoft.com/office/officeart/2005/8/layout/list1"/>
    <dgm:cxn modelId="{AA1A5878-B737-4FF2-B77A-F9A58E6BF98E}" type="presParOf" srcId="{995FE8CE-18C4-4972-B1A6-A194CAAFCD44}" destId="{7EC89A91-D2C0-4AD8-A994-7F13CDB62C6A}" srcOrd="0" destOrd="0" presId="urn:microsoft.com/office/officeart/2005/8/layout/list1"/>
    <dgm:cxn modelId="{C53216E7-ED5B-4CF3-A8EA-F620A1D2EC54}" type="presParOf" srcId="{995FE8CE-18C4-4972-B1A6-A194CAAFCD44}" destId="{93639BCF-96F9-4D0E-9C90-714750C6BBCC}" srcOrd="1" destOrd="0" presId="urn:microsoft.com/office/officeart/2005/8/layout/list1"/>
    <dgm:cxn modelId="{94B174BA-5C9D-4D0B-99E7-1259EC8D2B9A}" type="presParOf" srcId="{60E4C076-7907-46DD-A4C5-970375123911}" destId="{DAE508DD-C49D-4793-81A4-C5CF3444A9D0}" srcOrd="1" destOrd="0" presId="urn:microsoft.com/office/officeart/2005/8/layout/list1"/>
    <dgm:cxn modelId="{5BF35C08-DF25-465B-88F1-4BB543D08D21}" type="presParOf" srcId="{60E4C076-7907-46DD-A4C5-970375123911}" destId="{92337F7A-AE70-4F28-8B36-27AC850947C8}" srcOrd="2" destOrd="0" presId="urn:microsoft.com/office/officeart/2005/8/layout/list1"/>
    <dgm:cxn modelId="{FFCC2D90-3389-4959-917E-481B56886397}" type="presParOf" srcId="{60E4C076-7907-46DD-A4C5-970375123911}" destId="{03AB0B4A-C301-497D-A705-FE22AFFAE05D}" srcOrd="3" destOrd="0" presId="urn:microsoft.com/office/officeart/2005/8/layout/list1"/>
    <dgm:cxn modelId="{20B83B8F-8FD1-4E36-9399-54B22AA196E8}" type="presParOf" srcId="{60E4C076-7907-46DD-A4C5-970375123911}" destId="{773864CA-3D1F-48F7-AD7E-677400088903}" srcOrd="4" destOrd="0" presId="urn:microsoft.com/office/officeart/2005/8/layout/list1"/>
    <dgm:cxn modelId="{E79707C9-FF2C-4993-ABAB-3EF93170F923}" type="presParOf" srcId="{773864CA-3D1F-48F7-AD7E-677400088903}" destId="{D9B0BA5E-C94A-4967-A871-C06F42DF48F0}" srcOrd="0" destOrd="0" presId="urn:microsoft.com/office/officeart/2005/8/layout/list1"/>
    <dgm:cxn modelId="{28BD7604-8CD8-488D-98E2-6B488F801CF2}" type="presParOf" srcId="{773864CA-3D1F-48F7-AD7E-677400088903}" destId="{D1E49CB4-4A9F-4445-8F4A-E78D551330EA}" srcOrd="1" destOrd="0" presId="urn:microsoft.com/office/officeart/2005/8/layout/list1"/>
    <dgm:cxn modelId="{3562BD59-0F31-4347-96BC-DE63F68EBEBE}" type="presParOf" srcId="{60E4C076-7907-46DD-A4C5-970375123911}" destId="{696A447F-5DCB-4871-938C-8AE245137729}" srcOrd="5" destOrd="0" presId="urn:microsoft.com/office/officeart/2005/8/layout/list1"/>
    <dgm:cxn modelId="{304BDBAA-F52A-4F5A-B62A-47D659F65574}" type="presParOf" srcId="{60E4C076-7907-46DD-A4C5-970375123911}" destId="{C2D7659F-17C1-4640-B8E7-051DC8661CBA}" srcOrd="6" destOrd="0" presId="urn:microsoft.com/office/officeart/2005/8/layout/list1"/>
    <dgm:cxn modelId="{38C978B8-56CC-4072-A624-4F8C52E775B1}" type="presParOf" srcId="{60E4C076-7907-46DD-A4C5-970375123911}" destId="{A94429A1-0E9D-4C93-B7C8-2576093D2800}" srcOrd="7" destOrd="0" presId="urn:microsoft.com/office/officeart/2005/8/layout/list1"/>
    <dgm:cxn modelId="{17006EA3-D496-4AB8-9F3D-6A28A7EE9E7C}" type="presParOf" srcId="{60E4C076-7907-46DD-A4C5-970375123911}" destId="{D54D9B8E-937B-410F-A12A-58D6AC104308}" srcOrd="8" destOrd="0" presId="urn:microsoft.com/office/officeart/2005/8/layout/list1"/>
    <dgm:cxn modelId="{83C08B1E-617B-4CF8-A014-690827E7CF06}" type="presParOf" srcId="{D54D9B8E-937B-410F-A12A-58D6AC104308}" destId="{14028116-F07B-4230-BA91-7440EC92F2B9}" srcOrd="0" destOrd="0" presId="urn:microsoft.com/office/officeart/2005/8/layout/list1"/>
    <dgm:cxn modelId="{EBE490BF-24F8-4C20-9587-2FA09A2A2C23}" type="presParOf" srcId="{D54D9B8E-937B-410F-A12A-58D6AC104308}" destId="{70A528AD-2376-4E8E-8898-947FFFF7CA49}" srcOrd="1" destOrd="0" presId="urn:microsoft.com/office/officeart/2005/8/layout/list1"/>
    <dgm:cxn modelId="{1297EA00-E02C-4993-B390-7842D5BB8F1E}" type="presParOf" srcId="{60E4C076-7907-46DD-A4C5-970375123911}" destId="{CA2245EE-CE9B-4782-9AA5-882AC3AAC21E}" srcOrd="9" destOrd="0" presId="urn:microsoft.com/office/officeart/2005/8/layout/list1"/>
    <dgm:cxn modelId="{AFED4680-2542-4039-B7A7-8E480AA8DBE5}" type="presParOf" srcId="{60E4C076-7907-46DD-A4C5-970375123911}" destId="{5C6F1442-A1F5-448E-893C-4293FFCDC790}" srcOrd="10" destOrd="0" presId="urn:microsoft.com/office/officeart/2005/8/layout/list1"/>
    <dgm:cxn modelId="{2F4BD401-2B27-453A-8409-6AE8147D3D85}" type="presParOf" srcId="{60E4C076-7907-46DD-A4C5-970375123911}" destId="{594D92A0-5459-47A8-BC2F-B4FBA46CD384}" srcOrd="11" destOrd="0" presId="urn:microsoft.com/office/officeart/2005/8/layout/list1"/>
    <dgm:cxn modelId="{FC16C8AE-C08F-4B42-A0BE-4CC4ACD48B89}" type="presParOf" srcId="{60E4C076-7907-46DD-A4C5-970375123911}" destId="{C4775FDB-4495-4EAD-866C-B0522022D0B3}" srcOrd="12" destOrd="0" presId="urn:microsoft.com/office/officeart/2005/8/layout/list1"/>
    <dgm:cxn modelId="{C76609D0-D02B-44DF-96B2-A01EE8061DD4}" type="presParOf" srcId="{C4775FDB-4495-4EAD-866C-B0522022D0B3}" destId="{90F04F98-FB87-4A97-9770-0CE9895679DD}" srcOrd="0" destOrd="0" presId="urn:microsoft.com/office/officeart/2005/8/layout/list1"/>
    <dgm:cxn modelId="{92631509-68A1-49DD-88CA-FD32E53A117C}" type="presParOf" srcId="{C4775FDB-4495-4EAD-866C-B0522022D0B3}" destId="{3D33A096-18D8-4C24-BC77-C5F8BDBF5F25}" srcOrd="1" destOrd="0" presId="urn:microsoft.com/office/officeart/2005/8/layout/list1"/>
    <dgm:cxn modelId="{2DA79AAC-600D-4681-9B51-7DA440EEF3F6}" type="presParOf" srcId="{60E4C076-7907-46DD-A4C5-970375123911}" destId="{5BA5679E-4317-4752-892F-BCEB5A7E12CF}" srcOrd="13" destOrd="0" presId="urn:microsoft.com/office/officeart/2005/8/layout/list1"/>
    <dgm:cxn modelId="{2DDE4F51-14CE-44EF-B604-D623D5C07261}" type="presParOf" srcId="{60E4C076-7907-46DD-A4C5-970375123911}" destId="{1CCBCF65-5858-4DF5-B650-2DF65FCB8EC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600" b="0" dirty="0"/>
            <a:t>Default by Borrower</a:t>
          </a:r>
        </a:p>
      </dgm:t>
    </dgm:pt>
    <dgm:pt modelId="{80146BF1-F96E-440F-806C-2615DCFF5D33}" type="parTrans" cxnId="{9C559963-76ED-426B-AE47-3D3460F92579}">
      <dgm:prSet/>
      <dgm:spPr/>
      <dgm:t>
        <a:bodyPr/>
        <a:lstStyle/>
        <a:p>
          <a:endParaRPr lang="en-US" sz="2400" b="0"/>
        </a:p>
      </dgm:t>
    </dgm:pt>
    <dgm:pt modelId="{B4971B7A-37A7-4891-8093-B4FD9E140FB3}" type="sibTrans" cxnId="{9C559963-76ED-426B-AE47-3D3460F92579}">
      <dgm:prSet/>
      <dgm:spPr/>
      <dgm:t>
        <a:bodyPr/>
        <a:lstStyle/>
        <a:p>
          <a:endParaRPr lang="en-US" sz="2400" b="0"/>
        </a:p>
      </dgm:t>
    </dgm:pt>
    <dgm:pt modelId="{2D7E52C8-B4EB-4F88-AB8F-E82D9D5019B9}">
      <dgm:prSet phldrT="[Text]" custT="1"/>
      <dgm:spPr/>
      <dgm:t>
        <a:bodyPr/>
        <a:lstStyle/>
        <a:p>
          <a:pPr algn="ctr"/>
          <a:r>
            <a:rPr lang="en-US" sz="1400" b="1" u="none" dirty="0"/>
            <a:t> b. whether the company is declared </a:t>
          </a:r>
          <a:r>
            <a:rPr lang="en-US" sz="1400" b="1" u="none" dirty="0" err="1"/>
            <a:t>wilful</a:t>
          </a:r>
          <a:r>
            <a:rPr lang="en-US" sz="1400" b="1" u="none" dirty="0"/>
            <a:t> defaulter by any bank or financial institutions and or other lender.</a:t>
          </a:r>
        </a:p>
      </dgm:t>
    </dgm:pt>
    <dgm:pt modelId="{99663D27-F02D-41B9-AD26-ED013509FE43}" type="parTrans" cxnId="{87A12D40-CC9C-40AD-A0CE-46C304FFAE64}">
      <dgm:prSet/>
      <dgm:spPr/>
      <dgm:t>
        <a:bodyPr/>
        <a:lstStyle/>
        <a:p>
          <a:endParaRPr lang="en-US" sz="2000"/>
        </a:p>
      </dgm:t>
    </dgm:pt>
    <dgm:pt modelId="{AF7EAEDD-A344-4E7B-8D28-FD78963C9C7C}" type="sibTrans" cxnId="{87A12D40-CC9C-40AD-A0CE-46C304FFAE64}">
      <dgm:prSet/>
      <dgm:spPr/>
      <dgm:t>
        <a:bodyPr/>
        <a:lstStyle/>
        <a:p>
          <a:endParaRPr lang="en-US" sz="2000"/>
        </a:p>
      </dgm:t>
    </dgm:pt>
    <dgm:pt modelId="{DA86FF73-0EB9-4929-AAE5-9E08ABF61BBC}">
      <dgm:prSet phldrT="[Text]" custT="1"/>
      <dgm:spPr/>
      <dgm:t>
        <a:bodyPr/>
        <a:lstStyle/>
        <a:p>
          <a:pPr algn="ctr"/>
          <a:r>
            <a:rPr lang="en-US" sz="1400" b="0" u="none" dirty="0"/>
            <a:t>c. Application of Term Loan and details of Diversion if any</a:t>
          </a:r>
        </a:p>
      </dgm:t>
    </dgm:pt>
    <dgm:pt modelId="{96FF0818-235D-4B49-9985-032FFF1A51A9}" type="parTrans" cxnId="{9A1E052C-6BF6-4834-B38D-72A0D21990B3}">
      <dgm:prSet/>
      <dgm:spPr/>
      <dgm:t>
        <a:bodyPr/>
        <a:lstStyle/>
        <a:p>
          <a:endParaRPr lang="en-US"/>
        </a:p>
      </dgm:t>
    </dgm:pt>
    <dgm:pt modelId="{0E46F38E-4E25-4199-A7C7-B2E0836CFC8A}" type="sibTrans" cxnId="{9A1E052C-6BF6-4834-B38D-72A0D21990B3}">
      <dgm:prSet/>
      <dgm:spPr/>
      <dgm:t>
        <a:bodyPr/>
        <a:lstStyle/>
        <a:p>
          <a:endParaRPr lang="en-US"/>
        </a:p>
      </dgm:t>
    </dgm:pt>
    <dgm:pt modelId="{13FC6644-2E03-4C3C-9F30-E3CCB5AE987F}">
      <dgm:prSet phldrT="[Text]" custT="1"/>
      <dgm:spPr/>
      <dgm:t>
        <a:bodyPr/>
        <a:lstStyle/>
        <a:p>
          <a:pPr algn="ctr"/>
          <a:r>
            <a:rPr lang="en-US" sz="1400" b="1" dirty="0"/>
            <a:t>d. whether funds raised on short term basis have been </a:t>
          </a:r>
          <a:r>
            <a:rPr lang="en-US" sz="1400" b="1" dirty="0" err="1"/>
            <a:t>utilised</a:t>
          </a:r>
          <a:r>
            <a:rPr lang="en-US" sz="1400" b="1" dirty="0"/>
            <a:t> for long term purposes, if yes, the nature and amount to be indicated;</a:t>
          </a:r>
          <a:endParaRPr lang="en-US" sz="1400" b="1" u="none" dirty="0"/>
        </a:p>
      </dgm:t>
    </dgm:pt>
    <dgm:pt modelId="{58593F50-426F-48E9-99EA-F7585DBE94AD}" type="parTrans" cxnId="{9212D856-037A-4DA0-8738-1DCAD4E2BE36}">
      <dgm:prSet/>
      <dgm:spPr/>
      <dgm:t>
        <a:bodyPr/>
        <a:lstStyle/>
        <a:p>
          <a:endParaRPr lang="en-US"/>
        </a:p>
      </dgm:t>
    </dgm:pt>
    <dgm:pt modelId="{BBDD0B6E-24FC-49F8-82C3-80F0F87DA1E8}" type="sibTrans" cxnId="{9212D856-037A-4DA0-8738-1DCAD4E2BE36}">
      <dgm:prSet/>
      <dgm:spPr/>
      <dgm:t>
        <a:bodyPr/>
        <a:lstStyle/>
        <a:p>
          <a:endParaRPr lang="en-US"/>
        </a:p>
      </dgm:t>
    </dgm:pt>
    <dgm:pt modelId="{0EF73AE0-96C8-413D-A2BB-9B3645FE1901}">
      <dgm:prSet phldrT="[Text]" custT="1"/>
      <dgm:spPr/>
      <dgm:t>
        <a:bodyPr/>
        <a:lstStyle/>
        <a:p>
          <a:pPr algn="ctr"/>
          <a:r>
            <a:rPr lang="en-US" sz="1400" b="1" u="none" dirty="0"/>
            <a:t>e. whether the company has taken any funds from any entity or person on account of or to meet the obligations of its subsidiaries, associates or joint ventures,</a:t>
          </a:r>
        </a:p>
      </dgm:t>
    </dgm:pt>
    <dgm:pt modelId="{95FC15DE-0BCA-4127-9544-F216E9FB4EDA}" type="parTrans" cxnId="{1C0AF7AC-CE8B-4C0E-9280-AA0F04DF28D0}">
      <dgm:prSet/>
      <dgm:spPr/>
      <dgm:t>
        <a:bodyPr/>
        <a:lstStyle/>
        <a:p>
          <a:endParaRPr lang="en-US"/>
        </a:p>
      </dgm:t>
    </dgm:pt>
    <dgm:pt modelId="{FA166223-AFF4-4E01-98EE-C77D9CF2A85D}" type="sibTrans" cxnId="{1C0AF7AC-CE8B-4C0E-9280-AA0F04DF28D0}">
      <dgm:prSet/>
      <dgm:spPr/>
      <dgm:t>
        <a:bodyPr/>
        <a:lstStyle/>
        <a:p>
          <a:endParaRPr lang="en-US"/>
        </a:p>
      </dgm:t>
    </dgm:pt>
    <dgm:pt modelId="{5785FB28-A323-4744-BC5B-596CDC685437}">
      <dgm:prSet phldrT="[Text]" custT="1"/>
      <dgm:spPr/>
      <dgm:t>
        <a:bodyPr/>
        <a:lstStyle/>
        <a:p>
          <a:pPr algn="ctr"/>
          <a:r>
            <a:rPr lang="en-US" sz="1400" b="1" u="none" dirty="0"/>
            <a:t>f.  loans raised during the year on the pledge of securities held in its subsidiaries, joint ventures or associate companies,</a:t>
          </a:r>
        </a:p>
      </dgm:t>
    </dgm:pt>
    <dgm:pt modelId="{113A6C8B-E625-41C8-A6F4-1AD9985241C5}" type="parTrans" cxnId="{8B3A06BA-6078-4BBF-951B-CC304FCE5EF0}">
      <dgm:prSet/>
      <dgm:spPr/>
      <dgm:t>
        <a:bodyPr/>
        <a:lstStyle/>
        <a:p>
          <a:endParaRPr lang="en-US"/>
        </a:p>
      </dgm:t>
    </dgm:pt>
    <dgm:pt modelId="{9F4B922C-D881-4135-943F-D9BB7600CF48}" type="sibTrans" cxnId="{8B3A06BA-6078-4BBF-951B-CC304FCE5EF0}">
      <dgm:prSet/>
      <dgm:spPr/>
      <dgm:t>
        <a:bodyPr/>
        <a:lstStyle/>
        <a:p>
          <a:endParaRPr lang="en-US"/>
        </a:p>
      </dgm:t>
    </dgm:pt>
    <dgm:pt modelId="{6B5BA5D8-1A49-452E-9186-41E4F13ECCD7}">
      <dgm:prSet phldrT="[Text]" custT="1"/>
      <dgm:spPr/>
      <dgm:t>
        <a:bodyPr/>
        <a:lstStyle/>
        <a:p>
          <a:r>
            <a:rPr lang="en-US" sz="1400" b="0" dirty="0"/>
            <a:t>Disclosure of Default in repayment for borrowing from </a:t>
          </a:r>
          <a:r>
            <a:rPr lang="en-US" sz="1400" b="1" u="sng" dirty="0"/>
            <a:t>any Lender</a:t>
          </a:r>
          <a:endParaRPr lang="en-US" sz="1600" b="1" dirty="0"/>
        </a:p>
      </dgm:t>
    </dgm:pt>
    <dgm:pt modelId="{DC056E82-C1A6-48FD-BFEC-BD5A6BA56914}" type="parTrans" cxnId="{B771589B-4E73-4D8E-A10A-893BB7D2D9CE}">
      <dgm:prSet/>
      <dgm:spPr/>
      <dgm:t>
        <a:bodyPr/>
        <a:lstStyle/>
        <a:p>
          <a:endParaRPr lang="en-US"/>
        </a:p>
      </dgm:t>
    </dgm:pt>
    <dgm:pt modelId="{1BFD62B8-9B5D-4AB9-B2F9-2B59A42A3ACD}" type="sibTrans" cxnId="{B771589B-4E73-4D8E-A10A-893BB7D2D9CE}">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251658" custScaleY="80651">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5C4EB0A7-A279-4D1C-A2AE-D37995733CB0}" type="pres">
      <dgm:prSet presAssocID="{DC056E82-C1A6-48FD-BFEC-BD5A6BA56914}" presName="Name37" presStyleLbl="parChTrans1D2" presStyleIdx="0" presStyleCnt="6"/>
      <dgm:spPr/>
    </dgm:pt>
    <dgm:pt modelId="{0894D57D-9EB1-4827-A2BB-5104596C8946}" type="pres">
      <dgm:prSet presAssocID="{6B5BA5D8-1A49-452E-9186-41E4F13ECCD7}" presName="hierRoot2" presStyleCnt="0">
        <dgm:presLayoutVars>
          <dgm:hierBranch val="init"/>
        </dgm:presLayoutVars>
      </dgm:prSet>
      <dgm:spPr/>
    </dgm:pt>
    <dgm:pt modelId="{81ABC849-C6AA-4F8A-A488-7EE369DDFECD}" type="pres">
      <dgm:prSet presAssocID="{6B5BA5D8-1A49-452E-9186-41E4F13ECCD7}" presName="rootComposite" presStyleCnt="0"/>
      <dgm:spPr/>
    </dgm:pt>
    <dgm:pt modelId="{A4C3EE46-E133-43C5-BF98-C8E01C850AE4}" type="pres">
      <dgm:prSet presAssocID="{6B5BA5D8-1A49-452E-9186-41E4F13ECCD7}" presName="rootText" presStyleLbl="node2" presStyleIdx="0" presStyleCnt="6" custScaleY="156694">
        <dgm:presLayoutVars>
          <dgm:chPref val="3"/>
        </dgm:presLayoutVars>
      </dgm:prSet>
      <dgm:spPr/>
    </dgm:pt>
    <dgm:pt modelId="{1842A3A2-9071-4C12-9588-1A60265649E0}" type="pres">
      <dgm:prSet presAssocID="{6B5BA5D8-1A49-452E-9186-41E4F13ECCD7}" presName="rootConnector" presStyleLbl="node2" presStyleIdx="0" presStyleCnt="6"/>
      <dgm:spPr/>
    </dgm:pt>
    <dgm:pt modelId="{B6DA4A35-118C-46B7-B044-FED70FB98E5B}" type="pres">
      <dgm:prSet presAssocID="{6B5BA5D8-1A49-452E-9186-41E4F13ECCD7}" presName="hierChild4" presStyleCnt="0"/>
      <dgm:spPr/>
    </dgm:pt>
    <dgm:pt modelId="{CDC22DE1-5BED-45F0-BC90-C6DF590D25CE}" type="pres">
      <dgm:prSet presAssocID="{6B5BA5D8-1A49-452E-9186-41E4F13ECCD7}" presName="hierChild5" presStyleCnt="0"/>
      <dgm:spPr/>
    </dgm:pt>
    <dgm:pt modelId="{70D90D37-76DE-4B15-A4A7-26E0CE4FE15A}" type="pres">
      <dgm:prSet presAssocID="{99663D27-F02D-41B9-AD26-ED013509FE43}" presName="Name37" presStyleLbl="parChTrans1D2" presStyleIdx="1" presStyleCnt="6"/>
      <dgm:spPr/>
    </dgm:pt>
    <dgm:pt modelId="{66765D06-54FC-4258-9C3F-929972B56F65}" type="pres">
      <dgm:prSet presAssocID="{2D7E52C8-B4EB-4F88-AB8F-E82D9D5019B9}" presName="hierRoot2" presStyleCnt="0">
        <dgm:presLayoutVars>
          <dgm:hierBranch val="init"/>
        </dgm:presLayoutVars>
      </dgm:prSet>
      <dgm:spPr/>
    </dgm:pt>
    <dgm:pt modelId="{1AE06878-2AB0-4E2F-ADFE-068060EEA1AC}" type="pres">
      <dgm:prSet presAssocID="{2D7E52C8-B4EB-4F88-AB8F-E82D9D5019B9}" presName="rootComposite" presStyleCnt="0"/>
      <dgm:spPr/>
    </dgm:pt>
    <dgm:pt modelId="{0022B880-3301-49CD-A423-B4A8FBC426F9}" type="pres">
      <dgm:prSet presAssocID="{2D7E52C8-B4EB-4F88-AB8F-E82D9D5019B9}" presName="rootText" presStyleLbl="node2" presStyleIdx="1" presStyleCnt="6" custScaleX="133073" custScaleY="246761" custLinFactNeighborX="-13811" custLinFactNeighborY="3269">
        <dgm:presLayoutVars>
          <dgm:chPref val="3"/>
        </dgm:presLayoutVars>
      </dgm:prSet>
      <dgm:spPr/>
    </dgm:pt>
    <dgm:pt modelId="{023B4C1C-C60C-4521-9B32-FBEB4D70273E}" type="pres">
      <dgm:prSet presAssocID="{2D7E52C8-B4EB-4F88-AB8F-E82D9D5019B9}" presName="rootConnector" presStyleLbl="node2" presStyleIdx="1" presStyleCnt="6"/>
      <dgm:spPr/>
    </dgm:pt>
    <dgm:pt modelId="{CE0931E1-57CD-4C4B-8C22-AADB9D2F6230}" type="pres">
      <dgm:prSet presAssocID="{2D7E52C8-B4EB-4F88-AB8F-E82D9D5019B9}" presName="hierChild4" presStyleCnt="0"/>
      <dgm:spPr/>
    </dgm:pt>
    <dgm:pt modelId="{B40ECB4F-D22B-4D78-87E5-8F4AEA7267F1}" type="pres">
      <dgm:prSet presAssocID="{2D7E52C8-B4EB-4F88-AB8F-E82D9D5019B9}" presName="hierChild5" presStyleCnt="0"/>
      <dgm:spPr/>
    </dgm:pt>
    <dgm:pt modelId="{46061B34-32BC-499F-9551-CA9D6DD73FEA}" type="pres">
      <dgm:prSet presAssocID="{96FF0818-235D-4B49-9985-032FFF1A51A9}" presName="Name37" presStyleLbl="parChTrans1D2" presStyleIdx="2" presStyleCnt="6"/>
      <dgm:spPr/>
    </dgm:pt>
    <dgm:pt modelId="{34797BA8-E943-46B9-B913-B86627E94531}" type="pres">
      <dgm:prSet presAssocID="{DA86FF73-0EB9-4929-AAE5-9E08ABF61BBC}" presName="hierRoot2" presStyleCnt="0">
        <dgm:presLayoutVars>
          <dgm:hierBranch val="init"/>
        </dgm:presLayoutVars>
      </dgm:prSet>
      <dgm:spPr/>
    </dgm:pt>
    <dgm:pt modelId="{86391E95-5DAA-41EF-93DD-EDF299266E72}" type="pres">
      <dgm:prSet presAssocID="{DA86FF73-0EB9-4929-AAE5-9E08ABF61BBC}" presName="rootComposite" presStyleCnt="0"/>
      <dgm:spPr/>
    </dgm:pt>
    <dgm:pt modelId="{5764A8A1-A5EE-4803-9EBB-82134E3EA73F}" type="pres">
      <dgm:prSet presAssocID="{DA86FF73-0EB9-4929-AAE5-9E08ABF61BBC}" presName="rootText" presStyleLbl="node2" presStyleIdx="2" presStyleCnt="6" custScaleX="135225" custScaleY="145425" custLinFactNeighborX="-20611" custLinFactNeighborY="52640">
        <dgm:presLayoutVars>
          <dgm:chPref val="3"/>
        </dgm:presLayoutVars>
      </dgm:prSet>
      <dgm:spPr/>
    </dgm:pt>
    <dgm:pt modelId="{ECDC8A17-62F4-4B31-B686-FC2980037536}" type="pres">
      <dgm:prSet presAssocID="{DA86FF73-0EB9-4929-AAE5-9E08ABF61BBC}" presName="rootConnector" presStyleLbl="node2" presStyleIdx="2" presStyleCnt="6"/>
      <dgm:spPr/>
    </dgm:pt>
    <dgm:pt modelId="{2B95423D-531F-427F-9972-C36CCB04B4EC}" type="pres">
      <dgm:prSet presAssocID="{DA86FF73-0EB9-4929-AAE5-9E08ABF61BBC}" presName="hierChild4" presStyleCnt="0"/>
      <dgm:spPr/>
    </dgm:pt>
    <dgm:pt modelId="{73A865F7-6AB7-447F-B9CA-580E9DC4E822}" type="pres">
      <dgm:prSet presAssocID="{DA86FF73-0EB9-4929-AAE5-9E08ABF61BBC}" presName="hierChild5" presStyleCnt="0"/>
      <dgm:spPr/>
    </dgm:pt>
    <dgm:pt modelId="{5E7CD729-2A9E-4767-B90D-74A138548B91}" type="pres">
      <dgm:prSet presAssocID="{58593F50-426F-48E9-99EA-F7585DBE94AD}" presName="Name37" presStyleLbl="parChTrans1D2" presStyleIdx="3" presStyleCnt="6"/>
      <dgm:spPr/>
    </dgm:pt>
    <dgm:pt modelId="{794E61F6-04A1-4423-B9CC-B655AAF0D480}" type="pres">
      <dgm:prSet presAssocID="{13FC6644-2E03-4C3C-9F30-E3CCB5AE987F}" presName="hierRoot2" presStyleCnt="0">
        <dgm:presLayoutVars>
          <dgm:hierBranch val="init"/>
        </dgm:presLayoutVars>
      </dgm:prSet>
      <dgm:spPr/>
    </dgm:pt>
    <dgm:pt modelId="{B007A05C-2B7C-486A-A1CB-1D9F246A0B24}" type="pres">
      <dgm:prSet presAssocID="{13FC6644-2E03-4C3C-9F30-E3CCB5AE987F}" presName="rootComposite" presStyleCnt="0"/>
      <dgm:spPr/>
    </dgm:pt>
    <dgm:pt modelId="{258F0335-65A7-4E08-A4F5-98D604FF176A}" type="pres">
      <dgm:prSet presAssocID="{13FC6644-2E03-4C3C-9F30-E3CCB5AE987F}" presName="rootText" presStyleLbl="node2" presStyleIdx="3" presStyleCnt="6" custScaleX="127682" custScaleY="263748" custLinFactNeighborX="-31152" custLinFactNeighborY="67095">
        <dgm:presLayoutVars>
          <dgm:chPref val="3"/>
        </dgm:presLayoutVars>
      </dgm:prSet>
      <dgm:spPr/>
    </dgm:pt>
    <dgm:pt modelId="{A6135096-A5A4-479A-BC6E-8F2C61E7C5FB}" type="pres">
      <dgm:prSet presAssocID="{13FC6644-2E03-4C3C-9F30-E3CCB5AE987F}" presName="rootConnector" presStyleLbl="node2" presStyleIdx="3" presStyleCnt="6"/>
      <dgm:spPr/>
    </dgm:pt>
    <dgm:pt modelId="{F1F8C930-0B7A-402D-8CD0-3BF3B4BB0DA5}" type="pres">
      <dgm:prSet presAssocID="{13FC6644-2E03-4C3C-9F30-E3CCB5AE987F}" presName="hierChild4" presStyleCnt="0"/>
      <dgm:spPr/>
    </dgm:pt>
    <dgm:pt modelId="{2876D669-D224-40DE-B8FB-00A1B04DECC9}" type="pres">
      <dgm:prSet presAssocID="{13FC6644-2E03-4C3C-9F30-E3CCB5AE987F}" presName="hierChild5" presStyleCnt="0"/>
      <dgm:spPr/>
    </dgm:pt>
    <dgm:pt modelId="{F22758A2-897B-4251-89DF-347213C52C93}" type="pres">
      <dgm:prSet presAssocID="{95FC15DE-0BCA-4127-9544-F216E9FB4EDA}" presName="Name37" presStyleLbl="parChTrans1D2" presStyleIdx="4" presStyleCnt="6"/>
      <dgm:spPr/>
    </dgm:pt>
    <dgm:pt modelId="{68DB2805-2A4D-4739-8D8A-809B5B8E3D38}" type="pres">
      <dgm:prSet presAssocID="{0EF73AE0-96C8-413D-A2BB-9B3645FE1901}" presName="hierRoot2" presStyleCnt="0">
        <dgm:presLayoutVars>
          <dgm:hierBranch val="init"/>
        </dgm:presLayoutVars>
      </dgm:prSet>
      <dgm:spPr/>
    </dgm:pt>
    <dgm:pt modelId="{9DFA8FAF-070B-4931-906C-118CDD48B4AE}" type="pres">
      <dgm:prSet presAssocID="{0EF73AE0-96C8-413D-A2BB-9B3645FE1901}" presName="rootComposite" presStyleCnt="0"/>
      <dgm:spPr/>
    </dgm:pt>
    <dgm:pt modelId="{B930E573-EE34-406E-B04C-2F76FF06BF7D}" type="pres">
      <dgm:prSet presAssocID="{0EF73AE0-96C8-413D-A2BB-9B3645FE1901}" presName="rootText" presStyleLbl="node2" presStyleIdx="4" presStyleCnt="6" custScaleX="129677" custScaleY="276422" custLinFactNeighborX="-8456" custLinFactNeighborY="26331">
        <dgm:presLayoutVars>
          <dgm:chPref val="3"/>
        </dgm:presLayoutVars>
      </dgm:prSet>
      <dgm:spPr/>
    </dgm:pt>
    <dgm:pt modelId="{84A06668-A530-4DF1-8288-382B92A52045}" type="pres">
      <dgm:prSet presAssocID="{0EF73AE0-96C8-413D-A2BB-9B3645FE1901}" presName="rootConnector" presStyleLbl="node2" presStyleIdx="4" presStyleCnt="6"/>
      <dgm:spPr/>
    </dgm:pt>
    <dgm:pt modelId="{21386F84-BAB5-4317-94A2-14E3471D5AF7}" type="pres">
      <dgm:prSet presAssocID="{0EF73AE0-96C8-413D-A2BB-9B3645FE1901}" presName="hierChild4" presStyleCnt="0"/>
      <dgm:spPr/>
    </dgm:pt>
    <dgm:pt modelId="{83664D52-4FBC-42E6-A968-EDFA9C8D1AE8}" type="pres">
      <dgm:prSet presAssocID="{0EF73AE0-96C8-413D-A2BB-9B3645FE1901}" presName="hierChild5" presStyleCnt="0"/>
      <dgm:spPr/>
    </dgm:pt>
    <dgm:pt modelId="{0186647C-8600-4E9D-A2B9-DAD94F2AD128}" type="pres">
      <dgm:prSet presAssocID="{113A6C8B-E625-41C8-A6F4-1AD9985241C5}" presName="Name37" presStyleLbl="parChTrans1D2" presStyleIdx="5" presStyleCnt="6"/>
      <dgm:spPr/>
    </dgm:pt>
    <dgm:pt modelId="{2AA431EE-3145-4D23-B003-28CA14C5E602}" type="pres">
      <dgm:prSet presAssocID="{5785FB28-A323-4744-BC5B-596CDC685437}" presName="hierRoot2" presStyleCnt="0">
        <dgm:presLayoutVars>
          <dgm:hierBranch val="init"/>
        </dgm:presLayoutVars>
      </dgm:prSet>
      <dgm:spPr/>
    </dgm:pt>
    <dgm:pt modelId="{68663DD6-A351-452A-A491-D7A67B7F7454}" type="pres">
      <dgm:prSet presAssocID="{5785FB28-A323-4744-BC5B-596CDC685437}" presName="rootComposite" presStyleCnt="0"/>
      <dgm:spPr/>
    </dgm:pt>
    <dgm:pt modelId="{C67842E5-FAE6-410A-AA08-4F0C4455BE54}" type="pres">
      <dgm:prSet presAssocID="{5785FB28-A323-4744-BC5B-596CDC685437}" presName="rootText" presStyleLbl="node2" presStyleIdx="5" presStyleCnt="6" custScaleX="128377" custScaleY="270253">
        <dgm:presLayoutVars>
          <dgm:chPref val="3"/>
        </dgm:presLayoutVars>
      </dgm:prSet>
      <dgm:spPr/>
    </dgm:pt>
    <dgm:pt modelId="{D966A6E6-2519-42AD-9658-3E9D2FE5A721}" type="pres">
      <dgm:prSet presAssocID="{5785FB28-A323-4744-BC5B-596CDC685437}" presName="rootConnector" presStyleLbl="node2" presStyleIdx="5" presStyleCnt="6"/>
      <dgm:spPr/>
    </dgm:pt>
    <dgm:pt modelId="{24EBEECF-3D2B-4574-AE16-0B003A114C3F}" type="pres">
      <dgm:prSet presAssocID="{5785FB28-A323-4744-BC5B-596CDC685437}" presName="hierChild4" presStyleCnt="0"/>
      <dgm:spPr/>
    </dgm:pt>
    <dgm:pt modelId="{EB4AA764-8E9B-44FC-940B-5A79BE048DD4}" type="pres">
      <dgm:prSet presAssocID="{5785FB28-A323-4744-BC5B-596CDC685437}" presName="hierChild5" presStyleCnt="0"/>
      <dgm:spPr/>
    </dgm:pt>
    <dgm:pt modelId="{60BDAB7C-D9B2-4115-9B08-F6F256471504}" type="pres">
      <dgm:prSet presAssocID="{C741284D-9257-4DC7-82B0-AC6C644CEE73}" presName="hierChild3" presStyleCnt="0"/>
      <dgm:spPr/>
    </dgm:pt>
  </dgm:ptLst>
  <dgm:cxnLst>
    <dgm:cxn modelId="{CA362223-5A08-4B42-BA0E-A3FAB6A9F92C}" type="presOf" srcId="{99663D27-F02D-41B9-AD26-ED013509FE43}" destId="{70D90D37-76DE-4B15-A4A7-26E0CE4FE15A}" srcOrd="0" destOrd="0" presId="urn:microsoft.com/office/officeart/2005/8/layout/orgChart1"/>
    <dgm:cxn modelId="{FE81B728-1006-4FCC-AE47-F16ACA4FBA90}" type="presOf" srcId="{2D7E52C8-B4EB-4F88-AB8F-E82D9D5019B9}" destId="{023B4C1C-C60C-4521-9B32-FBEB4D70273E}" srcOrd="1" destOrd="0" presId="urn:microsoft.com/office/officeart/2005/8/layout/orgChart1"/>
    <dgm:cxn modelId="{858B092A-1E21-4D1C-AFBB-76BADD70E855}" type="presOf" srcId="{58593F50-426F-48E9-99EA-F7585DBE94AD}" destId="{5E7CD729-2A9E-4767-B90D-74A138548B91}" srcOrd="0" destOrd="0" presId="urn:microsoft.com/office/officeart/2005/8/layout/orgChart1"/>
    <dgm:cxn modelId="{2269752A-2B11-47BE-972E-E5B890F48476}" type="presOf" srcId="{0EF73AE0-96C8-413D-A2BB-9B3645FE1901}" destId="{B930E573-EE34-406E-B04C-2F76FF06BF7D}" srcOrd="0" destOrd="0" presId="urn:microsoft.com/office/officeart/2005/8/layout/orgChart1"/>
    <dgm:cxn modelId="{9A1E052C-6BF6-4834-B38D-72A0D21990B3}" srcId="{C741284D-9257-4DC7-82B0-AC6C644CEE73}" destId="{DA86FF73-0EB9-4929-AAE5-9E08ABF61BBC}" srcOrd="2" destOrd="0" parTransId="{96FF0818-235D-4B49-9985-032FFF1A51A9}" sibTransId="{0E46F38E-4E25-4199-A7C7-B2E0836CFC8A}"/>
    <dgm:cxn modelId="{F9674B34-E1D1-4B00-95B2-F07131909E48}" type="presOf" srcId="{C741284D-9257-4DC7-82B0-AC6C644CEE73}" destId="{8E5774F0-25FE-408F-BF2F-90D5FEAE1120}" srcOrd="1" destOrd="0" presId="urn:microsoft.com/office/officeart/2005/8/layout/orgChart1"/>
    <dgm:cxn modelId="{CC28123D-A8E6-49C6-8004-30D0B23CF3DE}" type="presOf" srcId="{2D7E52C8-B4EB-4F88-AB8F-E82D9D5019B9}" destId="{0022B880-3301-49CD-A423-B4A8FBC426F9}" srcOrd="0" destOrd="0" presId="urn:microsoft.com/office/officeart/2005/8/layout/orgChart1"/>
    <dgm:cxn modelId="{995F5D3E-F77A-4FA4-BECF-A5E54C40E4A0}" type="presOf" srcId="{DA86FF73-0EB9-4929-AAE5-9E08ABF61BBC}" destId="{5764A8A1-A5EE-4803-9EBB-82134E3EA73F}" srcOrd="0" destOrd="0" presId="urn:microsoft.com/office/officeart/2005/8/layout/orgChart1"/>
    <dgm:cxn modelId="{87A12D40-CC9C-40AD-A0CE-46C304FFAE64}" srcId="{C741284D-9257-4DC7-82B0-AC6C644CEE73}" destId="{2D7E52C8-B4EB-4F88-AB8F-E82D9D5019B9}" srcOrd="1" destOrd="0" parTransId="{99663D27-F02D-41B9-AD26-ED013509FE43}" sibTransId="{AF7EAEDD-A344-4E7B-8D28-FD78963C9C7C}"/>
    <dgm:cxn modelId="{9C559963-76ED-426B-AE47-3D3460F92579}" srcId="{7232FFAE-B0E2-4117-9BFD-FCC946F24E84}" destId="{C741284D-9257-4DC7-82B0-AC6C644CEE73}" srcOrd="0" destOrd="0" parTransId="{80146BF1-F96E-440F-806C-2615DCFF5D33}" sibTransId="{B4971B7A-37A7-4891-8093-B4FD9E140FB3}"/>
    <dgm:cxn modelId="{CA56F550-FC15-48D7-AFE5-44FFCAAF7C71}" type="presOf" srcId="{13FC6644-2E03-4C3C-9F30-E3CCB5AE987F}" destId="{A6135096-A5A4-479A-BC6E-8F2C61E7C5FB}" srcOrd="1" destOrd="0" presId="urn:microsoft.com/office/officeart/2005/8/layout/orgChart1"/>
    <dgm:cxn modelId="{BA2A8C72-2339-41D0-84F8-E8CEACDA45D2}" type="presOf" srcId="{5785FB28-A323-4744-BC5B-596CDC685437}" destId="{C67842E5-FAE6-410A-AA08-4F0C4455BE54}" srcOrd="0" destOrd="0" presId="urn:microsoft.com/office/officeart/2005/8/layout/orgChart1"/>
    <dgm:cxn modelId="{601A0D55-2945-448C-AD7B-F3680E2E20E5}" type="presOf" srcId="{95FC15DE-0BCA-4127-9544-F216E9FB4EDA}" destId="{F22758A2-897B-4251-89DF-347213C52C93}" srcOrd="0" destOrd="0" presId="urn:microsoft.com/office/officeart/2005/8/layout/orgChart1"/>
    <dgm:cxn modelId="{9212D856-037A-4DA0-8738-1DCAD4E2BE36}" srcId="{C741284D-9257-4DC7-82B0-AC6C644CEE73}" destId="{13FC6644-2E03-4C3C-9F30-E3CCB5AE987F}" srcOrd="3" destOrd="0" parTransId="{58593F50-426F-48E9-99EA-F7585DBE94AD}" sibTransId="{BBDD0B6E-24FC-49F8-82C3-80F0F87DA1E8}"/>
    <dgm:cxn modelId="{F62C818A-EC94-473D-A1EA-F38AE4B44DFE}" type="presOf" srcId="{7232FFAE-B0E2-4117-9BFD-FCC946F24E84}" destId="{4EB26FC3-5449-4D5D-A225-D4D5FC88A348}" srcOrd="0" destOrd="0" presId="urn:microsoft.com/office/officeart/2005/8/layout/orgChart1"/>
    <dgm:cxn modelId="{4038CC8E-85FE-48BF-974D-E235F042B3F2}" type="presOf" srcId="{13FC6644-2E03-4C3C-9F30-E3CCB5AE987F}" destId="{258F0335-65A7-4E08-A4F5-98D604FF176A}" srcOrd="0" destOrd="0" presId="urn:microsoft.com/office/officeart/2005/8/layout/orgChart1"/>
    <dgm:cxn modelId="{45C29D90-4AA5-4700-B232-18ED8E42EFBA}" type="presOf" srcId="{6B5BA5D8-1A49-452E-9186-41E4F13ECCD7}" destId="{1842A3A2-9071-4C12-9588-1A60265649E0}" srcOrd="1" destOrd="0" presId="urn:microsoft.com/office/officeart/2005/8/layout/orgChart1"/>
    <dgm:cxn modelId="{B771589B-4E73-4D8E-A10A-893BB7D2D9CE}" srcId="{C741284D-9257-4DC7-82B0-AC6C644CEE73}" destId="{6B5BA5D8-1A49-452E-9186-41E4F13ECCD7}" srcOrd="0" destOrd="0" parTransId="{DC056E82-C1A6-48FD-BFEC-BD5A6BA56914}" sibTransId="{1BFD62B8-9B5D-4AB9-B2F9-2B59A42A3ACD}"/>
    <dgm:cxn modelId="{4434F5A1-EF96-4A19-A5E6-51811460280A}" type="presOf" srcId="{C741284D-9257-4DC7-82B0-AC6C644CEE73}" destId="{E4EA9954-9D42-441D-8579-8A539B2D3B6A}" srcOrd="0" destOrd="0" presId="urn:microsoft.com/office/officeart/2005/8/layout/orgChart1"/>
    <dgm:cxn modelId="{D6DDBDAA-FE47-41F0-95F7-DF431F773E9B}" type="presOf" srcId="{5785FB28-A323-4744-BC5B-596CDC685437}" destId="{D966A6E6-2519-42AD-9658-3E9D2FE5A721}" srcOrd="1" destOrd="0" presId="urn:microsoft.com/office/officeart/2005/8/layout/orgChart1"/>
    <dgm:cxn modelId="{1C0AF7AC-CE8B-4C0E-9280-AA0F04DF28D0}" srcId="{C741284D-9257-4DC7-82B0-AC6C644CEE73}" destId="{0EF73AE0-96C8-413D-A2BB-9B3645FE1901}" srcOrd="4" destOrd="0" parTransId="{95FC15DE-0BCA-4127-9544-F216E9FB4EDA}" sibTransId="{FA166223-AFF4-4E01-98EE-C77D9CF2A85D}"/>
    <dgm:cxn modelId="{8B3A06BA-6078-4BBF-951B-CC304FCE5EF0}" srcId="{C741284D-9257-4DC7-82B0-AC6C644CEE73}" destId="{5785FB28-A323-4744-BC5B-596CDC685437}" srcOrd="5" destOrd="0" parTransId="{113A6C8B-E625-41C8-A6F4-1AD9985241C5}" sibTransId="{9F4B922C-D881-4135-943F-D9BB7600CF48}"/>
    <dgm:cxn modelId="{0555E5C0-86B3-45BF-AD1F-48BE29D6D963}" type="presOf" srcId="{113A6C8B-E625-41C8-A6F4-1AD9985241C5}" destId="{0186647C-8600-4E9D-A2B9-DAD94F2AD128}" srcOrd="0" destOrd="0" presId="urn:microsoft.com/office/officeart/2005/8/layout/orgChart1"/>
    <dgm:cxn modelId="{8CB045D0-16DD-465F-B1C8-E740EABBD811}" type="presOf" srcId="{96FF0818-235D-4B49-9985-032FFF1A51A9}" destId="{46061B34-32BC-499F-9551-CA9D6DD73FEA}" srcOrd="0" destOrd="0" presId="urn:microsoft.com/office/officeart/2005/8/layout/orgChart1"/>
    <dgm:cxn modelId="{65C5E5EC-2426-4C82-A3CA-AB70E5D5D6DE}" type="presOf" srcId="{DA86FF73-0EB9-4929-AAE5-9E08ABF61BBC}" destId="{ECDC8A17-62F4-4B31-B686-FC2980037536}" srcOrd="1" destOrd="0" presId="urn:microsoft.com/office/officeart/2005/8/layout/orgChart1"/>
    <dgm:cxn modelId="{34B41FEF-7D54-4569-89BA-B41746ABE76B}" type="presOf" srcId="{6B5BA5D8-1A49-452E-9186-41E4F13ECCD7}" destId="{A4C3EE46-E133-43C5-BF98-C8E01C850AE4}" srcOrd="0" destOrd="0" presId="urn:microsoft.com/office/officeart/2005/8/layout/orgChart1"/>
    <dgm:cxn modelId="{5F1C9CF0-2817-45F0-A538-44AED56C5019}" type="presOf" srcId="{DC056E82-C1A6-48FD-BFEC-BD5A6BA56914}" destId="{5C4EB0A7-A279-4D1C-A2AE-D37995733CB0}" srcOrd="0" destOrd="0" presId="urn:microsoft.com/office/officeart/2005/8/layout/orgChart1"/>
    <dgm:cxn modelId="{0A87ADF4-0EA0-47D9-8698-9D85A0730211}" type="presOf" srcId="{0EF73AE0-96C8-413D-A2BB-9B3645FE1901}" destId="{84A06668-A530-4DF1-8288-382B92A52045}" srcOrd="1" destOrd="0" presId="urn:microsoft.com/office/officeart/2005/8/layout/orgChart1"/>
    <dgm:cxn modelId="{073C7174-2F52-460E-B099-6ECE452D9D8E}" type="presParOf" srcId="{4EB26FC3-5449-4D5D-A225-D4D5FC88A348}" destId="{D5B61AA8-D785-4331-BDE2-64D04C813546}" srcOrd="0" destOrd="0" presId="urn:microsoft.com/office/officeart/2005/8/layout/orgChart1"/>
    <dgm:cxn modelId="{0B4749D9-D28F-45E9-99DD-9D6DABA4AB09}" type="presParOf" srcId="{D5B61AA8-D785-4331-BDE2-64D04C813546}" destId="{563E4DD6-DBC7-4712-8C79-081821B949F4}" srcOrd="0" destOrd="0" presId="urn:microsoft.com/office/officeart/2005/8/layout/orgChart1"/>
    <dgm:cxn modelId="{B07FC054-86AA-4295-8363-D75D0CF23328}" type="presParOf" srcId="{563E4DD6-DBC7-4712-8C79-081821B949F4}" destId="{E4EA9954-9D42-441D-8579-8A539B2D3B6A}" srcOrd="0" destOrd="0" presId="urn:microsoft.com/office/officeart/2005/8/layout/orgChart1"/>
    <dgm:cxn modelId="{0A8BB265-0311-49D6-9C72-30163CB85559}" type="presParOf" srcId="{563E4DD6-DBC7-4712-8C79-081821B949F4}" destId="{8E5774F0-25FE-408F-BF2F-90D5FEAE1120}" srcOrd="1" destOrd="0" presId="urn:microsoft.com/office/officeart/2005/8/layout/orgChart1"/>
    <dgm:cxn modelId="{B8F36A54-5636-4148-BC8C-ACD70135A0D7}" type="presParOf" srcId="{D5B61AA8-D785-4331-BDE2-64D04C813546}" destId="{4668C9BD-501F-44FD-A45E-FF6EA8D4886D}" srcOrd="1" destOrd="0" presId="urn:microsoft.com/office/officeart/2005/8/layout/orgChart1"/>
    <dgm:cxn modelId="{B247DCAD-9F8B-4E0F-AC9C-D232CDA20E3A}" type="presParOf" srcId="{4668C9BD-501F-44FD-A45E-FF6EA8D4886D}" destId="{5C4EB0A7-A279-4D1C-A2AE-D37995733CB0}" srcOrd="0" destOrd="0" presId="urn:microsoft.com/office/officeart/2005/8/layout/orgChart1"/>
    <dgm:cxn modelId="{E9FD46EB-DF4D-458E-9FBB-ADF9F30094B7}" type="presParOf" srcId="{4668C9BD-501F-44FD-A45E-FF6EA8D4886D}" destId="{0894D57D-9EB1-4827-A2BB-5104596C8946}" srcOrd="1" destOrd="0" presId="urn:microsoft.com/office/officeart/2005/8/layout/orgChart1"/>
    <dgm:cxn modelId="{4F8845D5-5653-4C28-BC16-C2B3971D410F}" type="presParOf" srcId="{0894D57D-9EB1-4827-A2BB-5104596C8946}" destId="{81ABC849-C6AA-4F8A-A488-7EE369DDFECD}" srcOrd="0" destOrd="0" presId="urn:microsoft.com/office/officeart/2005/8/layout/orgChart1"/>
    <dgm:cxn modelId="{74ED960F-8339-4271-BAE4-C28AE746970B}" type="presParOf" srcId="{81ABC849-C6AA-4F8A-A488-7EE369DDFECD}" destId="{A4C3EE46-E133-43C5-BF98-C8E01C850AE4}" srcOrd="0" destOrd="0" presId="urn:microsoft.com/office/officeart/2005/8/layout/orgChart1"/>
    <dgm:cxn modelId="{55DDB2BB-416B-486E-8FDC-A2AC66C5A58B}" type="presParOf" srcId="{81ABC849-C6AA-4F8A-A488-7EE369DDFECD}" destId="{1842A3A2-9071-4C12-9588-1A60265649E0}" srcOrd="1" destOrd="0" presId="urn:microsoft.com/office/officeart/2005/8/layout/orgChart1"/>
    <dgm:cxn modelId="{2371DCED-791E-4B84-BA40-94CF711B2AAC}" type="presParOf" srcId="{0894D57D-9EB1-4827-A2BB-5104596C8946}" destId="{B6DA4A35-118C-46B7-B044-FED70FB98E5B}" srcOrd="1" destOrd="0" presId="urn:microsoft.com/office/officeart/2005/8/layout/orgChart1"/>
    <dgm:cxn modelId="{26B16919-B408-4D2C-A93E-4774757399D3}" type="presParOf" srcId="{0894D57D-9EB1-4827-A2BB-5104596C8946}" destId="{CDC22DE1-5BED-45F0-BC90-C6DF590D25CE}" srcOrd="2" destOrd="0" presId="urn:microsoft.com/office/officeart/2005/8/layout/orgChart1"/>
    <dgm:cxn modelId="{B791004D-143A-4306-89AA-677C3CD610CF}" type="presParOf" srcId="{4668C9BD-501F-44FD-A45E-FF6EA8D4886D}" destId="{70D90D37-76DE-4B15-A4A7-26E0CE4FE15A}" srcOrd="2" destOrd="0" presId="urn:microsoft.com/office/officeart/2005/8/layout/orgChart1"/>
    <dgm:cxn modelId="{E77AA455-A9EB-407C-A4A1-DAF1F6C5DD70}" type="presParOf" srcId="{4668C9BD-501F-44FD-A45E-FF6EA8D4886D}" destId="{66765D06-54FC-4258-9C3F-929972B56F65}" srcOrd="3" destOrd="0" presId="urn:microsoft.com/office/officeart/2005/8/layout/orgChart1"/>
    <dgm:cxn modelId="{B594C50D-5607-4C99-AE11-013B04BBD99A}" type="presParOf" srcId="{66765D06-54FC-4258-9C3F-929972B56F65}" destId="{1AE06878-2AB0-4E2F-ADFE-068060EEA1AC}" srcOrd="0" destOrd="0" presId="urn:microsoft.com/office/officeart/2005/8/layout/orgChart1"/>
    <dgm:cxn modelId="{D0CA24C1-2E88-4E3D-89C5-E0D90C78959E}" type="presParOf" srcId="{1AE06878-2AB0-4E2F-ADFE-068060EEA1AC}" destId="{0022B880-3301-49CD-A423-B4A8FBC426F9}" srcOrd="0" destOrd="0" presId="urn:microsoft.com/office/officeart/2005/8/layout/orgChart1"/>
    <dgm:cxn modelId="{976D5173-7440-42E9-991E-5C889D9A7403}" type="presParOf" srcId="{1AE06878-2AB0-4E2F-ADFE-068060EEA1AC}" destId="{023B4C1C-C60C-4521-9B32-FBEB4D70273E}" srcOrd="1" destOrd="0" presId="urn:microsoft.com/office/officeart/2005/8/layout/orgChart1"/>
    <dgm:cxn modelId="{10E03A97-E3C0-4143-8F7F-61BB01EBADEB}" type="presParOf" srcId="{66765D06-54FC-4258-9C3F-929972B56F65}" destId="{CE0931E1-57CD-4C4B-8C22-AADB9D2F6230}" srcOrd="1" destOrd="0" presId="urn:microsoft.com/office/officeart/2005/8/layout/orgChart1"/>
    <dgm:cxn modelId="{E6D77C97-96E2-451B-9CB9-690B342856F3}" type="presParOf" srcId="{66765D06-54FC-4258-9C3F-929972B56F65}" destId="{B40ECB4F-D22B-4D78-87E5-8F4AEA7267F1}" srcOrd="2" destOrd="0" presId="urn:microsoft.com/office/officeart/2005/8/layout/orgChart1"/>
    <dgm:cxn modelId="{21AF5D80-F162-4002-B5D3-4CE7C8E584A7}" type="presParOf" srcId="{4668C9BD-501F-44FD-A45E-FF6EA8D4886D}" destId="{46061B34-32BC-499F-9551-CA9D6DD73FEA}" srcOrd="4" destOrd="0" presId="urn:microsoft.com/office/officeart/2005/8/layout/orgChart1"/>
    <dgm:cxn modelId="{EA09FEA5-EFC6-4A65-9A6E-539833626128}" type="presParOf" srcId="{4668C9BD-501F-44FD-A45E-FF6EA8D4886D}" destId="{34797BA8-E943-46B9-B913-B86627E94531}" srcOrd="5" destOrd="0" presId="urn:microsoft.com/office/officeart/2005/8/layout/orgChart1"/>
    <dgm:cxn modelId="{EDD170B1-FB16-4875-8017-FE12CC8755DC}" type="presParOf" srcId="{34797BA8-E943-46B9-B913-B86627E94531}" destId="{86391E95-5DAA-41EF-93DD-EDF299266E72}" srcOrd="0" destOrd="0" presId="urn:microsoft.com/office/officeart/2005/8/layout/orgChart1"/>
    <dgm:cxn modelId="{28E2DEA8-7700-4EEF-B294-913D2BF11426}" type="presParOf" srcId="{86391E95-5DAA-41EF-93DD-EDF299266E72}" destId="{5764A8A1-A5EE-4803-9EBB-82134E3EA73F}" srcOrd="0" destOrd="0" presId="urn:microsoft.com/office/officeart/2005/8/layout/orgChart1"/>
    <dgm:cxn modelId="{478D79FE-1BDA-41A1-9381-DAE977BFC854}" type="presParOf" srcId="{86391E95-5DAA-41EF-93DD-EDF299266E72}" destId="{ECDC8A17-62F4-4B31-B686-FC2980037536}" srcOrd="1" destOrd="0" presId="urn:microsoft.com/office/officeart/2005/8/layout/orgChart1"/>
    <dgm:cxn modelId="{3280DCE9-9030-465C-BBEF-4714AE0123E6}" type="presParOf" srcId="{34797BA8-E943-46B9-B913-B86627E94531}" destId="{2B95423D-531F-427F-9972-C36CCB04B4EC}" srcOrd="1" destOrd="0" presId="urn:microsoft.com/office/officeart/2005/8/layout/orgChart1"/>
    <dgm:cxn modelId="{C44542B0-D3C4-49B9-A3DF-E73777FB9162}" type="presParOf" srcId="{34797BA8-E943-46B9-B913-B86627E94531}" destId="{73A865F7-6AB7-447F-B9CA-580E9DC4E822}" srcOrd="2" destOrd="0" presId="urn:microsoft.com/office/officeart/2005/8/layout/orgChart1"/>
    <dgm:cxn modelId="{5233D5CA-B90F-46D5-B65F-62936882BF48}" type="presParOf" srcId="{4668C9BD-501F-44FD-A45E-FF6EA8D4886D}" destId="{5E7CD729-2A9E-4767-B90D-74A138548B91}" srcOrd="6" destOrd="0" presId="urn:microsoft.com/office/officeart/2005/8/layout/orgChart1"/>
    <dgm:cxn modelId="{09AF5DCB-F243-4262-BD4B-AD36C463D2DE}" type="presParOf" srcId="{4668C9BD-501F-44FD-A45E-FF6EA8D4886D}" destId="{794E61F6-04A1-4423-B9CC-B655AAF0D480}" srcOrd="7" destOrd="0" presId="urn:microsoft.com/office/officeart/2005/8/layout/orgChart1"/>
    <dgm:cxn modelId="{29ECF5D6-F612-40A6-A317-C440340AB979}" type="presParOf" srcId="{794E61F6-04A1-4423-B9CC-B655AAF0D480}" destId="{B007A05C-2B7C-486A-A1CB-1D9F246A0B24}" srcOrd="0" destOrd="0" presId="urn:microsoft.com/office/officeart/2005/8/layout/orgChart1"/>
    <dgm:cxn modelId="{7D987DE9-1084-4EFB-BAC5-B4AECF0754D0}" type="presParOf" srcId="{B007A05C-2B7C-486A-A1CB-1D9F246A0B24}" destId="{258F0335-65A7-4E08-A4F5-98D604FF176A}" srcOrd="0" destOrd="0" presId="urn:microsoft.com/office/officeart/2005/8/layout/orgChart1"/>
    <dgm:cxn modelId="{90B16FF6-C529-4F6E-9B4E-AC5A7DDF3067}" type="presParOf" srcId="{B007A05C-2B7C-486A-A1CB-1D9F246A0B24}" destId="{A6135096-A5A4-479A-BC6E-8F2C61E7C5FB}" srcOrd="1" destOrd="0" presId="urn:microsoft.com/office/officeart/2005/8/layout/orgChart1"/>
    <dgm:cxn modelId="{72E5FD75-F25C-495D-8122-5D84A8E4CAE1}" type="presParOf" srcId="{794E61F6-04A1-4423-B9CC-B655AAF0D480}" destId="{F1F8C930-0B7A-402D-8CD0-3BF3B4BB0DA5}" srcOrd="1" destOrd="0" presId="urn:microsoft.com/office/officeart/2005/8/layout/orgChart1"/>
    <dgm:cxn modelId="{BD7C9685-51B6-419D-87AA-5E57BBD740F1}" type="presParOf" srcId="{794E61F6-04A1-4423-B9CC-B655AAF0D480}" destId="{2876D669-D224-40DE-B8FB-00A1B04DECC9}" srcOrd="2" destOrd="0" presId="urn:microsoft.com/office/officeart/2005/8/layout/orgChart1"/>
    <dgm:cxn modelId="{985E4C46-1ED3-4AB8-B402-8539DBECF7FB}" type="presParOf" srcId="{4668C9BD-501F-44FD-A45E-FF6EA8D4886D}" destId="{F22758A2-897B-4251-89DF-347213C52C93}" srcOrd="8" destOrd="0" presId="urn:microsoft.com/office/officeart/2005/8/layout/orgChart1"/>
    <dgm:cxn modelId="{F87798F2-CCB6-45A5-85A4-BAD16385EFE4}" type="presParOf" srcId="{4668C9BD-501F-44FD-A45E-FF6EA8D4886D}" destId="{68DB2805-2A4D-4739-8D8A-809B5B8E3D38}" srcOrd="9" destOrd="0" presId="urn:microsoft.com/office/officeart/2005/8/layout/orgChart1"/>
    <dgm:cxn modelId="{AE87F14D-94ED-4CDE-9D5F-AE1D9D00F987}" type="presParOf" srcId="{68DB2805-2A4D-4739-8D8A-809B5B8E3D38}" destId="{9DFA8FAF-070B-4931-906C-118CDD48B4AE}" srcOrd="0" destOrd="0" presId="urn:microsoft.com/office/officeart/2005/8/layout/orgChart1"/>
    <dgm:cxn modelId="{8C92BC80-A5FB-4090-8455-B07331674978}" type="presParOf" srcId="{9DFA8FAF-070B-4931-906C-118CDD48B4AE}" destId="{B930E573-EE34-406E-B04C-2F76FF06BF7D}" srcOrd="0" destOrd="0" presId="urn:microsoft.com/office/officeart/2005/8/layout/orgChart1"/>
    <dgm:cxn modelId="{B07137E1-7FAD-4CC4-8336-37F5FA73DD3F}" type="presParOf" srcId="{9DFA8FAF-070B-4931-906C-118CDD48B4AE}" destId="{84A06668-A530-4DF1-8288-382B92A52045}" srcOrd="1" destOrd="0" presId="urn:microsoft.com/office/officeart/2005/8/layout/orgChart1"/>
    <dgm:cxn modelId="{36DC4E6A-453B-4490-B001-92933B57B145}" type="presParOf" srcId="{68DB2805-2A4D-4739-8D8A-809B5B8E3D38}" destId="{21386F84-BAB5-4317-94A2-14E3471D5AF7}" srcOrd="1" destOrd="0" presId="urn:microsoft.com/office/officeart/2005/8/layout/orgChart1"/>
    <dgm:cxn modelId="{91182AE9-57EA-4211-81EA-B4A33B80BD96}" type="presParOf" srcId="{68DB2805-2A4D-4739-8D8A-809B5B8E3D38}" destId="{83664D52-4FBC-42E6-A968-EDFA9C8D1AE8}" srcOrd="2" destOrd="0" presId="urn:microsoft.com/office/officeart/2005/8/layout/orgChart1"/>
    <dgm:cxn modelId="{AF6C1C92-7E12-4E1E-8ACB-7C9A9C7BA0A3}" type="presParOf" srcId="{4668C9BD-501F-44FD-A45E-FF6EA8D4886D}" destId="{0186647C-8600-4E9D-A2B9-DAD94F2AD128}" srcOrd="10" destOrd="0" presId="urn:microsoft.com/office/officeart/2005/8/layout/orgChart1"/>
    <dgm:cxn modelId="{9DEAD799-2DB9-4317-AC15-CACC21A11684}" type="presParOf" srcId="{4668C9BD-501F-44FD-A45E-FF6EA8D4886D}" destId="{2AA431EE-3145-4D23-B003-28CA14C5E602}" srcOrd="11" destOrd="0" presId="urn:microsoft.com/office/officeart/2005/8/layout/orgChart1"/>
    <dgm:cxn modelId="{963A34F7-3E1A-446A-A6FB-CD787A88F920}" type="presParOf" srcId="{2AA431EE-3145-4D23-B003-28CA14C5E602}" destId="{68663DD6-A351-452A-A491-D7A67B7F7454}" srcOrd="0" destOrd="0" presId="urn:microsoft.com/office/officeart/2005/8/layout/orgChart1"/>
    <dgm:cxn modelId="{260817CC-FADD-4E27-BAA3-5876B8418F1C}" type="presParOf" srcId="{68663DD6-A351-452A-A491-D7A67B7F7454}" destId="{C67842E5-FAE6-410A-AA08-4F0C4455BE54}" srcOrd="0" destOrd="0" presId="urn:microsoft.com/office/officeart/2005/8/layout/orgChart1"/>
    <dgm:cxn modelId="{17C6BEE0-4854-441E-8D18-B9FF31BB2915}" type="presParOf" srcId="{68663DD6-A351-452A-A491-D7A67B7F7454}" destId="{D966A6E6-2519-42AD-9658-3E9D2FE5A721}" srcOrd="1" destOrd="0" presId="urn:microsoft.com/office/officeart/2005/8/layout/orgChart1"/>
    <dgm:cxn modelId="{D3EB7B12-6DA7-4A3B-81E9-7E0140F08AAD}" type="presParOf" srcId="{2AA431EE-3145-4D23-B003-28CA14C5E602}" destId="{24EBEECF-3D2B-4574-AE16-0B003A114C3F}" srcOrd="1" destOrd="0" presId="urn:microsoft.com/office/officeart/2005/8/layout/orgChart1"/>
    <dgm:cxn modelId="{BECA9A21-0C29-41B3-82D5-AD2A4B397FBD}" type="presParOf" srcId="{2AA431EE-3145-4D23-B003-28CA14C5E602}" destId="{EB4AA764-8E9B-44FC-940B-5A79BE048DD4}" srcOrd="2" destOrd="0" presId="urn:microsoft.com/office/officeart/2005/8/layout/orgChart1"/>
    <dgm:cxn modelId="{5E7AA96E-16F7-43F4-A6F3-9F095F576DFC}"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2000" b="1" dirty="0"/>
            <a:t>Reporting Related to Fraud</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B417B8EB-B2FA-47B1-BD6D-A22D09AAD565}">
      <dgm:prSet phldrT="[Text]" custT="1"/>
      <dgm:spPr/>
      <dgm:t>
        <a:bodyPr/>
        <a:lstStyle/>
        <a:p>
          <a:r>
            <a:rPr lang="en-US" sz="1400" b="1" dirty="0"/>
            <a:t>whether any report under sub-section (12) of section 143 of the companies act has been filed by the auditors in form ADT-4 as prescribed under rule 13 of Companies (Audit and Auditors ) Rules 2014 with the Central Government</a:t>
          </a:r>
        </a:p>
      </dgm:t>
    </dgm:pt>
    <dgm:pt modelId="{75C37F87-1349-4B21-8DD4-2525D2E0AE8A}" type="sibTrans" cxnId="{C8B125BC-BFB3-4F40-B185-0FB6C2EA0E07}">
      <dgm:prSet/>
      <dgm:spPr/>
      <dgm:t>
        <a:bodyPr/>
        <a:lstStyle/>
        <a:p>
          <a:endParaRPr lang="en-US" sz="2800"/>
        </a:p>
      </dgm:t>
    </dgm:pt>
    <dgm:pt modelId="{8550D9E7-6FE5-40DD-8584-F3A50FD49CF8}" type="parTrans" cxnId="{C8B125BC-BFB3-4F40-B185-0FB6C2EA0E07}">
      <dgm:prSet/>
      <dgm:spPr/>
      <dgm:t>
        <a:bodyPr/>
        <a:lstStyle/>
        <a:p>
          <a:endParaRPr lang="en-US" sz="2800"/>
        </a:p>
      </dgm:t>
    </dgm:pt>
    <dgm:pt modelId="{BA812114-50DA-4C73-8245-29EA2A7DFBD6}">
      <dgm:prSet phldrT="[Text]" custT="1"/>
      <dgm:spPr/>
      <dgm:t>
        <a:bodyPr/>
        <a:lstStyle/>
        <a:p>
          <a:r>
            <a:rPr lang="en-US" sz="1400" dirty="0"/>
            <a:t>whether any fraud </a:t>
          </a:r>
          <a:r>
            <a:rPr lang="en-US" sz="1400" b="1" dirty="0"/>
            <a:t>by</a:t>
          </a:r>
          <a:r>
            <a:rPr lang="en-US" sz="1400" dirty="0"/>
            <a:t> the company or any fraud </a:t>
          </a:r>
          <a:r>
            <a:rPr lang="en-US" sz="1400" b="1" dirty="0"/>
            <a:t>on</a:t>
          </a:r>
          <a:r>
            <a:rPr lang="en-US" sz="1400" dirty="0"/>
            <a:t> the company has been </a:t>
          </a:r>
          <a:r>
            <a:rPr lang="en-US" sz="1400" b="1" dirty="0"/>
            <a:t>noticed or reported during the year</a:t>
          </a:r>
          <a:r>
            <a:rPr lang="en-US" sz="1400" dirty="0"/>
            <a:t>,</a:t>
          </a:r>
        </a:p>
        <a:p>
          <a:r>
            <a:rPr lang="en-US" sz="1400" dirty="0"/>
            <a:t> if yes, the nature and the amount involved is to be indicated;</a:t>
          </a:r>
        </a:p>
      </dgm:t>
    </dgm:pt>
    <dgm:pt modelId="{7FBC2927-ADF6-4A9D-BE80-4BE50A038AD5}" type="sibTrans" cxnId="{E05ECD86-79D4-4B00-A54F-F1D1FE1A8495}">
      <dgm:prSet/>
      <dgm:spPr/>
      <dgm:t>
        <a:bodyPr/>
        <a:lstStyle/>
        <a:p>
          <a:endParaRPr lang="en-US" sz="2800"/>
        </a:p>
      </dgm:t>
    </dgm:pt>
    <dgm:pt modelId="{1A272E34-2D4E-4BFE-B416-451CFC5ABAC2}" type="parTrans" cxnId="{E05ECD86-79D4-4B00-A54F-F1D1FE1A8495}">
      <dgm:prSet/>
      <dgm:spPr/>
      <dgm:t>
        <a:bodyPr/>
        <a:lstStyle/>
        <a:p>
          <a:endParaRPr lang="en-US" sz="2800"/>
        </a:p>
      </dgm:t>
    </dgm:pt>
    <dgm:pt modelId="{23443CB6-4995-4BB7-A44D-E42923804127}">
      <dgm:prSet phldrT="[Text]" custT="1"/>
      <dgm:spPr/>
      <dgm:t>
        <a:bodyPr/>
        <a:lstStyle/>
        <a:p>
          <a:r>
            <a:rPr lang="en-US" sz="1400" b="1" dirty="0"/>
            <a:t>Whether the auditor has considered whistle blower complaints, if any, received during the year by the company.</a:t>
          </a:r>
          <a:endParaRPr lang="en-US" sz="1400" dirty="0"/>
        </a:p>
      </dgm:t>
    </dgm:pt>
    <dgm:pt modelId="{98E4025E-53AB-42BB-9D2A-281FAB9D6E70}" type="parTrans" cxnId="{E4452282-8336-48A9-ABF2-639DE72C486B}">
      <dgm:prSet/>
      <dgm:spPr/>
      <dgm:t>
        <a:bodyPr/>
        <a:lstStyle/>
        <a:p>
          <a:endParaRPr lang="en-US"/>
        </a:p>
      </dgm:t>
    </dgm:pt>
    <dgm:pt modelId="{4D20DBCB-8B61-45F9-9410-93E9067FD343}" type="sibTrans" cxnId="{E4452282-8336-48A9-ABF2-639DE72C486B}">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232230" custScaleY="80651" custLinFactNeighborX="4644">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3"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3" custScaleX="215020" custScaleY="190350">
        <dgm:presLayoutVars>
          <dgm:chPref val="3"/>
        </dgm:presLayoutVars>
      </dgm:prSet>
      <dgm:spPr/>
    </dgm:pt>
    <dgm:pt modelId="{E5A9B5FA-1826-402F-945B-4C7A7122478A}" type="pres">
      <dgm:prSet presAssocID="{BA812114-50DA-4C73-8245-29EA2A7DFBD6}" presName="rootConnector" presStyleLbl="node2" presStyleIdx="0" presStyleCnt="3"/>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3"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3" custScaleX="188822" custScaleY="188320">
        <dgm:presLayoutVars>
          <dgm:chPref val="3"/>
        </dgm:presLayoutVars>
      </dgm:prSet>
      <dgm:spPr/>
    </dgm:pt>
    <dgm:pt modelId="{E7F2BB98-3D11-4696-9613-AC8B3C905D5F}" type="pres">
      <dgm:prSet presAssocID="{B417B8EB-B2FA-47B1-BD6D-A22D09AAD565}" presName="rootConnector" presStyleLbl="node2" presStyleIdx="1" presStyleCnt="3"/>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32F5D3F4-0EB0-4A9F-804A-DE5F0AC4661B}" type="pres">
      <dgm:prSet presAssocID="{98E4025E-53AB-42BB-9D2A-281FAB9D6E70}" presName="Name37" presStyleLbl="parChTrans1D2" presStyleIdx="2" presStyleCnt="3"/>
      <dgm:spPr/>
    </dgm:pt>
    <dgm:pt modelId="{3606C391-B0C0-49EB-B80D-158B425BB3BE}" type="pres">
      <dgm:prSet presAssocID="{23443CB6-4995-4BB7-A44D-E42923804127}" presName="hierRoot2" presStyleCnt="0">
        <dgm:presLayoutVars>
          <dgm:hierBranch val="init"/>
        </dgm:presLayoutVars>
      </dgm:prSet>
      <dgm:spPr/>
    </dgm:pt>
    <dgm:pt modelId="{0DB1DE66-89DD-4B85-8E3B-E2B1A6419E25}" type="pres">
      <dgm:prSet presAssocID="{23443CB6-4995-4BB7-A44D-E42923804127}" presName="rootComposite" presStyleCnt="0"/>
      <dgm:spPr/>
    </dgm:pt>
    <dgm:pt modelId="{9D33E25A-D2E4-488C-9619-A52781A0B7E2}" type="pres">
      <dgm:prSet presAssocID="{23443CB6-4995-4BB7-A44D-E42923804127}" presName="rootText" presStyleLbl="node2" presStyleIdx="2" presStyleCnt="3" custScaleX="250550" custScaleY="179025">
        <dgm:presLayoutVars>
          <dgm:chPref val="3"/>
        </dgm:presLayoutVars>
      </dgm:prSet>
      <dgm:spPr/>
    </dgm:pt>
    <dgm:pt modelId="{64D6A60A-D03F-4156-ABCA-04A61DD9CEEB}" type="pres">
      <dgm:prSet presAssocID="{23443CB6-4995-4BB7-A44D-E42923804127}" presName="rootConnector" presStyleLbl="node2" presStyleIdx="2" presStyleCnt="3"/>
      <dgm:spPr/>
    </dgm:pt>
    <dgm:pt modelId="{18CC513B-1529-4EC7-9393-F11829D87C52}" type="pres">
      <dgm:prSet presAssocID="{23443CB6-4995-4BB7-A44D-E42923804127}" presName="hierChild4" presStyleCnt="0"/>
      <dgm:spPr/>
    </dgm:pt>
    <dgm:pt modelId="{A3F51368-78E0-4297-8077-320F4B801F0A}" type="pres">
      <dgm:prSet presAssocID="{23443CB6-4995-4BB7-A44D-E42923804127}" presName="hierChild5" presStyleCnt="0"/>
      <dgm:spPr/>
    </dgm:pt>
    <dgm:pt modelId="{60BDAB7C-D9B2-4115-9B08-F6F256471504}" type="pres">
      <dgm:prSet presAssocID="{C741284D-9257-4DC7-82B0-AC6C644CEE73}" presName="hierChild3" presStyleCnt="0"/>
      <dgm:spPr/>
    </dgm:pt>
  </dgm:ptLst>
  <dgm:cxnLst>
    <dgm:cxn modelId="{BEA4E304-C30A-4612-86DD-A0A257A0C4BB}" type="presOf" srcId="{B417B8EB-B2FA-47B1-BD6D-A22D09AAD565}" destId="{3E43D8D6-2021-4226-A926-3665D0C97CAE}" srcOrd="0" destOrd="0" presId="urn:microsoft.com/office/officeart/2005/8/layout/orgChart1"/>
    <dgm:cxn modelId="{42F7950E-77F2-435C-9BB0-318F6A0E458E}" type="presOf" srcId="{8550D9E7-6FE5-40DD-8584-F3A50FD49CF8}" destId="{4A457D48-4BDD-425C-95F0-091DE8680901}" srcOrd="0" destOrd="0" presId="urn:microsoft.com/office/officeart/2005/8/layout/orgChart1"/>
    <dgm:cxn modelId="{B5E7C127-3D0C-436D-9E51-006D019AA9BA}" type="presOf" srcId="{BA812114-50DA-4C73-8245-29EA2A7DFBD6}" destId="{E5A9B5FA-1826-402F-945B-4C7A7122478A}" srcOrd="1"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BAFFC043-6DDF-4899-98B2-012259227E1B}" type="presOf" srcId="{BA812114-50DA-4C73-8245-29EA2A7DFBD6}" destId="{6969C195-98B7-45D0-A3B7-2B45A2DED059}" srcOrd="0" destOrd="0" presId="urn:microsoft.com/office/officeart/2005/8/layout/orgChart1"/>
    <dgm:cxn modelId="{47255965-63BA-4517-ADDA-ACF2085A4235}" type="presOf" srcId="{1A272E34-2D4E-4BFE-B416-451CFC5ABAC2}" destId="{0CC52BA4-4DB5-4B71-8011-69935CB5B9D4}" srcOrd="0" destOrd="0" presId="urn:microsoft.com/office/officeart/2005/8/layout/orgChart1"/>
    <dgm:cxn modelId="{6867046C-8BA4-4430-A229-BE048F7EC838}" type="presOf" srcId="{C741284D-9257-4DC7-82B0-AC6C644CEE73}" destId="{E4EA9954-9D42-441D-8579-8A539B2D3B6A}" srcOrd="0" destOrd="0" presId="urn:microsoft.com/office/officeart/2005/8/layout/orgChart1"/>
    <dgm:cxn modelId="{E4452282-8336-48A9-ABF2-639DE72C486B}" srcId="{C741284D-9257-4DC7-82B0-AC6C644CEE73}" destId="{23443CB6-4995-4BB7-A44D-E42923804127}" srcOrd="2" destOrd="0" parTransId="{98E4025E-53AB-42BB-9D2A-281FAB9D6E70}" sibTransId="{4D20DBCB-8B61-45F9-9410-93E9067FD343}"/>
    <dgm:cxn modelId="{E05ECD86-79D4-4B00-A54F-F1D1FE1A8495}" srcId="{C741284D-9257-4DC7-82B0-AC6C644CEE73}" destId="{BA812114-50DA-4C73-8245-29EA2A7DFBD6}" srcOrd="0" destOrd="0" parTransId="{1A272E34-2D4E-4BFE-B416-451CFC5ABAC2}" sibTransId="{7FBC2927-ADF6-4A9D-BE80-4BE50A038AD5}"/>
    <dgm:cxn modelId="{E1073AB8-58B0-4CA6-89D5-2DBBD6B15660}" type="presOf" srcId="{7232FFAE-B0E2-4117-9BFD-FCC946F24E84}" destId="{4EB26FC3-5449-4D5D-A225-D4D5FC88A348}" srcOrd="0"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38ECA6CE-B1F6-4D74-93A5-3599668179F8}" type="presOf" srcId="{C741284D-9257-4DC7-82B0-AC6C644CEE73}" destId="{8E5774F0-25FE-408F-BF2F-90D5FEAE1120}" srcOrd="1" destOrd="0" presId="urn:microsoft.com/office/officeart/2005/8/layout/orgChart1"/>
    <dgm:cxn modelId="{BB77C5DD-A8CE-4D07-B972-CDB2130CCC72}" type="presOf" srcId="{23443CB6-4995-4BB7-A44D-E42923804127}" destId="{64D6A60A-D03F-4156-ABCA-04A61DD9CEEB}" srcOrd="1" destOrd="0" presId="urn:microsoft.com/office/officeart/2005/8/layout/orgChart1"/>
    <dgm:cxn modelId="{E5330EE6-90FB-4EB5-95B8-C3A3184B0C21}" type="presOf" srcId="{23443CB6-4995-4BB7-A44D-E42923804127}" destId="{9D33E25A-D2E4-488C-9619-A52781A0B7E2}" srcOrd="0" destOrd="0" presId="urn:microsoft.com/office/officeart/2005/8/layout/orgChart1"/>
    <dgm:cxn modelId="{B382C9E9-FB13-4C01-80A6-13874D9C4D4C}" type="presOf" srcId="{98E4025E-53AB-42BB-9D2A-281FAB9D6E70}" destId="{32F5D3F4-0EB0-4A9F-804A-DE5F0AC4661B}" srcOrd="0" destOrd="0" presId="urn:microsoft.com/office/officeart/2005/8/layout/orgChart1"/>
    <dgm:cxn modelId="{D339C3F1-5979-4268-A960-DCED6F264C6A}" type="presOf" srcId="{B417B8EB-B2FA-47B1-BD6D-A22D09AAD565}" destId="{E7F2BB98-3D11-4696-9613-AC8B3C905D5F}" srcOrd="1" destOrd="0" presId="urn:microsoft.com/office/officeart/2005/8/layout/orgChart1"/>
    <dgm:cxn modelId="{BD95E606-7EBB-4115-8FFF-01EE4A282108}" type="presParOf" srcId="{4EB26FC3-5449-4D5D-A225-D4D5FC88A348}" destId="{D5B61AA8-D785-4331-BDE2-64D04C813546}" srcOrd="0" destOrd="0" presId="urn:microsoft.com/office/officeart/2005/8/layout/orgChart1"/>
    <dgm:cxn modelId="{FB972696-16B2-45BF-93EF-D1D6CC103E44}" type="presParOf" srcId="{D5B61AA8-D785-4331-BDE2-64D04C813546}" destId="{563E4DD6-DBC7-4712-8C79-081821B949F4}" srcOrd="0" destOrd="0" presId="urn:microsoft.com/office/officeart/2005/8/layout/orgChart1"/>
    <dgm:cxn modelId="{2EBD713D-3DE9-48ED-9FE8-6307C9258CC3}" type="presParOf" srcId="{563E4DD6-DBC7-4712-8C79-081821B949F4}" destId="{E4EA9954-9D42-441D-8579-8A539B2D3B6A}" srcOrd="0" destOrd="0" presId="urn:microsoft.com/office/officeart/2005/8/layout/orgChart1"/>
    <dgm:cxn modelId="{4673C9B5-7B8F-42B4-9712-A76EA2FDB707}" type="presParOf" srcId="{563E4DD6-DBC7-4712-8C79-081821B949F4}" destId="{8E5774F0-25FE-408F-BF2F-90D5FEAE1120}" srcOrd="1" destOrd="0" presId="urn:microsoft.com/office/officeart/2005/8/layout/orgChart1"/>
    <dgm:cxn modelId="{0A8ED5C9-F125-4E62-AFD5-33A4D8D1CB6E}" type="presParOf" srcId="{D5B61AA8-D785-4331-BDE2-64D04C813546}" destId="{4668C9BD-501F-44FD-A45E-FF6EA8D4886D}" srcOrd="1" destOrd="0" presId="urn:microsoft.com/office/officeart/2005/8/layout/orgChart1"/>
    <dgm:cxn modelId="{8349D7EE-87B2-494E-B0FB-D19AC429A22E}" type="presParOf" srcId="{4668C9BD-501F-44FD-A45E-FF6EA8D4886D}" destId="{0CC52BA4-4DB5-4B71-8011-69935CB5B9D4}" srcOrd="0" destOrd="0" presId="urn:microsoft.com/office/officeart/2005/8/layout/orgChart1"/>
    <dgm:cxn modelId="{7A577030-8826-4193-8257-717D1E587FE5}" type="presParOf" srcId="{4668C9BD-501F-44FD-A45E-FF6EA8D4886D}" destId="{7EC00ADF-6FEC-424E-BD35-3017B211A834}" srcOrd="1" destOrd="0" presId="urn:microsoft.com/office/officeart/2005/8/layout/orgChart1"/>
    <dgm:cxn modelId="{66BD2360-3CDA-448E-973F-9D88E60C3390}" type="presParOf" srcId="{7EC00ADF-6FEC-424E-BD35-3017B211A834}" destId="{91A4E04F-B80B-4724-8CF4-0ABBAA25F266}" srcOrd="0" destOrd="0" presId="urn:microsoft.com/office/officeart/2005/8/layout/orgChart1"/>
    <dgm:cxn modelId="{11A33A49-DE17-40C6-B26F-20B898ACC2C7}" type="presParOf" srcId="{91A4E04F-B80B-4724-8CF4-0ABBAA25F266}" destId="{6969C195-98B7-45D0-A3B7-2B45A2DED059}" srcOrd="0" destOrd="0" presId="urn:microsoft.com/office/officeart/2005/8/layout/orgChart1"/>
    <dgm:cxn modelId="{5871E1E0-F6E4-4C5E-A304-84C743816928}" type="presParOf" srcId="{91A4E04F-B80B-4724-8CF4-0ABBAA25F266}" destId="{E5A9B5FA-1826-402F-945B-4C7A7122478A}" srcOrd="1" destOrd="0" presId="urn:microsoft.com/office/officeart/2005/8/layout/orgChart1"/>
    <dgm:cxn modelId="{C836CDFA-5348-4B71-84BA-FBD3C0D610D2}" type="presParOf" srcId="{7EC00ADF-6FEC-424E-BD35-3017B211A834}" destId="{11F654B6-56D6-422F-ACC2-C006C0E60303}" srcOrd="1" destOrd="0" presId="urn:microsoft.com/office/officeart/2005/8/layout/orgChart1"/>
    <dgm:cxn modelId="{AC474A66-4891-490F-BF4C-DD0BCD0EB99D}" type="presParOf" srcId="{7EC00ADF-6FEC-424E-BD35-3017B211A834}" destId="{F3416AEC-20B4-4627-96F3-12F11A694969}" srcOrd="2" destOrd="0" presId="urn:microsoft.com/office/officeart/2005/8/layout/orgChart1"/>
    <dgm:cxn modelId="{84CB7229-2880-45EC-A056-12A416A0875B}" type="presParOf" srcId="{4668C9BD-501F-44FD-A45E-FF6EA8D4886D}" destId="{4A457D48-4BDD-425C-95F0-091DE8680901}" srcOrd="2" destOrd="0" presId="urn:microsoft.com/office/officeart/2005/8/layout/orgChart1"/>
    <dgm:cxn modelId="{D465B5D6-D86D-4F61-87F7-20191C42AB27}" type="presParOf" srcId="{4668C9BD-501F-44FD-A45E-FF6EA8D4886D}" destId="{BB04B260-F750-4303-ABE5-C907389E4588}" srcOrd="3" destOrd="0" presId="urn:microsoft.com/office/officeart/2005/8/layout/orgChart1"/>
    <dgm:cxn modelId="{3D33BD05-C25E-4377-ADB1-06C50158FB2A}" type="presParOf" srcId="{BB04B260-F750-4303-ABE5-C907389E4588}" destId="{EAEE8302-2CC6-48CB-95C2-6B9431B3FA5F}" srcOrd="0" destOrd="0" presId="urn:microsoft.com/office/officeart/2005/8/layout/orgChart1"/>
    <dgm:cxn modelId="{C50ADE8D-F1E4-4AC5-A732-B29852022C92}" type="presParOf" srcId="{EAEE8302-2CC6-48CB-95C2-6B9431B3FA5F}" destId="{3E43D8D6-2021-4226-A926-3665D0C97CAE}" srcOrd="0" destOrd="0" presId="urn:microsoft.com/office/officeart/2005/8/layout/orgChart1"/>
    <dgm:cxn modelId="{9836FB7C-A02C-4B2F-98F1-587EE8A5B360}" type="presParOf" srcId="{EAEE8302-2CC6-48CB-95C2-6B9431B3FA5F}" destId="{E7F2BB98-3D11-4696-9613-AC8B3C905D5F}" srcOrd="1" destOrd="0" presId="urn:microsoft.com/office/officeart/2005/8/layout/orgChart1"/>
    <dgm:cxn modelId="{56FA6211-4E89-4565-97A3-34294D180377}" type="presParOf" srcId="{BB04B260-F750-4303-ABE5-C907389E4588}" destId="{391AF44A-5DBB-4AFF-AFFC-F250B78A4237}" srcOrd="1" destOrd="0" presId="urn:microsoft.com/office/officeart/2005/8/layout/orgChart1"/>
    <dgm:cxn modelId="{434BE1F8-B2F5-40DC-802D-0C9D4912C20A}" type="presParOf" srcId="{BB04B260-F750-4303-ABE5-C907389E4588}" destId="{3036ECE8-83A0-4DC9-A69A-50DAC856B218}" srcOrd="2" destOrd="0" presId="urn:microsoft.com/office/officeart/2005/8/layout/orgChart1"/>
    <dgm:cxn modelId="{F23B7C03-5182-4F6F-9885-FAAF84C5F24D}" type="presParOf" srcId="{4668C9BD-501F-44FD-A45E-FF6EA8D4886D}" destId="{32F5D3F4-0EB0-4A9F-804A-DE5F0AC4661B}" srcOrd="4" destOrd="0" presId="urn:microsoft.com/office/officeart/2005/8/layout/orgChart1"/>
    <dgm:cxn modelId="{4410AB0C-4D79-455A-A65E-7AAB4A91D696}" type="presParOf" srcId="{4668C9BD-501F-44FD-A45E-FF6EA8D4886D}" destId="{3606C391-B0C0-49EB-B80D-158B425BB3BE}" srcOrd="5" destOrd="0" presId="urn:microsoft.com/office/officeart/2005/8/layout/orgChart1"/>
    <dgm:cxn modelId="{9BD51FE9-585A-43DC-9E75-AA4F7C6A2A06}" type="presParOf" srcId="{3606C391-B0C0-49EB-B80D-158B425BB3BE}" destId="{0DB1DE66-89DD-4B85-8E3B-E2B1A6419E25}" srcOrd="0" destOrd="0" presId="urn:microsoft.com/office/officeart/2005/8/layout/orgChart1"/>
    <dgm:cxn modelId="{A506A2F1-D72D-468B-A68D-12ED713AC2D4}" type="presParOf" srcId="{0DB1DE66-89DD-4B85-8E3B-E2B1A6419E25}" destId="{9D33E25A-D2E4-488C-9619-A52781A0B7E2}" srcOrd="0" destOrd="0" presId="urn:microsoft.com/office/officeart/2005/8/layout/orgChart1"/>
    <dgm:cxn modelId="{3117EB22-89A5-4040-A573-238D2132B97A}" type="presParOf" srcId="{0DB1DE66-89DD-4B85-8E3B-E2B1A6419E25}" destId="{64D6A60A-D03F-4156-ABCA-04A61DD9CEEB}" srcOrd="1" destOrd="0" presId="urn:microsoft.com/office/officeart/2005/8/layout/orgChart1"/>
    <dgm:cxn modelId="{464D4B1E-94A5-4066-B28C-BE7AEF89855C}" type="presParOf" srcId="{3606C391-B0C0-49EB-B80D-158B425BB3BE}" destId="{18CC513B-1529-4EC7-9393-F11829D87C52}" srcOrd="1" destOrd="0" presId="urn:microsoft.com/office/officeart/2005/8/layout/orgChart1"/>
    <dgm:cxn modelId="{2DC4FE7E-8EE3-444E-83CB-B0C18871C891}" type="presParOf" srcId="{3606C391-B0C0-49EB-B80D-158B425BB3BE}" destId="{A3F51368-78E0-4297-8077-320F4B801F0A}" srcOrd="2" destOrd="0" presId="urn:microsoft.com/office/officeart/2005/8/layout/orgChart1"/>
    <dgm:cxn modelId="{27A31B67-BCE5-4A53-9997-2F43C78D43C4}"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800" b="0" dirty="0"/>
            <a:t>End Use of company/Nidhi Company/ Related Party </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B417B8EB-B2FA-47B1-BD6D-A22D09AAD565}">
      <dgm:prSet phldrT="[Text]" custT="1"/>
      <dgm:spPr/>
      <dgm:t>
        <a:bodyPr/>
        <a:lstStyle/>
        <a:p>
          <a:r>
            <a:rPr lang="en-US" sz="1600" b="0" dirty="0"/>
            <a:t>xii. Compliances related to Nidhi Company</a:t>
          </a:r>
          <a:endParaRPr lang="en-US" sz="1600" b="1" dirty="0"/>
        </a:p>
      </dgm:t>
    </dgm:pt>
    <dgm:pt modelId="{75C37F87-1349-4B21-8DD4-2525D2E0AE8A}" type="sibTrans" cxnId="{C8B125BC-BFB3-4F40-B185-0FB6C2EA0E07}">
      <dgm:prSet/>
      <dgm:spPr/>
      <dgm:t>
        <a:bodyPr/>
        <a:lstStyle/>
        <a:p>
          <a:endParaRPr lang="en-US" sz="2800"/>
        </a:p>
      </dgm:t>
    </dgm:pt>
    <dgm:pt modelId="{8550D9E7-6FE5-40DD-8584-F3A50FD49CF8}" type="parTrans" cxnId="{C8B125BC-BFB3-4F40-B185-0FB6C2EA0E07}">
      <dgm:prSet/>
      <dgm:spPr/>
      <dgm:t>
        <a:bodyPr/>
        <a:lstStyle/>
        <a:p>
          <a:endParaRPr lang="en-US" sz="2800"/>
        </a:p>
      </dgm:t>
    </dgm:pt>
    <dgm:pt modelId="{BA812114-50DA-4C73-8245-29EA2A7DFBD6}">
      <dgm:prSet phldrT="[Text]" custT="1"/>
      <dgm:spPr/>
      <dgm:t>
        <a:bodyPr/>
        <a:lstStyle/>
        <a:p>
          <a:r>
            <a:rPr lang="en-US" sz="1600" dirty="0"/>
            <a:t>x. Reporting related to Money raised and used from IPO/FPO , Preferential allotment including optionally convertible instruments</a:t>
          </a:r>
        </a:p>
      </dgm:t>
    </dgm:pt>
    <dgm:pt modelId="{7FBC2927-ADF6-4A9D-BE80-4BE50A038AD5}" type="sibTrans" cxnId="{E05ECD86-79D4-4B00-A54F-F1D1FE1A8495}">
      <dgm:prSet/>
      <dgm:spPr/>
      <dgm:t>
        <a:bodyPr/>
        <a:lstStyle/>
        <a:p>
          <a:endParaRPr lang="en-US" sz="2800"/>
        </a:p>
      </dgm:t>
    </dgm:pt>
    <dgm:pt modelId="{1A272E34-2D4E-4BFE-B416-451CFC5ABAC2}" type="parTrans" cxnId="{E05ECD86-79D4-4B00-A54F-F1D1FE1A8495}">
      <dgm:prSet/>
      <dgm:spPr/>
      <dgm:t>
        <a:bodyPr/>
        <a:lstStyle/>
        <a:p>
          <a:endParaRPr lang="en-US" sz="2800"/>
        </a:p>
      </dgm:t>
    </dgm:pt>
    <dgm:pt modelId="{23443CB6-4995-4BB7-A44D-E42923804127}">
      <dgm:prSet phldrT="[Text]" custT="1"/>
      <dgm:spPr/>
      <dgm:t>
        <a:bodyPr/>
        <a:lstStyle/>
        <a:p>
          <a:r>
            <a:rPr lang="en-US" sz="1600" b="0" dirty="0"/>
            <a:t>xiii. Compliances of section 177 and 188</a:t>
          </a:r>
        </a:p>
      </dgm:t>
    </dgm:pt>
    <dgm:pt modelId="{98E4025E-53AB-42BB-9D2A-281FAB9D6E70}" type="parTrans" cxnId="{E4452282-8336-48A9-ABF2-639DE72C486B}">
      <dgm:prSet/>
      <dgm:spPr/>
      <dgm:t>
        <a:bodyPr/>
        <a:lstStyle/>
        <a:p>
          <a:endParaRPr lang="en-US"/>
        </a:p>
      </dgm:t>
    </dgm:pt>
    <dgm:pt modelId="{4D20DBCB-8B61-45F9-9410-93E9067FD343}" type="sibTrans" cxnId="{E4452282-8336-48A9-ABF2-639DE72C486B}">
      <dgm:prSet/>
      <dgm:spPr/>
      <dgm:t>
        <a:bodyPr/>
        <a:lstStyle/>
        <a:p>
          <a:endParaRPr lang="en-US"/>
        </a:p>
      </dgm:t>
    </dgm:pt>
    <dgm:pt modelId="{22E34A83-AE52-4CB1-86BB-BA2028610786}">
      <dgm:prSet phldrT="[Text]" custT="1"/>
      <dgm:spPr/>
      <dgm:t>
        <a:bodyPr/>
        <a:lstStyle/>
        <a:p>
          <a:r>
            <a:rPr lang="en-US" sz="1600" b="0" dirty="0"/>
            <a:t>xv. Non Cash Transactions with Directors and Persons connected with him</a:t>
          </a:r>
        </a:p>
      </dgm:t>
    </dgm:pt>
    <dgm:pt modelId="{CD1084DE-8556-4A9C-8455-7763AFC316B0}" type="parTrans" cxnId="{DD7A0AA2-B3DE-4D09-9D86-F51FBB123C60}">
      <dgm:prSet/>
      <dgm:spPr/>
      <dgm:t>
        <a:bodyPr/>
        <a:lstStyle/>
        <a:p>
          <a:endParaRPr lang="en-US"/>
        </a:p>
      </dgm:t>
    </dgm:pt>
    <dgm:pt modelId="{7916BF2E-CEA7-4D32-9211-0FCF16FC4603}" type="sibTrans" cxnId="{DD7A0AA2-B3DE-4D09-9D86-F51FBB123C60}">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185868" custScaleY="80651">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4"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4" custScaleX="215020" custScaleY="190350">
        <dgm:presLayoutVars>
          <dgm:chPref val="3"/>
        </dgm:presLayoutVars>
      </dgm:prSet>
      <dgm:spPr/>
    </dgm:pt>
    <dgm:pt modelId="{E5A9B5FA-1826-402F-945B-4C7A7122478A}" type="pres">
      <dgm:prSet presAssocID="{BA812114-50DA-4C73-8245-29EA2A7DFBD6}" presName="rootConnector" presStyleLbl="node2" presStyleIdx="0" presStyleCnt="4"/>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4"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4" custScaleX="176155" custScaleY="188320">
        <dgm:presLayoutVars>
          <dgm:chPref val="3"/>
        </dgm:presLayoutVars>
      </dgm:prSet>
      <dgm:spPr/>
    </dgm:pt>
    <dgm:pt modelId="{E7F2BB98-3D11-4696-9613-AC8B3C905D5F}" type="pres">
      <dgm:prSet presAssocID="{B417B8EB-B2FA-47B1-BD6D-A22D09AAD565}" presName="rootConnector" presStyleLbl="node2" presStyleIdx="1" presStyleCnt="4"/>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32F5D3F4-0EB0-4A9F-804A-DE5F0AC4661B}" type="pres">
      <dgm:prSet presAssocID="{98E4025E-53AB-42BB-9D2A-281FAB9D6E70}" presName="Name37" presStyleLbl="parChTrans1D2" presStyleIdx="2" presStyleCnt="4"/>
      <dgm:spPr/>
    </dgm:pt>
    <dgm:pt modelId="{3606C391-B0C0-49EB-B80D-158B425BB3BE}" type="pres">
      <dgm:prSet presAssocID="{23443CB6-4995-4BB7-A44D-E42923804127}" presName="hierRoot2" presStyleCnt="0">
        <dgm:presLayoutVars>
          <dgm:hierBranch val="init"/>
        </dgm:presLayoutVars>
      </dgm:prSet>
      <dgm:spPr/>
    </dgm:pt>
    <dgm:pt modelId="{0DB1DE66-89DD-4B85-8E3B-E2B1A6419E25}" type="pres">
      <dgm:prSet presAssocID="{23443CB6-4995-4BB7-A44D-E42923804127}" presName="rootComposite" presStyleCnt="0"/>
      <dgm:spPr/>
    </dgm:pt>
    <dgm:pt modelId="{9D33E25A-D2E4-488C-9619-A52781A0B7E2}" type="pres">
      <dgm:prSet presAssocID="{23443CB6-4995-4BB7-A44D-E42923804127}" presName="rootText" presStyleLbl="node2" presStyleIdx="2" presStyleCnt="4" custScaleX="131057" custScaleY="123841" custLinFactNeighborX="-3675" custLinFactNeighborY="5568">
        <dgm:presLayoutVars>
          <dgm:chPref val="3"/>
        </dgm:presLayoutVars>
      </dgm:prSet>
      <dgm:spPr/>
    </dgm:pt>
    <dgm:pt modelId="{64D6A60A-D03F-4156-ABCA-04A61DD9CEEB}" type="pres">
      <dgm:prSet presAssocID="{23443CB6-4995-4BB7-A44D-E42923804127}" presName="rootConnector" presStyleLbl="node2" presStyleIdx="2" presStyleCnt="4"/>
      <dgm:spPr/>
    </dgm:pt>
    <dgm:pt modelId="{18CC513B-1529-4EC7-9393-F11829D87C52}" type="pres">
      <dgm:prSet presAssocID="{23443CB6-4995-4BB7-A44D-E42923804127}" presName="hierChild4" presStyleCnt="0"/>
      <dgm:spPr/>
    </dgm:pt>
    <dgm:pt modelId="{A3F51368-78E0-4297-8077-320F4B801F0A}" type="pres">
      <dgm:prSet presAssocID="{23443CB6-4995-4BB7-A44D-E42923804127}" presName="hierChild5" presStyleCnt="0"/>
      <dgm:spPr/>
    </dgm:pt>
    <dgm:pt modelId="{E90037B8-4E9E-4142-855D-1B89BDDFE63B}" type="pres">
      <dgm:prSet presAssocID="{CD1084DE-8556-4A9C-8455-7763AFC316B0}" presName="Name37" presStyleLbl="parChTrans1D2" presStyleIdx="3" presStyleCnt="4"/>
      <dgm:spPr/>
    </dgm:pt>
    <dgm:pt modelId="{0837DFA5-5C7C-441D-A5A5-76C6D52BA097}" type="pres">
      <dgm:prSet presAssocID="{22E34A83-AE52-4CB1-86BB-BA2028610786}" presName="hierRoot2" presStyleCnt="0">
        <dgm:presLayoutVars>
          <dgm:hierBranch val="init"/>
        </dgm:presLayoutVars>
      </dgm:prSet>
      <dgm:spPr/>
    </dgm:pt>
    <dgm:pt modelId="{6D0462A9-643D-4AFC-BEA6-802AB30E4115}" type="pres">
      <dgm:prSet presAssocID="{22E34A83-AE52-4CB1-86BB-BA2028610786}" presName="rootComposite" presStyleCnt="0"/>
      <dgm:spPr/>
    </dgm:pt>
    <dgm:pt modelId="{41226335-F72C-4D42-8C92-5721688705C9}" type="pres">
      <dgm:prSet presAssocID="{22E34A83-AE52-4CB1-86BB-BA2028610786}" presName="rootText" presStyleLbl="node2" presStyleIdx="3" presStyleCnt="4" custScaleY="158998">
        <dgm:presLayoutVars>
          <dgm:chPref val="3"/>
        </dgm:presLayoutVars>
      </dgm:prSet>
      <dgm:spPr/>
    </dgm:pt>
    <dgm:pt modelId="{7EDAB4BB-5E00-4AC1-99AF-3FC07F2A2EB4}" type="pres">
      <dgm:prSet presAssocID="{22E34A83-AE52-4CB1-86BB-BA2028610786}" presName="rootConnector" presStyleLbl="node2" presStyleIdx="3" presStyleCnt="4"/>
      <dgm:spPr/>
    </dgm:pt>
    <dgm:pt modelId="{0D3F30C6-3935-4AB1-A11D-7BF331C79104}" type="pres">
      <dgm:prSet presAssocID="{22E34A83-AE52-4CB1-86BB-BA2028610786}" presName="hierChild4" presStyleCnt="0"/>
      <dgm:spPr/>
    </dgm:pt>
    <dgm:pt modelId="{551297E5-6936-45B3-B961-4546C68345F2}" type="pres">
      <dgm:prSet presAssocID="{22E34A83-AE52-4CB1-86BB-BA2028610786}" presName="hierChild5" presStyleCnt="0"/>
      <dgm:spPr/>
    </dgm:pt>
    <dgm:pt modelId="{60BDAB7C-D9B2-4115-9B08-F6F256471504}" type="pres">
      <dgm:prSet presAssocID="{C741284D-9257-4DC7-82B0-AC6C644CEE73}" presName="hierChild3" presStyleCnt="0"/>
      <dgm:spPr/>
    </dgm:pt>
  </dgm:ptLst>
  <dgm:cxnLst>
    <dgm:cxn modelId="{17BFFF20-3F75-4460-BC09-3E0827A91EFB}" type="presOf" srcId="{22E34A83-AE52-4CB1-86BB-BA2028610786}" destId="{7EDAB4BB-5E00-4AC1-99AF-3FC07F2A2EB4}" srcOrd="1" destOrd="0" presId="urn:microsoft.com/office/officeart/2005/8/layout/orgChart1"/>
    <dgm:cxn modelId="{08F9242A-8F1B-4681-9A8F-D9F4FF8C46B5}" type="presOf" srcId="{C741284D-9257-4DC7-82B0-AC6C644CEE73}" destId="{E4EA9954-9D42-441D-8579-8A539B2D3B6A}" srcOrd="0" destOrd="0" presId="urn:microsoft.com/office/officeart/2005/8/layout/orgChart1"/>
    <dgm:cxn modelId="{C7830060-364F-431B-A697-C23B5111EC87}" type="presOf" srcId="{BA812114-50DA-4C73-8245-29EA2A7DFBD6}" destId="{E5A9B5FA-1826-402F-945B-4C7A7122478A}" srcOrd="1" destOrd="0" presId="urn:microsoft.com/office/officeart/2005/8/layout/orgChart1"/>
    <dgm:cxn modelId="{BA2F0543-557E-414A-88F4-788592411BB2}" type="presOf" srcId="{23443CB6-4995-4BB7-A44D-E42923804127}" destId="{9D33E25A-D2E4-488C-9619-A52781A0B7E2}"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D692886E-E985-4527-974B-F0B4AADB63AD}" type="presOf" srcId="{8550D9E7-6FE5-40DD-8584-F3A50FD49CF8}" destId="{4A457D48-4BDD-425C-95F0-091DE8680901}" srcOrd="0" destOrd="0" presId="urn:microsoft.com/office/officeart/2005/8/layout/orgChart1"/>
    <dgm:cxn modelId="{9710EA75-45A4-44F0-84D6-55505F180543}" type="presOf" srcId="{C741284D-9257-4DC7-82B0-AC6C644CEE73}" destId="{8E5774F0-25FE-408F-BF2F-90D5FEAE1120}" srcOrd="1" destOrd="0" presId="urn:microsoft.com/office/officeart/2005/8/layout/orgChart1"/>
    <dgm:cxn modelId="{E4452282-8336-48A9-ABF2-639DE72C486B}" srcId="{C741284D-9257-4DC7-82B0-AC6C644CEE73}" destId="{23443CB6-4995-4BB7-A44D-E42923804127}" srcOrd="2" destOrd="0" parTransId="{98E4025E-53AB-42BB-9D2A-281FAB9D6E70}" sibTransId="{4D20DBCB-8B61-45F9-9410-93E9067FD343}"/>
    <dgm:cxn modelId="{E05ECD86-79D4-4B00-A54F-F1D1FE1A8495}" srcId="{C741284D-9257-4DC7-82B0-AC6C644CEE73}" destId="{BA812114-50DA-4C73-8245-29EA2A7DFBD6}" srcOrd="0" destOrd="0" parTransId="{1A272E34-2D4E-4BFE-B416-451CFC5ABAC2}" sibTransId="{7FBC2927-ADF6-4A9D-BE80-4BE50A038AD5}"/>
    <dgm:cxn modelId="{40362B9D-2854-4A6F-B5B1-E4F86EBD8F22}" type="presOf" srcId="{22E34A83-AE52-4CB1-86BB-BA2028610786}" destId="{41226335-F72C-4D42-8C92-5721688705C9}" srcOrd="0" destOrd="0" presId="urn:microsoft.com/office/officeart/2005/8/layout/orgChart1"/>
    <dgm:cxn modelId="{A993249F-0F86-40A0-863F-C771F5238E18}" type="presOf" srcId="{B417B8EB-B2FA-47B1-BD6D-A22D09AAD565}" destId="{3E43D8D6-2021-4226-A926-3665D0C97CAE}" srcOrd="0" destOrd="0" presId="urn:microsoft.com/office/officeart/2005/8/layout/orgChart1"/>
    <dgm:cxn modelId="{8542719F-DB4E-4A59-A00B-F4CA1245E690}" type="presOf" srcId="{1A272E34-2D4E-4BFE-B416-451CFC5ABAC2}" destId="{0CC52BA4-4DB5-4B71-8011-69935CB5B9D4}" srcOrd="0" destOrd="0" presId="urn:microsoft.com/office/officeart/2005/8/layout/orgChart1"/>
    <dgm:cxn modelId="{56E6F0A1-EC96-45DD-87D5-92A8574B1D9A}" type="presOf" srcId="{23443CB6-4995-4BB7-A44D-E42923804127}" destId="{64D6A60A-D03F-4156-ABCA-04A61DD9CEEB}" srcOrd="1" destOrd="0" presId="urn:microsoft.com/office/officeart/2005/8/layout/orgChart1"/>
    <dgm:cxn modelId="{DD7A0AA2-B3DE-4D09-9D86-F51FBB123C60}" srcId="{C741284D-9257-4DC7-82B0-AC6C644CEE73}" destId="{22E34A83-AE52-4CB1-86BB-BA2028610786}" srcOrd="3" destOrd="0" parTransId="{CD1084DE-8556-4A9C-8455-7763AFC316B0}" sibTransId="{7916BF2E-CEA7-4D32-9211-0FCF16FC4603}"/>
    <dgm:cxn modelId="{69CC1EB9-8BC7-4B37-A0DF-4FB605020487}" type="presOf" srcId="{98E4025E-53AB-42BB-9D2A-281FAB9D6E70}" destId="{32F5D3F4-0EB0-4A9F-804A-DE5F0AC4661B}" srcOrd="0"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385FDEC5-1BE1-4FA9-BF28-D54E965C7BE4}" type="presOf" srcId="{CD1084DE-8556-4A9C-8455-7763AFC316B0}" destId="{E90037B8-4E9E-4142-855D-1B89BDDFE63B}" srcOrd="0" destOrd="0" presId="urn:microsoft.com/office/officeart/2005/8/layout/orgChart1"/>
    <dgm:cxn modelId="{661DC1D0-F9BA-41F1-ABF2-B2BE69520CEB}" type="presOf" srcId="{B417B8EB-B2FA-47B1-BD6D-A22D09AAD565}" destId="{E7F2BB98-3D11-4696-9613-AC8B3C905D5F}" srcOrd="1" destOrd="0" presId="urn:microsoft.com/office/officeart/2005/8/layout/orgChart1"/>
    <dgm:cxn modelId="{8D4404EF-8628-4350-A7D8-1691124E1A79}" type="presOf" srcId="{7232FFAE-B0E2-4117-9BFD-FCC946F24E84}" destId="{4EB26FC3-5449-4D5D-A225-D4D5FC88A348}" srcOrd="0" destOrd="0" presId="urn:microsoft.com/office/officeart/2005/8/layout/orgChart1"/>
    <dgm:cxn modelId="{6012BEFA-C121-4CDB-8E74-6443FF28DFB9}" type="presOf" srcId="{BA812114-50DA-4C73-8245-29EA2A7DFBD6}" destId="{6969C195-98B7-45D0-A3B7-2B45A2DED059}" srcOrd="0" destOrd="0" presId="urn:microsoft.com/office/officeart/2005/8/layout/orgChart1"/>
    <dgm:cxn modelId="{99152296-2ED9-4D1D-B0E1-00D9AC243363}" type="presParOf" srcId="{4EB26FC3-5449-4D5D-A225-D4D5FC88A348}" destId="{D5B61AA8-D785-4331-BDE2-64D04C813546}" srcOrd="0" destOrd="0" presId="urn:microsoft.com/office/officeart/2005/8/layout/orgChart1"/>
    <dgm:cxn modelId="{0A682A6A-AB3D-4ACD-9D37-C4E86AFA5100}" type="presParOf" srcId="{D5B61AA8-D785-4331-BDE2-64D04C813546}" destId="{563E4DD6-DBC7-4712-8C79-081821B949F4}" srcOrd="0" destOrd="0" presId="urn:microsoft.com/office/officeart/2005/8/layout/orgChart1"/>
    <dgm:cxn modelId="{1280C7C1-F5A9-478C-AAAD-7A31469DB12D}" type="presParOf" srcId="{563E4DD6-DBC7-4712-8C79-081821B949F4}" destId="{E4EA9954-9D42-441D-8579-8A539B2D3B6A}" srcOrd="0" destOrd="0" presId="urn:microsoft.com/office/officeart/2005/8/layout/orgChart1"/>
    <dgm:cxn modelId="{6B41BF59-5BE0-4E60-A060-1F6FF966F7B8}" type="presParOf" srcId="{563E4DD6-DBC7-4712-8C79-081821B949F4}" destId="{8E5774F0-25FE-408F-BF2F-90D5FEAE1120}" srcOrd="1" destOrd="0" presId="urn:microsoft.com/office/officeart/2005/8/layout/orgChart1"/>
    <dgm:cxn modelId="{86874D0B-54F1-48DC-9DDD-168B70D90D68}" type="presParOf" srcId="{D5B61AA8-D785-4331-BDE2-64D04C813546}" destId="{4668C9BD-501F-44FD-A45E-FF6EA8D4886D}" srcOrd="1" destOrd="0" presId="urn:microsoft.com/office/officeart/2005/8/layout/orgChart1"/>
    <dgm:cxn modelId="{F9AB2898-BF72-4983-BEB5-1AC919341B67}" type="presParOf" srcId="{4668C9BD-501F-44FD-A45E-FF6EA8D4886D}" destId="{0CC52BA4-4DB5-4B71-8011-69935CB5B9D4}" srcOrd="0" destOrd="0" presId="urn:microsoft.com/office/officeart/2005/8/layout/orgChart1"/>
    <dgm:cxn modelId="{B7E114CE-29A8-4E0E-858E-841C620AF0F5}" type="presParOf" srcId="{4668C9BD-501F-44FD-A45E-FF6EA8D4886D}" destId="{7EC00ADF-6FEC-424E-BD35-3017B211A834}" srcOrd="1" destOrd="0" presId="urn:microsoft.com/office/officeart/2005/8/layout/orgChart1"/>
    <dgm:cxn modelId="{403BD341-23DC-4DDC-A9EF-DF3EA5258A09}" type="presParOf" srcId="{7EC00ADF-6FEC-424E-BD35-3017B211A834}" destId="{91A4E04F-B80B-4724-8CF4-0ABBAA25F266}" srcOrd="0" destOrd="0" presId="urn:microsoft.com/office/officeart/2005/8/layout/orgChart1"/>
    <dgm:cxn modelId="{BDA67DB4-4FC1-42D7-BA11-0F315D8CF5E6}" type="presParOf" srcId="{91A4E04F-B80B-4724-8CF4-0ABBAA25F266}" destId="{6969C195-98B7-45D0-A3B7-2B45A2DED059}" srcOrd="0" destOrd="0" presId="urn:microsoft.com/office/officeart/2005/8/layout/orgChart1"/>
    <dgm:cxn modelId="{DEE2567D-1AD3-4D75-B3F6-804A9F87B7F5}" type="presParOf" srcId="{91A4E04F-B80B-4724-8CF4-0ABBAA25F266}" destId="{E5A9B5FA-1826-402F-945B-4C7A7122478A}" srcOrd="1" destOrd="0" presId="urn:microsoft.com/office/officeart/2005/8/layout/orgChart1"/>
    <dgm:cxn modelId="{33882532-ACB2-4C29-B5A4-3EDF1DBAB018}" type="presParOf" srcId="{7EC00ADF-6FEC-424E-BD35-3017B211A834}" destId="{11F654B6-56D6-422F-ACC2-C006C0E60303}" srcOrd="1" destOrd="0" presId="urn:microsoft.com/office/officeart/2005/8/layout/orgChart1"/>
    <dgm:cxn modelId="{AB4A7954-15F1-45A5-AF2F-8DAAD4DC3168}" type="presParOf" srcId="{7EC00ADF-6FEC-424E-BD35-3017B211A834}" destId="{F3416AEC-20B4-4627-96F3-12F11A694969}" srcOrd="2" destOrd="0" presId="urn:microsoft.com/office/officeart/2005/8/layout/orgChart1"/>
    <dgm:cxn modelId="{519954F1-D178-494A-BE2A-36B54420F010}" type="presParOf" srcId="{4668C9BD-501F-44FD-A45E-FF6EA8D4886D}" destId="{4A457D48-4BDD-425C-95F0-091DE8680901}" srcOrd="2" destOrd="0" presId="urn:microsoft.com/office/officeart/2005/8/layout/orgChart1"/>
    <dgm:cxn modelId="{47C15201-15FC-4A3D-9CEB-7C4BDCF6BE6F}" type="presParOf" srcId="{4668C9BD-501F-44FD-A45E-FF6EA8D4886D}" destId="{BB04B260-F750-4303-ABE5-C907389E4588}" srcOrd="3" destOrd="0" presId="urn:microsoft.com/office/officeart/2005/8/layout/orgChart1"/>
    <dgm:cxn modelId="{C2EF7974-7154-407D-9061-E5581D5E382D}" type="presParOf" srcId="{BB04B260-F750-4303-ABE5-C907389E4588}" destId="{EAEE8302-2CC6-48CB-95C2-6B9431B3FA5F}" srcOrd="0" destOrd="0" presId="urn:microsoft.com/office/officeart/2005/8/layout/orgChart1"/>
    <dgm:cxn modelId="{49E44A9A-C0EF-49B3-BB3D-434EA3B1CD50}" type="presParOf" srcId="{EAEE8302-2CC6-48CB-95C2-6B9431B3FA5F}" destId="{3E43D8D6-2021-4226-A926-3665D0C97CAE}" srcOrd="0" destOrd="0" presId="urn:microsoft.com/office/officeart/2005/8/layout/orgChart1"/>
    <dgm:cxn modelId="{875D70C8-AB10-4E15-B88B-5E3722888020}" type="presParOf" srcId="{EAEE8302-2CC6-48CB-95C2-6B9431B3FA5F}" destId="{E7F2BB98-3D11-4696-9613-AC8B3C905D5F}" srcOrd="1" destOrd="0" presId="urn:microsoft.com/office/officeart/2005/8/layout/orgChart1"/>
    <dgm:cxn modelId="{B09327B6-E8F1-4C8C-B708-49E239A31AB4}" type="presParOf" srcId="{BB04B260-F750-4303-ABE5-C907389E4588}" destId="{391AF44A-5DBB-4AFF-AFFC-F250B78A4237}" srcOrd="1" destOrd="0" presId="urn:microsoft.com/office/officeart/2005/8/layout/orgChart1"/>
    <dgm:cxn modelId="{355B2CA6-A558-475C-844A-DA729FDC9D16}" type="presParOf" srcId="{BB04B260-F750-4303-ABE5-C907389E4588}" destId="{3036ECE8-83A0-4DC9-A69A-50DAC856B218}" srcOrd="2" destOrd="0" presId="urn:microsoft.com/office/officeart/2005/8/layout/orgChart1"/>
    <dgm:cxn modelId="{57CF81CA-7D61-4EE2-B962-ACD283BE7CD1}" type="presParOf" srcId="{4668C9BD-501F-44FD-A45E-FF6EA8D4886D}" destId="{32F5D3F4-0EB0-4A9F-804A-DE5F0AC4661B}" srcOrd="4" destOrd="0" presId="urn:microsoft.com/office/officeart/2005/8/layout/orgChart1"/>
    <dgm:cxn modelId="{E366462B-9BBC-4213-81E9-21B8A19118CF}" type="presParOf" srcId="{4668C9BD-501F-44FD-A45E-FF6EA8D4886D}" destId="{3606C391-B0C0-49EB-B80D-158B425BB3BE}" srcOrd="5" destOrd="0" presId="urn:microsoft.com/office/officeart/2005/8/layout/orgChart1"/>
    <dgm:cxn modelId="{EDE46967-F791-4CF2-851F-E92F661D51D0}" type="presParOf" srcId="{3606C391-B0C0-49EB-B80D-158B425BB3BE}" destId="{0DB1DE66-89DD-4B85-8E3B-E2B1A6419E25}" srcOrd="0" destOrd="0" presId="urn:microsoft.com/office/officeart/2005/8/layout/orgChart1"/>
    <dgm:cxn modelId="{06EF12F5-BB56-4CA5-8CC4-CF624466DFAB}" type="presParOf" srcId="{0DB1DE66-89DD-4B85-8E3B-E2B1A6419E25}" destId="{9D33E25A-D2E4-488C-9619-A52781A0B7E2}" srcOrd="0" destOrd="0" presId="urn:microsoft.com/office/officeart/2005/8/layout/orgChart1"/>
    <dgm:cxn modelId="{369A0E1D-4986-4995-82EC-A96D05F15A86}" type="presParOf" srcId="{0DB1DE66-89DD-4B85-8E3B-E2B1A6419E25}" destId="{64D6A60A-D03F-4156-ABCA-04A61DD9CEEB}" srcOrd="1" destOrd="0" presId="urn:microsoft.com/office/officeart/2005/8/layout/orgChart1"/>
    <dgm:cxn modelId="{1EA9C5F7-FD35-4A85-8FC2-A5A455C34B1A}" type="presParOf" srcId="{3606C391-B0C0-49EB-B80D-158B425BB3BE}" destId="{18CC513B-1529-4EC7-9393-F11829D87C52}" srcOrd="1" destOrd="0" presId="urn:microsoft.com/office/officeart/2005/8/layout/orgChart1"/>
    <dgm:cxn modelId="{8759EAA4-5402-4CB8-A1DC-5796C04B775F}" type="presParOf" srcId="{3606C391-B0C0-49EB-B80D-158B425BB3BE}" destId="{A3F51368-78E0-4297-8077-320F4B801F0A}" srcOrd="2" destOrd="0" presId="urn:microsoft.com/office/officeart/2005/8/layout/orgChart1"/>
    <dgm:cxn modelId="{69860F01-9052-4F11-9128-857D1B1567CC}" type="presParOf" srcId="{4668C9BD-501F-44FD-A45E-FF6EA8D4886D}" destId="{E90037B8-4E9E-4142-855D-1B89BDDFE63B}" srcOrd="6" destOrd="0" presId="urn:microsoft.com/office/officeart/2005/8/layout/orgChart1"/>
    <dgm:cxn modelId="{4F815FC1-99A2-4D1E-9617-942528138921}" type="presParOf" srcId="{4668C9BD-501F-44FD-A45E-FF6EA8D4886D}" destId="{0837DFA5-5C7C-441D-A5A5-76C6D52BA097}" srcOrd="7" destOrd="0" presId="urn:microsoft.com/office/officeart/2005/8/layout/orgChart1"/>
    <dgm:cxn modelId="{1AD2D4AE-7194-4FF0-8324-B2B7A6E08553}" type="presParOf" srcId="{0837DFA5-5C7C-441D-A5A5-76C6D52BA097}" destId="{6D0462A9-643D-4AFC-BEA6-802AB30E4115}" srcOrd="0" destOrd="0" presId="urn:microsoft.com/office/officeart/2005/8/layout/orgChart1"/>
    <dgm:cxn modelId="{B60054A1-B0B4-4C0E-8FA5-64E5CCC82AA2}" type="presParOf" srcId="{6D0462A9-643D-4AFC-BEA6-802AB30E4115}" destId="{41226335-F72C-4D42-8C92-5721688705C9}" srcOrd="0" destOrd="0" presId="urn:microsoft.com/office/officeart/2005/8/layout/orgChart1"/>
    <dgm:cxn modelId="{2BA435EC-53E5-4021-8BC8-DF307FCFBB97}" type="presParOf" srcId="{6D0462A9-643D-4AFC-BEA6-802AB30E4115}" destId="{7EDAB4BB-5E00-4AC1-99AF-3FC07F2A2EB4}" srcOrd="1" destOrd="0" presId="urn:microsoft.com/office/officeart/2005/8/layout/orgChart1"/>
    <dgm:cxn modelId="{406B11DA-D840-4D23-8908-8E598A0E5E53}" type="presParOf" srcId="{0837DFA5-5C7C-441D-A5A5-76C6D52BA097}" destId="{0D3F30C6-3935-4AB1-A11D-7BF331C79104}" srcOrd="1" destOrd="0" presId="urn:microsoft.com/office/officeart/2005/8/layout/orgChart1"/>
    <dgm:cxn modelId="{2435EBA5-4E6C-4F61-A8DF-144D09EB1966}" type="presParOf" srcId="{0837DFA5-5C7C-441D-A5A5-76C6D52BA097}" destId="{551297E5-6936-45B3-B961-4546C68345F2}" srcOrd="2" destOrd="0" presId="urn:microsoft.com/office/officeart/2005/8/layout/orgChart1"/>
    <dgm:cxn modelId="{53ECF7E3-9345-47A3-8E6F-559DFE4379D8}"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2000" b="1" dirty="0"/>
            <a:t>Internal Audit</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B417B8EB-B2FA-47B1-BD6D-A22D09AAD565}">
      <dgm:prSet phldrT="[Text]" custT="1"/>
      <dgm:spPr/>
      <dgm:t>
        <a:bodyPr/>
        <a:lstStyle/>
        <a:p>
          <a:r>
            <a:rPr lang="en-US" sz="1400" b="0" dirty="0"/>
            <a:t>whether the reports of the Internal Auditors for the period under audit were considered by the statutory auditor;</a:t>
          </a:r>
        </a:p>
      </dgm:t>
    </dgm:pt>
    <dgm:pt modelId="{75C37F87-1349-4B21-8DD4-2525D2E0AE8A}" type="sibTrans" cxnId="{C8B125BC-BFB3-4F40-B185-0FB6C2EA0E07}">
      <dgm:prSet/>
      <dgm:spPr/>
      <dgm:t>
        <a:bodyPr/>
        <a:lstStyle/>
        <a:p>
          <a:endParaRPr lang="en-US" sz="2800"/>
        </a:p>
      </dgm:t>
    </dgm:pt>
    <dgm:pt modelId="{8550D9E7-6FE5-40DD-8584-F3A50FD49CF8}" type="parTrans" cxnId="{C8B125BC-BFB3-4F40-B185-0FB6C2EA0E07}">
      <dgm:prSet/>
      <dgm:spPr/>
      <dgm:t>
        <a:bodyPr/>
        <a:lstStyle/>
        <a:p>
          <a:endParaRPr lang="en-US" sz="2800"/>
        </a:p>
      </dgm:t>
    </dgm:pt>
    <dgm:pt modelId="{BA812114-50DA-4C73-8245-29EA2A7DFBD6}">
      <dgm:prSet phldrT="[Text]" custT="1"/>
      <dgm:spPr/>
      <dgm:t>
        <a:bodyPr/>
        <a:lstStyle/>
        <a:p>
          <a:r>
            <a:rPr lang="en-US" sz="1400" dirty="0"/>
            <a:t>whether the company has an internal audit system commensurate with the size and nature of its business;</a:t>
          </a:r>
        </a:p>
      </dgm:t>
    </dgm:pt>
    <dgm:pt modelId="{7FBC2927-ADF6-4A9D-BE80-4BE50A038AD5}" type="sibTrans" cxnId="{E05ECD86-79D4-4B00-A54F-F1D1FE1A8495}">
      <dgm:prSet/>
      <dgm:spPr/>
      <dgm:t>
        <a:bodyPr/>
        <a:lstStyle/>
        <a:p>
          <a:endParaRPr lang="en-US" sz="2800"/>
        </a:p>
      </dgm:t>
    </dgm:pt>
    <dgm:pt modelId="{1A272E34-2D4E-4BFE-B416-451CFC5ABAC2}" type="parTrans" cxnId="{E05ECD86-79D4-4B00-A54F-F1D1FE1A8495}">
      <dgm:prSet/>
      <dgm:spPr/>
      <dgm:t>
        <a:bodyPr/>
        <a:lstStyle/>
        <a:p>
          <a:endParaRPr lang="en-US" sz="2800"/>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232306" custScaleY="68780" custLinFactNeighborX="4644">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2"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2" custScaleX="220752" custScaleY="72886" custLinFactX="-100000" custLinFactNeighborX="-126559" custLinFactNeighborY="9652">
        <dgm:presLayoutVars>
          <dgm:chPref val="3"/>
        </dgm:presLayoutVars>
      </dgm:prSet>
      <dgm:spPr/>
    </dgm:pt>
    <dgm:pt modelId="{E5A9B5FA-1826-402F-945B-4C7A7122478A}" type="pres">
      <dgm:prSet presAssocID="{BA812114-50DA-4C73-8245-29EA2A7DFBD6}" presName="rootConnector" presStyleLbl="node2" presStyleIdx="0" presStyleCnt="2"/>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2"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2" custScaleX="241562" custScaleY="74996" custLinFactNeighborX="63064" custLinFactNeighborY="26574">
        <dgm:presLayoutVars>
          <dgm:chPref val="3"/>
        </dgm:presLayoutVars>
      </dgm:prSet>
      <dgm:spPr/>
    </dgm:pt>
    <dgm:pt modelId="{E7F2BB98-3D11-4696-9613-AC8B3C905D5F}" type="pres">
      <dgm:prSet presAssocID="{B417B8EB-B2FA-47B1-BD6D-A22D09AAD565}" presName="rootConnector" presStyleLbl="node2" presStyleIdx="1" presStyleCnt="2"/>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60BDAB7C-D9B2-4115-9B08-F6F256471504}" type="pres">
      <dgm:prSet presAssocID="{C741284D-9257-4DC7-82B0-AC6C644CEE73}" presName="hierChild3" presStyleCnt="0"/>
      <dgm:spPr/>
    </dgm:pt>
  </dgm:ptLst>
  <dgm:cxnLst>
    <dgm:cxn modelId="{2CC2D900-20C1-45BC-8AE6-A9F1A1DAE220}" type="presOf" srcId="{BA812114-50DA-4C73-8245-29EA2A7DFBD6}" destId="{E5A9B5FA-1826-402F-945B-4C7A7122478A}" srcOrd="1" destOrd="0" presId="urn:microsoft.com/office/officeart/2005/8/layout/orgChart1"/>
    <dgm:cxn modelId="{9B1D1C22-B84C-44EE-9855-ADE3238D01F5}" type="presOf" srcId="{1A272E34-2D4E-4BFE-B416-451CFC5ABAC2}" destId="{0CC52BA4-4DB5-4B71-8011-69935CB5B9D4}" srcOrd="0" destOrd="0" presId="urn:microsoft.com/office/officeart/2005/8/layout/orgChart1"/>
    <dgm:cxn modelId="{A289F242-128D-49F9-A8AC-D7F663551762}" type="presOf" srcId="{8550D9E7-6FE5-40DD-8584-F3A50FD49CF8}" destId="{4A457D48-4BDD-425C-95F0-091DE8680901}"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0E91D165-53D8-4F24-A6D2-E08F66474AF1}" type="presOf" srcId="{BA812114-50DA-4C73-8245-29EA2A7DFBD6}" destId="{6969C195-98B7-45D0-A3B7-2B45A2DED059}" srcOrd="0" destOrd="0" presId="urn:microsoft.com/office/officeart/2005/8/layout/orgChart1"/>
    <dgm:cxn modelId="{82443471-9E76-4467-B687-361E6D3EC088}" type="presOf" srcId="{B417B8EB-B2FA-47B1-BD6D-A22D09AAD565}" destId="{3E43D8D6-2021-4226-A926-3665D0C97CAE}" srcOrd="0" destOrd="0" presId="urn:microsoft.com/office/officeart/2005/8/layout/orgChart1"/>
    <dgm:cxn modelId="{E05ECD86-79D4-4B00-A54F-F1D1FE1A8495}" srcId="{C741284D-9257-4DC7-82B0-AC6C644CEE73}" destId="{BA812114-50DA-4C73-8245-29EA2A7DFBD6}" srcOrd="0" destOrd="0" parTransId="{1A272E34-2D4E-4BFE-B416-451CFC5ABAC2}" sibTransId="{7FBC2927-ADF6-4A9D-BE80-4BE50A038AD5}"/>
    <dgm:cxn modelId="{CB1B2D96-B440-4556-8F9D-A7653AF84BA0}" type="presOf" srcId="{B417B8EB-B2FA-47B1-BD6D-A22D09AAD565}" destId="{E7F2BB98-3D11-4696-9613-AC8B3C905D5F}" srcOrd="1" destOrd="0" presId="urn:microsoft.com/office/officeart/2005/8/layout/orgChart1"/>
    <dgm:cxn modelId="{84D5E7B6-3FFD-4D69-B1BF-24FD4100D233}" type="presOf" srcId="{7232FFAE-B0E2-4117-9BFD-FCC946F24E84}" destId="{4EB26FC3-5449-4D5D-A225-D4D5FC88A348}" srcOrd="0"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8E1F46BE-9A87-4B33-8299-2C2338CB01B2}" type="presOf" srcId="{C741284D-9257-4DC7-82B0-AC6C644CEE73}" destId="{E4EA9954-9D42-441D-8579-8A539B2D3B6A}" srcOrd="0" destOrd="0" presId="urn:microsoft.com/office/officeart/2005/8/layout/orgChart1"/>
    <dgm:cxn modelId="{1A6F31DF-6645-418E-93ED-D8BB1B428B50}" type="presOf" srcId="{C741284D-9257-4DC7-82B0-AC6C644CEE73}" destId="{8E5774F0-25FE-408F-BF2F-90D5FEAE1120}" srcOrd="1" destOrd="0" presId="urn:microsoft.com/office/officeart/2005/8/layout/orgChart1"/>
    <dgm:cxn modelId="{8EE76D27-DC61-4F4B-933F-59D308F6BFE6}" type="presParOf" srcId="{4EB26FC3-5449-4D5D-A225-D4D5FC88A348}" destId="{D5B61AA8-D785-4331-BDE2-64D04C813546}" srcOrd="0" destOrd="0" presId="urn:microsoft.com/office/officeart/2005/8/layout/orgChart1"/>
    <dgm:cxn modelId="{6CAD8C03-0B90-4524-9CDF-29D1F7A1AC26}" type="presParOf" srcId="{D5B61AA8-D785-4331-BDE2-64D04C813546}" destId="{563E4DD6-DBC7-4712-8C79-081821B949F4}" srcOrd="0" destOrd="0" presId="urn:microsoft.com/office/officeart/2005/8/layout/orgChart1"/>
    <dgm:cxn modelId="{A7D9FF47-7B2D-4A83-AA4C-DD0EA1BA699D}" type="presParOf" srcId="{563E4DD6-DBC7-4712-8C79-081821B949F4}" destId="{E4EA9954-9D42-441D-8579-8A539B2D3B6A}" srcOrd="0" destOrd="0" presId="urn:microsoft.com/office/officeart/2005/8/layout/orgChart1"/>
    <dgm:cxn modelId="{EDACC8B7-E27B-4F7A-B6F6-709D671C551F}" type="presParOf" srcId="{563E4DD6-DBC7-4712-8C79-081821B949F4}" destId="{8E5774F0-25FE-408F-BF2F-90D5FEAE1120}" srcOrd="1" destOrd="0" presId="urn:microsoft.com/office/officeart/2005/8/layout/orgChart1"/>
    <dgm:cxn modelId="{A70CAA98-DAC4-4664-BC05-7CCD7EBE7D9E}" type="presParOf" srcId="{D5B61AA8-D785-4331-BDE2-64D04C813546}" destId="{4668C9BD-501F-44FD-A45E-FF6EA8D4886D}" srcOrd="1" destOrd="0" presId="urn:microsoft.com/office/officeart/2005/8/layout/orgChart1"/>
    <dgm:cxn modelId="{E6A0C7E8-711C-4042-A0A1-110F28BC2D7E}" type="presParOf" srcId="{4668C9BD-501F-44FD-A45E-FF6EA8D4886D}" destId="{0CC52BA4-4DB5-4B71-8011-69935CB5B9D4}" srcOrd="0" destOrd="0" presId="urn:microsoft.com/office/officeart/2005/8/layout/orgChart1"/>
    <dgm:cxn modelId="{59B84059-8FCA-4807-A832-C2749C8F61B3}" type="presParOf" srcId="{4668C9BD-501F-44FD-A45E-FF6EA8D4886D}" destId="{7EC00ADF-6FEC-424E-BD35-3017B211A834}" srcOrd="1" destOrd="0" presId="urn:microsoft.com/office/officeart/2005/8/layout/orgChart1"/>
    <dgm:cxn modelId="{8F8529D9-8B1D-4DB7-999A-006E22C93EAF}" type="presParOf" srcId="{7EC00ADF-6FEC-424E-BD35-3017B211A834}" destId="{91A4E04F-B80B-4724-8CF4-0ABBAA25F266}" srcOrd="0" destOrd="0" presId="urn:microsoft.com/office/officeart/2005/8/layout/orgChart1"/>
    <dgm:cxn modelId="{59458900-CCA9-40A4-BE10-0AA93E1B7C6E}" type="presParOf" srcId="{91A4E04F-B80B-4724-8CF4-0ABBAA25F266}" destId="{6969C195-98B7-45D0-A3B7-2B45A2DED059}" srcOrd="0" destOrd="0" presId="urn:microsoft.com/office/officeart/2005/8/layout/orgChart1"/>
    <dgm:cxn modelId="{6FF8ABE3-9672-4EFC-84B0-9A3232165696}" type="presParOf" srcId="{91A4E04F-B80B-4724-8CF4-0ABBAA25F266}" destId="{E5A9B5FA-1826-402F-945B-4C7A7122478A}" srcOrd="1" destOrd="0" presId="urn:microsoft.com/office/officeart/2005/8/layout/orgChart1"/>
    <dgm:cxn modelId="{B9D94E62-AFE1-48FA-8095-86872602C7B4}" type="presParOf" srcId="{7EC00ADF-6FEC-424E-BD35-3017B211A834}" destId="{11F654B6-56D6-422F-ACC2-C006C0E60303}" srcOrd="1" destOrd="0" presId="urn:microsoft.com/office/officeart/2005/8/layout/orgChart1"/>
    <dgm:cxn modelId="{EE6496E0-EFB3-413B-AED2-44A16773A92A}" type="presParOf" srcId="{7EC00ADF-6FEC-424E-BD35-3017B211A834}" destId="{F3416AEC-20B4-4627-96F3-12F11A694969}" srcOrd="2" destOrd="0" presId="urn:microsoft.com/office/officeart/2005/8/layout/orgChart1"/>
    <dgm:cxn modelId="{5AF52A22-58CD-4CA1-89E7-0AF6543335AC}" type="presParOf" srcId="{4668C9BD-501F-44FD-A45E-FF6EA8D4886D}" destId="{4A457D48-4BDD-425C-95F0-091DE8680901}" srcOrd="2" destOrd="0" presId="urn:microsoft.com/office/officeart/2005/8/layout/orgChart1"/>
    <dgm:cxn modelId="{F891A50C-D45B-4149-BBB9-F071831C434B}" type="presParOf" srcId="{4668C9BD-501F-44FD-A45E-FF6EA8D4886D}" destId="{BB04B260-F750-4303-ABE5-C907389E4588}" srcOrd="3" destOrd="0" presId="urn:microsoft.com/office/officeart/2005/8/layout/orgChart1"/>
    <dgm:cxn modelId="{7F3307B4-EC25-4C4C-804C-AED86C41F158}" type="presParOf" srcId="{BB04B260-F750-4303-ABE5-C907389E4588}" destId="{EAEE8302-2CC6-48CB-95C2-6B9431B3FA5F}" srcOrd="0" destOrd="0" presId="urn:microsoft.com/office/officeart/2005/8/layout/orgChart1"/>
    <dgm:cxn modelId="{FF2CF215-9030-4A9C-B33F-0070FAEAAA34}" type="presParOf" srcId="{EAEE8302-2CC6-48CB-95C2-6B9431B3FA5F}" destId="{3E43D8D6-2021-4226-A926-3665D0C97CAE}" srcOrd="0" destOrd="0" presId="urn:microsoft.com/office/officeart/2005/8/layout/orgChart1"/>
    <dgm:cxn modelId="{C6FF495F-367B-439F-AAF2-5E6A7C71EC39}" type="presParOf" srcId="{EAEE8302-2CC6-48CB-95C2-6B9431B3FA5F}" destId="{E7F2BB98-3D11-4696-9613-AC8B3C905D5F}" srcOrd="1" destOrd="0" presId="urn:microsoft.com/office/officeart/2005/8/layout/orgChart1"/>
    <dgm:cxn modelId="{BD33006D-0C43-492E-8A16-58D0D9EFED9D}" type="presParOf" srcId="{BB04B260-F750-4303-ABE5-C907389E4588}" destId="{391AF44A-5DBB-4AFF-AFFC-F250B78A4237}" srcOrd="1" destOrd="0" presId="urn:microsoft.com/office/officeart/2005/8/layout/orgChart1"/>
    <dgm:cxn modelId="{E9FE2CC9-E700-4EDF-870F-184CD6F358C3}" type="presParOf" srcId="{BB04B260-F750-4303-ABE5-C907389E4588}" destId="{3036ECE8-83A0-4DC9-A69A-50DAC856B218}" srcOrd="2" destOrd="0" presId="urn:microsoft.com/office/officeart/2005/8/layout/orgChart1"/>
    <dgm:cxn modelId="{00DA0A42-B4B6-45B2-A4A8-E02AAA00BFA8}"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600" b="0" dirty="0"/>
            <a:t>NBFC</a:t>
          </a:r>
        </a:p>
      </dgm:t>
    </dgm:pt>
    <dgm:pt modelId="{80146BF1-F96E-440F-806C-2615DCFF5D33}" type="parTrans" cxnId="{9C559963-76ED-426B-AE47-3D3460F92579}">
      <dgm:prSet/>
      <dgm:spPr/>
      <dgm:t>
        <a:bodyPr/>
        <a:lstStyle/>
        <a:p>
          <a:endParaRPr lang="en-US" sz="2400" b="0"/>
        </a:p>
      </dgm:t>
    </dgm:pt>
    <dgm:pt modelId="{B4971B7A-37A7-4891-8093-B4FD9E140FB3}" type="sibTrans" cxnId="{9C559963-76ED-426B-AE47-3D3460F92579}">
      <dgm:prSet/>
      <dgm:spPr/>
      <dgm:t>
        <a:bodyPr/>
        <a:lstStyle/>
        <a:p>
          <a:endParaRPr lang="en-US" sz="2400" b="0"/>
        </a:p>
      </dgm:t>
    </dgm:pt>
    <dgm:pt modelId="{2D7E52C8-B4EB-4F88-AB8F-E82D9D5019B9}">
      <dgm:prSet phldrT="[Text]" custT="1"/>
      <dgm:spPr/>
      <dgm:t>
        <a:bodyPr/>
        <a:lstStyle/>
        <a:p>
          <a:pPr algn="ctr"/>
          <a:r>
            <a:rPr lang="en-US" sz="1400" b="1" u="none" dirty="0"/>
            <a:t> whether the company has conducted any Non-Banking Financial or Housing Finance activities without a valid Certificate of Registration (</a:t>
          </a:r>
          <a:r>
            <a:rPr lang="en-US" sz="1400" b="1" u="none" dirty="0" err="1"/>
            <a:t>CoR</a:t>
          </a:r>
          <a:r>
            <a:rPr lang="en-US" sz="1400" b="1" u="none" dirty="0"/>
            <a:t>) from the Reserve Bank of India as per the Reserve Bank of India Act, 1934;</a:t>
          </a:r>
        </a:p>
      </dgm:t>
    </dgm:pt>
    <dgm:pt modelId="{99663D27-F02D-41B9-AD26-ED013509FE43}" type="parTrans" cxnId="{87A12D40-CC9C-40AD-A0CE-46C304FFAE64}">
      <dgm:prSet/>
      <dgm:spPr/>
      <dgm:t>
        <a:bodyPr/>
        <a:lstStyle/>
        <a:p>
          <a:endParaRPr lang="en-US" sz="2000"/>
        </a:p>
      </dgm:t>
    </dgm:pt>
    <dgm:pt modelId="{AF7EAEDD-A344-4E7B-8D28-FD78963C9C7C}" type="sibTrans" cxnId="{87A12D40-CC9C-40AD-A0CE-46C304FFAE64}">
      <dgm:prSet/>
      <dgm:spPr/>
      <dgm:t>
        <a:bodyPr/>
        <a:lstStyle/>
        <a:p>
          <a:endParaRPr lang="en-US" sz="2000"/>
        </a:p>
      </dgm:t>
    </dgm:pt>
    <dgm:pt modelId="{DA86FF73-0EB9-4929-AAE5-9E08ABF61BBC}">
      <dgm:prSet phldrT="[Text]" custT="1"/>
      <dgm:spPr/>
      <dgm:t>
        <a:bodyPr/>
        <a:lstStyle/>
        <a:p>
          <a:pPr algn="ctr"/>
          <a:r>
            <a:rPr lang="en-US" sz="1400" b="1" u="none" dirty="0"/>
            <a:t>whether the company is a Core Investment Company (CIC) as defined in the regulations made by the Reserve Bank of India, </a:t>
          </a:r>
        </a:p>
        <a:p>
          <a:pPr algn="ctr"/>
          <a:r>
            <a:rPr lang="en-US" sz="1400" b="1" u="none" dirty="0"/>
            <a:t>if so, whether it continues to fulfil the criteria of a CIC, and in case the company is an exempted or unregistered CIC, whether it continues to fulfil such criteria;</a:t>
          </a:r>
        </a:p>
      </dgm:t>
    </dgm:pt>
    <dgm:pt modelId="{96FF0818-235D-4B49-9985-032FFF1A51A9}" type="parTrans" cxnId="{9A1E052C-6BF6-4834-B38D-72A0D21990B3}">
      <dgm:prSet/>
      <dgm:spPr/>
      <dgm:t>
        <a:bodyPr/>
        <a:lstStyle/>
        <a:p>
          <a:endParaRPr lang="en-US"/>
        </a:p>
      </dgm:t>
    </dgm:pt>
    <dgm:pt modelId="{0E46F38E-4E25-4199-A7C7-B2E0836CFC8A}" type="sibTrans" cxnId="{9A1E052C-6BF6-4834-B38D-72A0D21990B3}">
      <dgm:prSet/>
      <dgm:spPr/>
      <dgm:t>
        <a:bodyPr/>
        <a:lstStyle/>
        <a:p>
          <a:endParaRPr lang="en-US"/>
        </a:p>
      </dgm:t>
    </dgm:pt>
    <dgm:pt modelId="{13FC6644-2E03-4C3C-9F30-E3CCB5AE987F}">
      <dgm:prSet phldrT="[Text]" custT="1"/>
      <dgm:spPr/>
      <dgm:t>
        <a:bodyPr/>
        <a:lstStyle/>
        <a:p>
          <a:pPr algn="ctr"/>
          <a:r>
            <a:rPr lang="en-US" sz="1400" b="1" dirty="0"/>
            <a:t>whether the Group has more than one CIC as part of the Group, if yes, indicate the number of CICs which are part of the Group;</a:t>
          </a:r>
        </a:p>
        <a:p>
          <a:pPr algn="ctr"/>
          <a:endParaRPr lang="en-US" sz="1400" b="1" u="none" dirty="0"/>
        </a:p>
      </dgm:t>
    </dgm:pt>
    <dgm:pt modelId="{58593F50-426F-48E9-99EA-F7585DBE94AD}" type="parTrans" cxnId="{9212D856-037A-4DA0-8738-1DCAD4E2BE36}">
      <dgm:prSet/>
      <dgm:spPr/>
      <dgm:t>
        <a:bodyPr/>
        <a:lstStyle/>
        <a:p>
          <a:endParaRPr lang="en-US"/>
        </a:p>
      </dgm:t>
    </dgm:pt>
    <dgm:pt modelId="{BBDD0B6E-24FC-49F8-82C3-80F0F87DA1E8}" type="sibTrans" cxnId="{9212D856-037A-4DA0-8738-1DCAD4E2BE36}">
      <dgm:prSet/>
      <dgm:spPr/>
      <dgm:t>
        <a:bodyPr/>
        <a:lstStyle/>
        <a:p>
          <a:endParaRPr lang="en-US"/>
        </a:p>
      </dgm:t>
    </dgm:pt>
    <dgm:pt modelId="{6B5BA5D8-1A49-452E-9186-41E4F13ECCD7}">
      <dgm:prSet phldrT="[Text]" custT="1"/>
      <dgm:spPr/>
      <dgm:t>
        <a:bodyPr/>
        <a:lstStyle/>
        <a:p>
          <a:r>
            <a:rPr lang="en-US" sz="1400" b="0" dirty="0"/>
            <a:t>whether the company is required to be registered under section 45-IA of the Reserve Bank of India Act, 1934 (2 of 1934) and if so, whether the registration has been obtained</a:t>
          </a:r>
          <a:endParaRPr lang="en-US" sz="1600" b="1" dirty="0"/>
        </a:p>
      </dgm:t>
    </dgm:pt>
    <dgm:pt modelId="{DC056E82-C1A6-48FD-BFEC-BD5A6BA56914}" type="parTrans" cxnId="{B771589B-4E73-4D8E-A10A-893BB7D2D9CE}">
      <dgm:prSet/>
      <dgm:spPr/>
      <dgm:t>
        <a:bodyPr/>
        <a:lstStyle/>
        <a:p>
          <a:endParaRPr lang="en-US"/>
        </a:p>
      </dgm:t>
    </dgm:pt>
    <dgm:pt modelId="{1BFD62B8-9B5D-4AB9-B2F9-2B59A42A3ACD}" type="sibTrans" cxnId="{B771589B-4E73-4D8E-A10A-893BB7D2D9CE}">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181745" custScaleY="36737" custLinFactNeighborY="-5664">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5C4EB0A7-A279-4D1C-A2AE-D37995733CB0}" type="pres">
      <dgm:prSet presAssocID="{DC056E82-C1A6-48FD-BFEC-BD5A6BA56914}" presName="Name37" presStyleLbl="parChTrans1D2" presStyleIdx="0" presStyleCnt="4"/>
      <dgm:spPr/>
    </dgm:pt>
    <dgm:pt modelId="{0894D57D-9EB1-4827-A2BB-5104596C8946}" type="pres">
      <dgm:prSet presAssocID="{6B5BA5D8-1A49-452E-9186-41E4F13ECCD7}" presName="hierRoot2" presStyleCnt="0">
        <dgm:presLayoutVars>
          <dgm:hierBranch val="init"/>
        </dgm:presLayoutVars>
      </dgm:prSet>
      <dgm:spPr/>
    </dgm:pt>
    <dgm:pt modelId="{81ABC849-C6AA-4F8A-A488-7EE369DDFECD}" type="pres">
      <dgm:prSet presAssocID="{6B5BA5D8-1A49-452E-9186-41E4F13ECCD7}" presName="rootComposite" presStyleCnt="0"/>
      <dgm:spPr/>
    </dgm:pt>
    <dgm:pt modelId="{A4C3EE46-E133-43C5-BF98-C8E01C850AE4}" type="pres">
      <dgm:prSet presAssocID="{6B5BA5D8-1A49-452E-9186-41E4F13ECCD7}" presName="rootText" presStyleLbl="node2" presStyleIdx="0" presStyleCnt="4" custScaleY="156694">
        <dgm:presLayoutVars>
          <dgm:chPref val="3"/>
        </dgm:presLayoutVars>
      </dgm:prSet>
      <dgm:spPr/>
    </dgm:pt>
    <dgm:pt modelId="{1842A3A2-9071-4C12-9588-1A60265649E0}" type="pres">
      <dgm:prSet presAssocID="{6B5BA5D8-1A49-452E-9186-41E4F13ECCD7}" presName="rootConnector" presStyleLbl="node2" presStyleIdx="0" presStyleCnt="4"/>
      <dgm:spPr/>
    </dgm:pt>
    <dgm:pt modelId="{B6DA4A35-118C-46B7-B044-FED70FB98E5B}" type="pres">
      <dgm:prSet presAssocID="{6B5BA5D8-1A49-452E-9186-41E4F13ECCD7}" presName="hierChild4" presStyleCnt="0"/>
      <dgm:spPr/>
    </dgm:pt>
    <dgm:pt modelId="{CDC22DE1-5BED-45F0-BC90-C6DF590D25CE}" type="pres">
      <dgm:prSet presAssocID="{6B5BA5D8-1A49-452E-9186-41E4F13ECCD7}" presName="hierChild5" presStyleCnt="0"/>
      <dgm:spPr/>
    </dgm:pt>
    <dgm:pt modelId="{70D90D37-76DE-4B15-A4A7-26E0CE4FE15A}" type="pres">
      <dgm:prSet presAssocID="{99663D27-F02D-41B9-AD26-ED013509FE43}" presName="Name37" presStyleLbl="parChTrans1D2" presStyleIdx="1" presStyleCnt="4"/>
      <dgm:spPr/>
    </dgm:pt>
    <dgm:pt modelId="{66765D06-54FC-4258-9C3F-929972B56F65}" type="pres">
      <dgm:prSet presAssocID="{2D7E52C8-B4EB-4F88-AB8F-E82D9D5019B9}" presName="hierRoot2" presStyleCnt="0">
        <dgm:presLayoutVars>
          <dgm:hierBranch val="init"/>
        </dgm:presLayoutVars>
      </dgm:prSet>
      <dgm:spPr/>
    </dgm:pt>
    <dgm:pt modelId="{1AE06878-2AB0-4E2F-ADFE-068060EEA1AC}" type="pres">
      <dgm:prSet presAssocID="{2D7E52C8-B4EB-4F88-AB8F-E82D9D5019B9}" presName="rootComposite" presStyleCnt="0"/>
      <dgm:spPr/>
    </dgm:pt>
    <dgm:pt modelId="{0022B880-3301-49CD-A423-B4A8FBC426F9}" type="pres">
      <dgm:prSet presAssocID="{2D7E52C8-B4EB-4F88-AB8F-E82D9D5019B9}" presName="rootText" presStyleLbl="node2" presStyleIdx="1" presStyleCnt="4" custScaleX="148462" custScaleY="167999" custLinFactNeighborX="-3821" custLinFactNeighborY="1173">
        <dgm:presLayoutVars>
          <dgm:chPref val="3"/>
        </dgm:presLayoutVars>
      </dgm:prSet>
      <dgm:spPr/>
    </dgm:pt>
    <dgm:pt modelId="{023B4C1C-C60C-4521-9B32-FBEB4D70273E}" type="pres">
      <dgm:prSet presAssocID="{2D7E52C8-B4EB-4F88-AB8F-E82D9D5019B9}" presName="rootConnector" presStyleLbl="node2" presStyleIdx="1" presStyleCnt="4"/>
      <dgm:spPr/>
    </dgm:pt>
    <dgm:pt modelId="{CE0931E1-57CD-4C4B-8C22-AADB9D2F6230}" type="pres">
      <dgm:prSet presAssocID="{2D7E52C8-B4EB-4F88-AB8F-E82D9D5019B9}" presName="hierChild4" presStyleCnt="0"/>
      <dgm:spPr/>
    </dgm:pt>
    <dgm:pt modelId="{B40ECB4F-D22B-4D78-87E5-8F4AEA7267F1}" type="pres">
      <dgm:prSet presAssocID="{2D7E52C8-B4EB-4F88-AB8F-E82D9D5019B9}" presName="hierChild5" presStyleCnt="0"/>
      <dgm:spPr/>
    </dgm:pt>
    <dgm:pt modelId="{46061B34-32BC-499F-9551-CA9D6DD73FEA}" type="pres">
      <dgm:prSet presAssocID="{96FF0818-235D-4B49-9985-032FFF1A51A9}" presName="Name37" presStyleLbl="parChTrans1D2" presStyleIdx="2" presStyleCnt="4"/>
      <dgm:spPr/>
    </dgm:pt>
    <dgm:pt modelId="{34797BA8-E943-46B9-B913-B86627E94531}" type="pres">
      <dgm:prSet presAssocID="{DA86FF73-0EB9-4929-AAE5-9E08ABF61BBC}" presName="hierRoot2" presStyleCnt="0">
        <dgm:presLayoutVars>
          <dgm:hierBranch val="init"/>
        </dgm:presLayoutVars>
      </dgm:prSet>
      <dgm:spPr/>
    </dgm:pt>
    <dgm:pt modelId="{86391E95-5DAA-41EF-93DD-EDF299266E72}" type="pres">
      <dgm:prSet presAssocID="{DA86FF73-0EB9-4929-AAE5-9E08ABF61BBC}" presName="rootComposite" presStyleCnt="0"/>
      <dgm:spPr/>
    </dgm:pt>
    <dgm:pt modelId="{5764A8A1-A5EE-4803-9EBB-82134E3EA73F}" type="pres">
      <dgm:prSet presAssocID="{DA86FF73-0EB9-4929-AAE5-9E08ABF61BBC}" presName="rootText" presStyleLbl="node2" presStyleIdx="2" presStyleCnt="4" custScaleX="135225" custScaleY="183617" custLinFactNeighborX="1005" custLinFactNeighborY="-15076">
        <dgm:presLayoutVars>
          <dgm:chPref val="3"/>
        </dgm:presLayoutVars>
      </dgm:prSet>
      <dgm:spPr/>
    </dgm:pt>
    <dgm:pt modelId="{ECDC8A17-62F4-4B31-B686-FC2980037536}" type="pres">
      <dgm:prSet presAssocID="{DA86FF73-0EB9-4929-AAE5-9E08ABF61BBC}" presName="rootConnector" presStyleLbl="node2" presStyleIdx="2" presStyleCnt="4"/>
      <dgm:spPr/>
    </dgm:pt>
    <dgm:pt modelId="{2B95423D-531F-427F-9972-C36CCB04B4EC}" type="pres">
      <dgm:prSet presAssocID="{DA86FF73-0EB9-4929-AAE5-9E08ABF61BBC}" presName="hierChild4" presStyleCnt="0"/>
      <dgm:spPr/>
    </dgm:pt>
    <dgm:pt modelId="{73A865F7-6AB7-447F-B9CA-580E9DC4E822}" type="pres">
      <dgm:prSet presAssocID="{DA86FF73-0EB9-4929-AAE5-9E08ABF61BBC}" presName="hierChild5" presStyleCnt="0"/>
      <dgm:spPr/>
    </dgm:pt>
    <dgm:pt modelId="{5E7CD729-2A9E-4767-B90D-74A138548B91}" type="pres">
      <dgm:prSet presAssocID="{58593F50-426F-48E9-99EA-F7585DBE94AD}" presName="Name37" presStyleLbl="parChTrans1D2" presStyleIdx="3" presStyleCnt="4"/>
      <dgm:spPr/>
    </dgm:pt>
    <dgm:pt modelId="{794E61F6-04A1-4423-B9CC-B655AAF0D480}" type="pres">
      <dgm:prSet presAssocID="{13FC6644-2E03-4C3C-9F30-E3CCB5AE987F}" presName="hierRoot2" presStyleCnt="0">
        <dgm:presLayoutVars>
          <dgm:hierBranch val="init"/>
        </dgm:presLayoutVars>
      </dgm:prSet>
      <dgm:spPr/>
    </dgm:pt>
    <dgm:pt modelId="{B007A05C-2B7C-486A-A1CB-1D9F246A0B24}" type="pres">
      <dgm:prSet presAssocID="{13FC6644-2E03-4C3C-9F30-E3CCB5AE987F}" presName="rootComposite" presStyleCnt="0"/>
      <dgm:spPr/>
    </dgm:pt>
    <dgm:pt modelId="{258F0335-65A7-4E08-A4F5-98D604FF176A}" type="pres">
      <dgm:prSet presAssocID="{13FC6644-2E03-4C3C-9F30-E3CCB5AE987F}" presName="rootText" presStyleLbl="node2" presStyleIdx="3" presStyleCnt="4" custScaleX="122123" custScaleY="132195" custLinFactNeighborX="-7849" custLinFactNeighborY="-29538">
        <dgm:presLayoutVars>
          <dgm:chPref val="3"/>
        </dgm:presLayoutVars>
      </dgm:prSet>
      <dgm:spPr/>
    </dgm:pt>
    <dgm:pt modelId="{A6135096-A5A4-479A-BC6E-8F2C61E7C5FB}" type="pres">
      <dgm:prSet presAssocID="{13FC6644-2E03-4C3C-9F30-E3CCB5AE987F}" presName="rootConnector" presStyleLbl="node2" presStyleIdx="3" presStyleCnt="4"/>
      <dgm:spPr/>
    </dgm:pt>
    <dgm:pt modelId="{F1F8C930-0B7A-402D-8CD0-3BF3B4BB0DA5}" type="pres">
      <dgm:prSet presAssocID="{13FC6644-2E03-4C3C-9F30-E3CCB5AE987F}" presName="hierChild4" presStyleCnt="0"/>
      <dgm:spPr/>
    </dgm:pt>
    <dgm:pt modelId="{2876D669-D224-40DE-B8FB-00A1B04DECC9}" type="pres">
      <dgm:prSet presAssocID="{13FC6644-2E03-4C3C-9F30-E3CCB5AE987F}" presName="hierChild5" presStyleCnt="0"/>
      <dgm:spPr/>
    </dgm:pt>
    <dgm:pt modelId="{60BDAB7C-D9B2-4115-9B08-F6F256471504}" type="pres">
      <dgm:prSet presAssocID="{C741284D-9257-4DC7-82B0-AC6C644CEE73}" presName="hierChild3" presStyleCnt="0"/>
      <dgm:spPr/>
    </dgm:pt>
  </dgm:ptLst>
  <dgm:cxnLst>
    <dgm:cxn modelId="{B4EA4B01-A0A0-483E-B4F3-61587F06E0B9}" type="presOf" srcId="{96FF0818-235D-4B49-9985-032FFF1A51A9}" destId="{46061B34-32BC-499F-9551-CA9D6DD73FEA}" srcOrd="0" destOrd="0" presId="urn:microsoft.com/office/officeart/2005/8/layout/orgChart1"/>
    <dgm:cxn modelId="{DDDE9013-59C5-49E8-A6CF-F11DB5D1DC44}" type="presOf" srcId="{7232FFAE-B0E2-4117-9BFD-FCC946F24E84}" destId="{4EB26FC3-5449-4D5D-A225-D4D5FC88A348}" srcOrd="0" destOrd="0" presId="urn:microsoft.com/office/officeart/2005/8/layout/orgChart1"/>
    <dgm:cxn modelId="{87995517-CC55-4349-AD97-41C298660B37}" type="presOf" srcId="{C741284D-9257-4DC7-82B0-AC6C644CEE73}" destId="{8E5774F0-25FE-408F-BF2F-90D5FEAE1120}" srcOrd="1" destOrd="0" presId="urn:microsoft.com/office/officeart/2005/8/layout/orgChart1"/>
    <dgm:cxn modelId="{98E4121C-C7B1-4635-8218-9261196A22E2}" type="presOf" srcId="{6B5BA5D8-1A49-452E-9186-41E4F13ECCD7}" destId="{A4C3EE46-E133-43C5-BF98-C8E01C850AE4}" srcOrd="0" destOrd="0" presId="urn:microsoft.com/office/officeart/2005/8/layout/orgChart1"/>
    <dgm:cxn modelId="{4A20C326-BFEB-41E7-AF84-7E3488B94AA7}" type="presOf" srcId="{DA86FF73-0EB9-4929-AAE5-9E08ABF61BBC}" destId="{5764A8A1-A5EE-4803-9EBB-82134E3EA73F}" srcOrd="0" destOrd="0" presId="urn:microsoft.com/office/officeart/2005/8/layout/orgChart1"/>
    <dgm:cxn modelId="{9A1E052C-6BF6-4834-B38D-72A0D21990B3}" srcId="{C741284D-9257-4DC7-82B0-AC6C644CEE73}" destId="{DA86FF73-0EB9-4929-AAE5-9E08ABF61BBC}" srcOrd="2" destOrd="0" parTransId="{96FF0818-235D-4B49-9985-032FFF1A51A9}" sibTransId="{0E46F38E-4E25-4199-A7C7-B2E0836CFC8A}"/>
    <dgm:cxn modelId="{6BB84437-5E9E-4208-A911-F2904E1B4456}" type="presOf" srcId="{6B5BA5D8-1A49-452E-9186-41E4F13ECCD7}" destId="{1842A3A2-9071-4C12-9588-1A60265649E0}" srcOrd="1" destOrd="0" presId="urn:microsoft.com/office/officeart/2005/8/layout/orgChart1"/>
    <dgm:cxn modelId="{87A12D40-CC9C-40AD-A0CE-46C304FFAE64}" srcId="{C741284D-9257-4DC7-82B0-AC6C644CEE73}" destId="{2D7E52C8-B4EB-4F88-AB8F-E82D9D5019B9}" srcOrd="1" destOrd="0" parTransId="{99663D27-F02D-41B9-AD26-ED013509FE43}" sibTransId="{AF7EAEDD-A344-4E7B-8D28-FD78963C9C7C}"/>
    <dgm:cxn modelId="{9C559963-76ED-426B-AE47-3D3460F92579}" srcId="{7232FFAE-B0E2-4117-9BFD-FCC946F24E84}" destId="{C741284D-9257-4DC7-82B0-AC6C644CEE73}" srcOrd="0" destOrd="0" parTransId="{80146BF1-F96E-440F-806C-2615DCFF5D33}" sibTransId="{B4971B7A-37A7-4891-8093-B4FD9E140FB3}"/>
    <dgm:cxn modelId="{4795A94D-1F16-4839-B033-8DB89BA123AC}" type="presOf" srcId="{2D7E52C8-B4EB-4F88-AB8F-E82D9D5019B9}" destId="{023B4C1C-C60C-4521-9B32-FBEB4D70273E}" srcOrd="1" destOrd="0" presId="urn:microsoft.com/office/officeart/2005/8/layout/orgChart1"/>
    <dgm:cxn modelId="{9212D856-037A-4DA0-8738-1DCAD4E2BE36}" srcId="{C741284D-9257-4DC7-82B0-AC6C644CEE73}" destId="{13FC6644-2E03-4C3C-9F30-E3CCB5AE987F}" srcOrd="3" destOrd="0" parTransId="{58593F50-426F-48E9-99EA-F7585DBE94AD}" sibTransId="{BBDD0B6E-24FC-49F8-82C3-80F0F87DA1E8}"/>
    <dgm:cxn modelId="{B5AB0F79-74DC-4713-A5DB-08C886F5112D}" type="presOf" srcId="{13FC6644-2E03-4C3C-9F30-E3CCB5AE987F}" destId="{A6135096-A5A4-479A-BC6E-8F2C61E7C5FB}" srcOrd="1" destOrd="0" presId="urn:microsoft.com/office/officeart/2005/8/layout/orgChart1"/>
    <dgm:cxn modelId="{082BE58F-3D41-4244-A119-D13417F0D87D}" type="presOf" srcId="{99663D27-F02D-41B9-AD26-ED013509FE43}" destId="{70D90D37-76DE-4B15-A4A7-26E0CE4FE15A}" srcOrd="0" destOrd="0" presId="urn:microsoft.com/office/officeart/2005/8/layout/orgChart1"/>
    <dgm:cxn modelId="{B771589B-4E73-4D8E-A10A-893BB7D2D9CE}" srcId="{C741284D-9257-4DC7-82B0-AC6C644CEE73}" destId="{6B5BA5D8-1A49-452E-9186-41E4F13ECCD7}" srcOrd="0" destOrd="0" parTransId="{DC056E82-C1A6-48FD-BFEC-BD5A6BA56914}" sibTransId="{1BFD62B8-9B5D-4AB9-B2F9-2B59A42A3ACD}"/>
    <dgm:cxn modelId="{CB9BE8A0-A62B-4027-AF56-DE7A83A3F74C}" type="presOf" srcId="{58593F50-426F-48E9-99EA-F7585DBE94AD}" destId="{5E7CD729-2A9E-4767-B90D-74A138548B91}" srcOrd="0" destOrd="0" presId="urn:microsoft.com/office/officeart/2005/8/layout/orgChart1"/>
    <dgm:cxn modelId="{D5A4D6A4-86EB-4C13-987E-C834BCF9DF34}" type="presOf" srcId="{DA86FF73-0EB9-4929-AAE5-9E08ABF61BBC}" destId="{ECDC8A17-62F4-4B31-B686-FC2980037536}" srcOrd="1" destOrd="0" presId="urn:microsoft.com/office/officeart/2005/8/layout/orgChart1"/>
    <dgm:cxn modelId="{4603C1BD-1039-44C9-B87A-52C2EEB341B7}" type="presOf" srcId="{DC056E82-C1A6-48FD-BFEC-BD5A6BA56914}" destId="{5C4EB0A7-A279-4D1C-A2AE-D37995733CB0}" srcOrd="0" destOrd="0" presId="urn:microsoft.com/office/officeart/2005/8/layout/orgChart1"/>
    <dgm:cxn modelId="{2A2862C4-C017-422E-A1F6-F2F1C4A95256}" type="presOf" srcId="{2D7E52C8-B4EB-4F88-AB8F-E82D9D5019B9}" destId="{0022B880-3301-49CD-A423-B4A8FBC426F9}" srcOrd="0" destOrd="0" presId="urn:microsoft.com/office/officeart/2005/8/layout/orgChart1"/>
    <dgm:cxn modelId="{B72D28C7-A5EB-400C-A07C-CD170969D7B4}" type="presOf" srcId="{13FC6644-2E03-4C3C-9F30-E3CCB5AE987F}" destId="{258F0335-65A7-4E08-A4F5-98D604FF176A}" srcOrd="0" destOrd="0" presId="urn:microsoft.com/office/officeart/2005/8/layout/orgChart1"/>
    <dgm:cxn modelId="{669495DA-A125-4049-A94A-9D832FB74991}" type="presOf" srcId="{C741284D-9257-4DC7-82B0-AC6C644CEE73}" destId="{E4EA9954-9D42-441D-8579-8A539B2D3B6A}" srcOrd="0" destOrd="0" presId="urn:microsoft.com/office/officeart/2005/8/layout/orgChart1"/>
    <dgm:cxn modelId="{1241E699-905B-4ACA-813A-A9FC3CF7E41A}" type="presParOf" srcId="{4EB26FC3-5449-4D5D-A225-D4D5FC88A348}" destId="{D5B61AA8-D785-4331-BDE2-64D04C813546}" srcOrd="0" destOrd="0" presId="urn:microsoft.com/office/officeart/2005/8/layout/orgChart1"/>
    <dgm:cxn modelId="{BBE93301-6783-40A4-87B9-BF3236ADCB6C}" type="presParOf" srcId="{D5B61AA8-D785-4331-BDE2-64D04C813546}" destId="{563E4DD6-DBC7-4712-8C79-081821B949F4}" srcOrd="0" destOrd="0" presId="urn:microsoft.com/office/officeart/2005/8/layout/orgChart1"/>
    <dgm:cxn modelId="{284B9DD1-730D-4435-A200-04C0B0CCF611}" type="presParOf" srcId="{563E4DD6-DBC7-4712-8C79-081821B949F4}" destId="{E4EA9954-9D42-441D-8579-8A539B2D3B6A}" srcOrd="0" destOrd="0" presId="urn:microsoft.com/office/officeart/2005/8/layout/orgChart1"/>
    <dgm:cxn modelId="{977CA4B1-673B-4330-AA2E-58E28DDA37DE}" type="presParOf" srcId="{563E4DD6-DBC7-4712-8C79-081821B949F4}" destId="{8E5774F0-25FE-408F-BF2F-90D5FEAE1120}" srcOrd="1" destOrd="0" presId="urn:microsoft.com/office/officeart/2005/8/layout/orgChart1"/>
    <dgm:cxn modelId="{952E2969-7AEB-4174-9843-3EB8D9EB2532}" type="presParOf" srcId="{D5B61AA8-D785-4331-BDE2-64D04C813546}" destId="{4668C9BD-501F-44FD-A45E-FF6EA8D4886D}" srcOrd="1" destOrd="0" presId="urn:microsoft.com/office/officeart/2005/8/layout/orgChart1"/>
    <dgm:cxn modelId="{85629D7C-0E6B-43A1-B05D-C1B334910AFA}" type="presParOf" srcId="{4668C9BD-501F-44FD-A45E-FF6EA8D4886D}" destId="{5C4EB0A7-A279-4D1C-A2AE-D37995733CB0}" srcOrd="0" destOrd="0" presId="urn:microsoft.com/office/officeart/2005/8/layout/orgChart1"/>
    <dgm:cxn modelId="{B21CE5A1-ADA0-4CCF-B491-A8BF7D76473E}" type="presParOf" srcId="{4668C9BD-501F-44FD-A45E-FF6EA8D4886D}" destId="{0894D57D-9EB1-4827-A2BB-5104596C8946}" srcOrd="1" destOrd="0" presId="urn:microsoft.com/office/officeart/2005/8/layout/orgChart1"/>
    <dgm:cxn modelId="{6134B60D-2208-4D33-83E1-B967EE02E7F4}" type="presParOf" srcId="{0894D57D-9EB1-4827-A2BB-5104596C8946}" destId="{81ABC849-C6AA-4F8A-A488-7EE369DDFECD}" srcOrd="0" destOrd="0" presId="urn:microsoft.com/office/officeart/2005/8/layout/orgChart1"/>
    <dgm:cxn modelId="{954A24C3-C7AB-4A1E-8FE6-3D0CA6976550}" type="presParOf" srcId="{81ABC849-C6AA-4F8A-A488-7EE369DDFECD}" destId="{A4C3EE46-E133-43C5-BF98-C8E01C850AE4}" srcOrd="0" destOrd="0" presId="urn:microsoft.com/office/officeart/2005/8/layout/orgChart1"/>
    <dgm:cxn modelId="{EDD2A32D-97AC-4293-9C31-C77A7E1B5B0E}" type="presParOf" srcId="{81ABC849-C6AA-4F8A-A488-7EE369DDFECD}" destId="{1842A3A2-9071-4C12-9588-1A60265649E0}" srcOrd="1" destOrd="0" presId="urn:microsoft.com/office/officeart/2005/8/layout/orgChart1"/>
    <dgm:cxn modelId="{6FA72647-3175-4C49-ADBA-477EED32E0C3}" type="presParOf" srcId="{0894D57D-9EB1-4827-A2BB-5104596C8946}" destId="{B6DA4A35-118C-46B7-B044-FED70FB98E5B}" srcOrd="1" destOrd="0" presId="urn:microsoft.com/office/officeart/2005/8/layout/orgChart1"/>
    <dgm:cxn modelId="{74B30649-00F3-4E8B-9B7E-043C9865AA5F}" type="presParOf" srcId="{0894D57D-9EB1-4827-A2BB-5104596C8946}" destId="{CDC22DE1-5BED-45F0-BC90-C6DF590D25CE}" srcOrd="2" destOrd="0" presId="urn:microsoft.com/office/officeart/2005/8/layout/orgChart1"/>
    <dgm:cxn modelId="{8B03288C-EEF0-425A-874C-F3B3D9430B8C}" type="presParOf" srcId="{4668C9BD-501F-44FD-A45E-FF6EA8D4886D}" destId="{70D90D37-76DE-4B15-A4A7-26E0CE4FE15A}" srcOrd="2" destOrd="0" presId="urn:microsoft.com/office/officeart/2005/8/layout/orgChart1"/>
    <dgm:cxn modelId="{BA20F25C-4A60-4F2F-98E2-5E3DAAE7A8A9}" type="presParOf" srcId="{4668C9BD-501F-44FD-A45E-FF6EA8D4886D}" destId="{66765D06-54FC-4258-9C3F-929972B56F65}" srcOrd="3" destOrd="0" presId="urn:microsoft.com/office/officeart/2005/8/layout/orgChart1"/>
    <dgm:cxn modelId="{A65852FE-B840-4F53-8E7F-DD23BA087A71}" type="presParOf" srcId="{66765D06-54FC-4258-9C3F-929972B56F65}" destId="{1AE06878-2AB0-4E2F-ADFE-068060EEA1AC}" srcOrd="0" destOrd="0" presId="urn:microsoft.com/office/officeart/2005/8/layout/orgChart1"/>
    <dgm:cxn modelId="{0DC695E9-72AE-46A9-962D-B2BC00E0B62D}" type="presParOf" srcId="{1AE06878-2AB0-4E2F-ADFE-068060EEA1AC}" destId="{0022B880-3301-49CD-A423-B4A8FBC426F9}" srcOrd="0" destOrd="0" presId="urn:microsoft.com/office/officeart/2005/8/layout/orgChart1"/>
    <dgm:cxn modelId="{F37E59DD-7160-4655-80C4-80F824FDD0B2}" type="presParOf" srcId="{1AE06878-2AB0-4E2F-ADFE-068060EEA1AC}" destId="{023B4C1C-C60C-4521-9B32-FBEB4D70273E}" srcOrd="1" destOrd="0" presId="urn:microsoft.com/office/officeart/2005/8/layout/orgChart1"/>
    <dgm:cxn modelId="{E703840E-395F-4105-BFED-2BBA7A074C80}" type="presParOf" srcId="{66765D06-54FC-4258-9C3F-929972B56F65}" destId="{CE0931E1-57CD-4C4B-8C22-AADB9D2F6230}" srcOrd="1" destOrd="0" presId="urn:microsoft.com/office/officeart/2005/8/layout/orgChart1"/>
    <dgm:cxn modelId="{F34504BB-F7AA-4FEA-A182-7E17E509AF7F}" type="presParOf" srcId="{66765D06-54FC-4258-9C3F-929972B56F65}" destId="{B40ECB4F-D22B-4D78-87E5-8F4AEA7267F1}" srcOrd="2" destOrd="0" presId="urn:microsoft.com/office/officeart/2005/8/layout/orgChart1"/>
    <dgm:cxn modelId="{29851C65-68FE-42CC-9747-5E1F2620A8D9}" type="presParOf" srcId="{4668C9BD-501F-44FD-A45E-FF6EA8D4886D}" destId="{46061B34-32BC-499F-9551-CA9D6DD73FEA}" srcOrd="4" destOrd="0" presId="urn:microsoft.com/office/officeart/2005/8/layout/orgChart1"/>
    <dgm:cxn modelId="{BE9F12A4-757D-48EF-976F-4B5A46A379CD}" type="presParOf" srcId="{4668C9BD-501F-44FD-A45E-FF6EA8D4886D}" destId="{34797BA8-E943-46B9-B913-B86627E94531}" srcOrd="5" destOrd="0" presId="urn:microsoft.com/office/officeart/2005/8/layout/orgChart1"/>
    <dgm:cxn modelId="{BEA95655-B592-428A-B0F3-BECED5451D97}" type="presParOf" srcId="{34797BA8-E943-46B9-B913-B86627E94531}" destId="{86391E95-5DAA-41EF-93DD-EDF299266E72}" srcOrd="0" destOrd="0" presId="urn:microsoft.com/office/officeart/2005/8/layout/orgChart1"/>
    <dgm:cxn modelId="{B6FF5C3B-1A18-4FFD-A024-4DCE88578CB9}" type="presParOf" srcId="{86391E95-5DAA-41EF-93DD-EDF299266E72}" destId="{5764A8A1-A5EE-4803-9EBB-82134E3EA73F}" srcOrd="0" destOrd="0" presId="urn:microsoft.com/office/officeart/2005/8/layout/orgChart1"/>
    <dgm:cxn modelId="{F67C13BD-6E96-4B65-97CE-93960CE44632}" type="presParOf" srcId="{86391E95-5DAA-41EF-93DD-EDF299266E72}" destId="{ECDC8A17-62F4-4B31-B686-FC2980037536}" srcOrd="1" destOrd="0" presId="urn:microsoft.com/office/officeart/2005/8/layout/orgChart1"/>
    <dgm:cxn modelId="{85B77FF5-EDA8-4DB4-9143-9F7886762E8F}" type="presParOf" srcId="{34797BA8-E943-46B9-B913-B86627E94531}" destId="{2B95423D-531F-427F-9972-C36CCB04B4EC}" srcOrd="1" destOrd="0" presId="urn:microsoft.com/office/officeart/2005/8/layout/orgChart1"/>
    <dgm:cxn modelId="{DF9EB77B-CC1D-4C01-B18D-2011EBB38506}" type="presParOf" srcId="{34797BA8-E943-46B9-B913-B86627E94531}" destId="{73A865F7-6AB7-447F-B9CA-580E9DC4E822}" srcOrd="2" destOrd="0" presId="urn:microsoft.com/office/officeart/2005/8/layout/orgChart1"/>
    <dgm:cxn modelId="{26631D29-76F8-4297-8E8B-ACF2D0E84E94}" type="presParOf" srcId="{4668C9BD-501F-44FD-A45E-FF6EA8D4886D}" destId="{5E7CD729-2A9E-4767-B90D-74A138548B91}" srcOrd="6" destOrd="0" presId="urn:microsoft.com/office/officeart/2005/8/layout/orgChart1"/>
    <dgm:cxn modelId="{1511B3A5-37D0-4DB8-8BFC-55212AEEF906}" type="presParOf" srcId="{4668C9BD-501F-44FD-A45E-FF6EA8D4886D}" destId="{794E61F6-04A1-4423-B9CC-B655AAF0D480}" srcOrd="7" destOrd="0" presId="urn:microsoft.com/office/officeart/2005/8/layout/orgChart1"/>
    <dgm:cxn modelId="{74E20451-022F-40EA-9074-32ED3A43302B}" type="presParOf" srcId="{794E61F6-04A1-4423-B9CC-B655AAF0D480}" destId="{B007A05C-2B7C-486A-A1CB-1D9F246A0B24}" srcOrd="0" destOrd="0" presId="urn:microsoft.com/office/officeart/2005/8/layout/orgChart1"/>
    <dgm:cxn modelId="{DC851BBB-2EDE-426D-B0CF-5D36670CEBE3}" type="presParOf" srcId="{B007A05C-2B7C-486A-A1CB-1D9F246A0B24}" destId="{258F0335-65A7-4E08-A4F5-98D604FF176A}" srcOrd="0" destOrd="0" presId="urn:microsoft.com/office/officeart/2005/8/layout/orgChart1"/>
    <dgm:cxn modelId="{F2DA6C96-72F0-4D8D-8502-DB793CA08828}" type="presParOf" srcId="{B007A05C-2B7C-486A-A1CB-1D9F246A0B24}" destId="{A6135096-A5A4-479A-BC6E-8F2C61E7C5FB}" srcOrd="1" destOrd="0" presId="urn:microsoft.com/office/officeart/2005/8/layout/orgChart1"/>
    <dgm:cxn modelId="{87F99006-5874-4FEC-A3EC-07B6DB39EE64}" type="presParOf" srcId="{794E61F6-04A1-4423-B9CC-B655AAF0D480}" destId="{F1F8C930-0B7A-402D-8CD0-3BF3B4BB0DA5}" srcOrd="1" destOrd="0" presId="urn:microsoft.com/office/officeart/2005/8/layout/orgChart1"/>
    <dgm:cxn modelId="{F36D832A-542D-48A1-BC68-71697CB485DF}" type="presParOf" srcId="{794E61F6-04A1-4423-B9CC-B655AAF0D480}" destId="{2876D669-D224-40DE-B8FB-00A1B04DECC9}" srcOrd="2" destOrd="0" presId="urn:microsoft.com/office/officeart/2005/8/layout/orgChart1"/>
    <dgm:cxn modelId="{4161DBD1-B76F-4669-A755-C3CCE39C6691}"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600" b="1" dirty="0"/>
            <a:t>Opinion on Financial Capability</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EEFD58B7-EB1F-41B0-8574-134439EF0F24}">
      <dgm:prSet phldrT="[Text]" custT="1"/>
      <dgm:spPr/>
      <dgm:t>
        <a:bodyPr/>
        <a:lstStyle/>
        <a:p>
          <a:r>
            <a:rPr lang="en-US" sz="1600" dirty="0"/>
            <a:t>No </a:t>
          </a:r>
          <a:r>
            <a:rPr lang="en-US" sz="1600" b="1" dirty="0"/>
            <a:t>material Uncertainty</a:t>
          </a:r>
          <a:r>
            <a:rPr lang="en-US" sz="1600" dirty="0"/>
            <a:t> on </a:t>
          </a:r>
          <a:r>
            <a:rPr lang="en-US" sz="1600" b="1" dirty="0"/>
            <a:t>date of Audit Report </a:t>
          </a:r>
          <a:r>
            <a:rPr lang="en-US" sz="1600" dirty="0"/>
            <a:t>regarding </a:t>
          </a:r>
          <a:r>
            <a:rPr lang="en-US" sz="1600" b="1" dirty="0"/>
            <a:t>Capability of meeting its liabilities</a:t>
          </a:r>
          <a:r>
            <a:rPr lang="en-US" sz="1600" dirty="0"/>
            <a:t> existing at the date of balance sheet as and when they fall due within a </a:t>
          </a:r>
          <a:r>
            <a:rPr lang="en-US" sz="1600" b="1" dirty="0"/>
            <a:t>period of one year from the balance sheet date;</a:t>
          </a:r>
        </a:p>
      </dgm:t>
    </dgm:pt>
    <dgm:pt modelId="{26F159A8-8A76-4197-A9D2-A3DE9FECDE10}" type="parTrans" cxnId="{4B270F41-E9C8-427B-8D0C-762A6E99D059}">
      <dgm:prSet/>
      <dgm:spPr/>
      <dgm:t>
        <a:bodyPr/>
        <a:lstStyle/>
        <a:p>
          <a:endParaRPr lang="en-US" sz="2800"/>
        </a:p>
      </dgm:t>
    </dgm:pt>
    <dgm:pt modelId="{6E37B95C-E52C-4450-9B85-E96C3486870E}" type="sibTrans" cxnId="{4B270F41-E9C8-427B-8D0C-762A6E99D059}">
      <dgm:prSet/>
      <dgm:spPr/>
      <dgm:t>
        <a:bodyPr/>
        <a:lstStyle/>
        <a:p>
          <a:endParaRPr lang="en-US" sz="2800"/>
        </a:p>
      </dgm:t>
    </dgm:pt>
    <dgm:pt modelId="{B417B8EB-B2FA-47B1-BD6D-A22D09AAD565}">
      <dgm:prSet phldrT="[Text]" custT="1"/>
      <dgm:spPr/>
      <dgm:t>
        <a:bodyPr/>
        <a:lstStyle/>
        <a:p>
          <a:r>
            <a:rPr lang="en-US" sz="1600" dirty="0"/>
            <a:t>Financial Ratios</a:t>
          </a:r>
        </a:p>
      </dgm:t>
    </dgm:pt>
    <dgm:pt modelId="{8550D9E7-6FE5-40DD-8584-F3A50FD49CF8}" type="parTrans" cxnId="{C8B125BC-BFB3-4F40-B185-0FB6C2EA0E07}">
      <dgm:prSet/>
      <dgm:spPr/>
      <dgm:t>
        <a:bodyPr/>
        <a:lstStyle/>
        <a:p>
          <a:endParaRPr lang="en-US" sz="2800"/>
        </a:p>
      </dgm:t>
    </dgm:pt>
    <dgm:pt modelId="{75C37F87-1349-4B21-8DD4-2525D2E0AE8A}" type="sibTrans" cxnId="{C8B125BC-BFB3-4F40-B185-0FB6C2EA0E07}">
      <dgm:prSet/>
      <dgm:spPr/>
      <dgm:t>
        <a:bodyPr/>
        <a:lstStyle/>
        <a:p>
          <a:endParaRPr lang="en-US" sz="2800"/>
        </a:p>
      </dgm:t>
    </dgm:pt>
    <dgm:pt modelId="{6C721276-F4FD-466D-A570-9CED156A07CF}">
      <dgm:prSet phldrT="[Text]" custT="1"/>
      <dgm:spPr/>
      <dgm:t>
        <a:bodyPr/>
        <a:lstStyle/>
        <a:p>
          <a:r>
            <a:rPr lang="en-US" sz="1600" dirty="0"/>
            <a:t>ageing and expected dates of </a:t>
          </a:r>
          <a:r>
            <a:rPr lang="en-US" sz="1600" dirty="0" err="1"/>
            <a:t>realisation</a:t>
          </a:r>
          <a:r>
            <a:rPr lang="en-US" sz="1600" dirty="0"/>
            <a:t> of financial assets</a:t>
          </a:r>
        </a:p>
      </dgm:t>
    </dgm:pt>
    <dgm:pt modelId="{58F35A8E-9480-4040-938C-6473E920EEE9}" type="parTrans" cxnId="{2916A0F4-A68A-4FEE-A460-5197F5646587}">
      <dgm:prSet/>
      <dgm:spPr/>
      <dgm:t>
        <a:bodyPr/>
        <a:lstStyle/>
        <a:p>
          <a:endParaRPr lang="en-US"/>
        </a:p>
      </dgm:t>
    </dgm:pt>
    <dgm:pt modelId="{D6D0317D-F2BA-41F3-8A6D-B13F91230FF4}" type="sibTrans" cxnId="{2916A0F4-A68A-4FEE-A460-5197F5646587}">
      <dgm:prSet/>
      <dgm:spPr/>
      <dgm:t>
        <a:bodyPr/>
        <a:lstStyle/>
        <a:p>
          <a:endParaRPr lang="en-US"/>
        </a:p>
      </dgm:t>
    </dgm:pt>
    <dgm:pt modelId="{4687FB2C-58A8-4D6B-B37A-57484C982D70}">
      <dgm:prSet phldrT="[Text]" custT="1"/>
      <dgm:spPr/>
      <dgm:t>
        <a:bodyPr/>
        <a:lstStyle/>
        <a:p>
          <a:r>
            <a:rPr lang="en-US" sz="1600" dirty="0"/>
            <a:t> expected dates  of payment of financial liabilities</a:t>
          </a:r>
        </a:p>
      </dgm:t>
    </dgm:pt>
    <dgm:pt modelId="{4D91F7AB-12AC-438D-BD20-EB31D2C9FC4B}" type="parTrans" cxnId="{6B3CBAED-704C-4FE6-816B-50E8486380D7}">
      <dgm:prSet/>
      <dgm:spPr/>
      <dgm:t>
        <a:bodyPr/>
        <a:lstStyle/>
        <a:p>
          <a:endParaRPr lang="en-US"/>
        </a:p>
      </dgm:t>
    </dgm:pt>
    <dgm:pt modelId="{50B21827-3BAE-4A78-AB5A-88E9B7465110}" type="sibTrans" cxnId="{6B3CBAED-704C-4FE6-816B-50E8486380D7}">
      <dgm:prSet/>
      <dgm:spPr/>
      <dgm:t>
        <a:bodyPr/>
        <a:lstStyle/>
        <a:p>
          <a:endParaRPr lang="en-US"/>
        </a:p>
      </dgm:t>
    </dgm:pt>
    <dgm:pt modelId="{3711C138-2123-4EEC-AE2D-3E49E41BF5A4}">
      <dgm:prSet phldrT="[Text]" custT="1"/>
      <dgm:spPr/>
      <dgm:t>
        <a:bodyPr/>
        <a:lstStyle/>
        <a:p>
          <a:r>
            <a:rPr lang="en-US" sz="1600" dirty="0"/>
            <a:t>other information accompanying the financial statements</a:t>
          </a:r>
        </a:p>
      </dgm:t>
    </dgm:pt>
    <dgm:pt modelId="{4C403330-FCEA-4665-9BD0-BC2C250BCFC6}" type="parTrans" cxnId="{4DA26473-4F4B-4777-B8B5-CAED5A930746}">
      <dgm:prSet/>
      <dgm:spPr/>
      <dgm:t>
        <a:bodyPr/>
        <a:lstStyle/>
        <a:p>
          <a:endParaRPr lang="en-US"/>
        </a:p>
      </dgm:t>
    </dgm:pt>
    <dgm:pt modelId="{6B0DC9A8-1395-42B7-A928-6D482D086DE2}" type="sibTrans" cxnId="{4DA26473-4F4B-4777-B8B5-CAED5A930746}">
      <dgm:prSet/>
      <dgm:spPr/>
      <dgm:t>
        <a:bodyPr/>
        <a:lstStyle/>
        <a:p>
          <a:endParaRPr lang="en-US"/>
        </a:p>
      </dgm:t>
    </dgm:pt>
    <dgm:pt modelId="{32EF6F42-B84A-4476-A81B-C5489E9C2CFF}">
      <dgm:prSet phldrT="[Text]" custT="1"/>
      <dgm:spPr/>
      <dgm:t>
        <a:bodyPr/>
        <a:lstStyle/>
        <a:p>
          <a:r>
            <a:rPr lang="en-US" sz="1600" dirty="0"/>
            <a:t>the auditor’s knowledge of the Board of Directors and management plans</a:t>
          </a:r>
        </a:p>
      </dgm:t>
    </dgm:pt>
    <dgm:pt modelId="{6CB7FBB2-594A-471D-B57D-3CD7B0018E43}" type="parTrans" cxnId="{589606BF-E405-42CE-A3FE-F428EACE5C43}">
      <dgm:prSet/>
      <dgm:spPr/>
      <dgm:t>
        <a:bodyPr/>
        <a:lstStyle/>
        <a:p>
          <a:endParaRPr lang="en-US"/>
        </a:p>
      </dgm:t>
    </dgm:pt>
    <dgm:pt modelId="{851C9323-295F-48FD-953F-436A5DCF25C1}" type="sibTrans" cxnId="{589606BF-E405-42CE-A3FE-F428EACE5C43}">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555105" custScaleY="136673">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81693878-68ED-4802-A5A0-8413DC83B663}" type="pres">
      <dgm:prSet presAssocID="{26F159A8-8A76-4197-A9D2-A3DE9FECDE10}" presName="Name37" presStyleLbl="parChTrans1D2" presStyleIdx="0" presStyleCnt="1" custSzX="132478"/>
      <dgm:spPr/>
    </dgm:pt>
    <dgm:pt modelId="{A604B50E-18A5-4705-B953-857B9E2E09D8}" type="pres">
      <dgm:prSet presAssocID="{EEFD58B7-EB1F-41B0-8574-134439EF0F24}" presName="hierRoot2" presStyleCnt="0">
        <dgm:presLayoutVars>
          <dgm:hierBranch val="init"/>
        </dgm:presLayoutVars>
      </dgm:prSet>
      <dgm:spPr/>
    </dgm:pt>
    <dgm:pt modelId="{3633E84A-248D-4A0D-930D-F4DF877D6920}" type="pres">
      <dgm:prSet presAssocID="{EEFD58B7-EB1F-41B0-8574-134439EF0F24}" presName="rootComposite" presStyleCnt="0"/>
      <dgm:spPr/>
    </dgm:pt>
    <dgm:pt modelId="{41802970-5D42-4F9C-905E-1E2014154E9C}" type="pres">
      <dgm:prSet presAssocID="{EEFD58B7-EB1F-41B0-8574-134439EF0F24}" presName="rootText" presStyleLbl="node2" presStyleIdx="0" presStyleCnt="1" custScaleX="1272092" custScaleY="283788">
        <dgm:presLayoutVars>
          <dgm:chPref val="3"/>
        </dgm:presLayoutVars>
      </dgm:prSet>
      <dgm:spPr/>
    </dgm:pt>
    <dgm:pt modelId="{A40A48B8-A7F0-4C24-A65A-CB49D5FC3B0F}" type="pres">
      <dgm:prSet presAssocID="{EEFD58B7-EB1F-41B0-8574-134439EF0F24}" presName="rootConnector" presStyleLbl="node2" presStyleIdx="0" presStyleCnt="1"/>
      <dgm:spPr/>
    </dgm:pt>
    <dgm:pt modelId="{E85613CF-3C45-4541-A977-C6B3F63FCEB8}" type="pres">
      <dgm:prSet presAssocID="{EEFD58B7-EB1F-41B0-8574-134439EF0F24}" presName="hierChild4" presStyleCnt="0"/>
      <dgm:spPr/>
    </dgm:pt>
    <dgm:pt modelId="{4A457D48-4BDD-425C-95F0-091DE8680901}" type="pres">
      <dgm:prSet presAssocID="{8550D9E7-6FE5-40DD-8584-F3A50FD49CF8}" presName="Name37" presStyleLbl="parChTrans1D3" presStyleIdx="0" presStyleCnt="5" custSzX="1210475"/>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3" presStyleIdx="0" presStyleCnt="5" custScaleX="741081">
        <dgm:presLayoutVars>
          <dgm:chPref val="3"/>
        </dgm:presLayoutVars>
      </dgm:prSet>
      <dgm:spPr/>
    </dgm:pt>
    <dgm:pt modelId="{E7F2BB98-3D11-4696-9613-AC8B3C905D5F}" type="pres">
      <dgm:prSet presAssocID="{B417B8EB-B2FA-47B1-BD6D-A22D09AAD565}" presName="rootConnector" presStyleLbl="node3" presStyleIdx="0" presStyleCnt="5"/>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A15DEE5B-7AA8-411A-ACA7-94F8B3F7A33B}" type="pres">
      <dgm:prSet presAssocID="{58F35A8E-9480-4040-938C-6473E920EEE9}" presName="Name37" presStyleLbl="parChTrans1D3" presStyleIdx="1" presStyleCnt="5" custSzX="1210475"/>
      <dgm:spPr/>
    </dgm:pt>
    <dgm:pt modelId="{064B73CA-6D06-4CDD-816C-3F9E8C0616FE}" type="pres">
      <dgm:prSet presAssocID="{6C721276-F4FD-466D-A570-9CED156A07CF}" presName="hierRoot2" presStyleCnt="0">
        <dgm:presLayoutVars>
          <dgm:hierBranch val="init"/>
        </dgm:presLayoutVars>
      </dgm:prSet>
      <dgm:spPr/>
    </dgm:pt>
    <dgm:pt modelId="{FE9E65A3-2194-4BAC-80CD-7B81931D255C}" type="pres">
      <dgm:prSet presAssocID="{6C721276-F4FD-466D-A570-9CED156A07CF}" presName="rootComposite" presStyleCnt="0"/>
      <dgm:spPr/>
    </dgm:pt>
    <dgm:pt modelId="{958F77B2-BEFD-4163-973F-04DDB4E9D8F2}" type="pres">
      <dgm:prSet presAssocID="{6C721276-F4FD-466D-A570-9CED156A07CF}" presName="rootText" presStyleLbl="node3" presStyleIdx="1" presStyleCnt="5" custScaleX="802461">
        <dgm:presLayoutVars>
          <dgm:chPref val="3"/>
        </dgm:presLayoutVars>
      </dgm:prSet>
      <dgm:spPr/>
    </dgm:pt>
    <dgm:pt modelId="{B7F11B14-E1BE-4DB0-B203-E09E4D799F38}" type="pres">
      <dgm:prSet presAssocID="{6C721276-F4FD-466D-A570-9CED156A07CF}" presName="rootConnector" presStyleLbl="node3" presStyleIdx="1" presStyleCnt="5"/>
      <dgm:spPr/>
    </dgm:pt>
    <dgm:pt modelId="{ED400C91-921F-4F3C-966D-6E6DD321E525}" type="pres">
      <dgm:prSet presAssocID="{6C721276-F4FD-466D-A570-9CED156A07CF}" presName="hierChild4" presStyleCnt="0"/>
      <dgm:spPr/>
    </dgm:pt>
    <dgm:pt modelId="{103C8D80-7ED6-4DA3-9FD4-678D6F0DD6B1}" type="pres">
      <dgm:prSet presAssocID="{6C721276-F4FD-466D-A570-9CED156A07CF}" presName="hierChild5" presStyleCnt="0"/>
      <dgm:spPr/>
    </dgm:pt>
    <dgm:pt modelId="{4CA6DD72-1B32-4004-B0E2-E5DAB241A9D5}" type="pres">
      <dgm:prSet presAssocID="{4D91F7AB-12AC-438D-BD20-EB31D2C9FC4B}" presName="Name37" presStyleLbl="parChTrans1D3" presStyleIdx="2" presStyleCnt="5" custSzX="1210475"/>
      <dgm:spPr/>
    </dgm:pt>
    <dgm:pt modelId="{CCAA0FE0-066A-49C1-A0B8-56CC76376071}" type="pres">
      <dgm:prSet presAssocID="{4687FB2C-58A8-4D6B-B37A-57484C982D70}" presName="hierRoot2" presStyleCnt="0">
        <dgm:presLayoutVars>
          <dgm:hierBranch val="init"/>
        </dgm:presLayoutVars>
      </dgm:prSet>
      <dgm:spPr/>
    </dgm:pt>
    <dgm:pt modelId="{1936ECD5-B5E4-481C-BAF3-3621F2F6731E}" type="pres">
      <dgm:prSet presAssocID="{4687FB2C-58A8-4D6B-B37A-57484C982D70}" presName="rootComposite" presStyleCnt="0"/>
      <dgm:spPr/>
    </dgm:pt>
    <dgm:pt modelId="{481CD5DE-6547-47C1-8982-F734DE49B4B7}" type="pres">
      <dgm:prSet presAssocID="{4687FB2C-58A8-4D6B-B37A-57484C982D70}" presName="rootText" presStyleLbl="node3" presStyleIdx="2" presStyleCnt="5" custScaleX="802461">
        <dgm:presLayoutVars>
          <dgm:chPref val="3"/>
        </dgm:presLayoutVars>
      </dgm:prSet>
      <dgm:spPr/>
    </dgm:pt>
    <dgm:pt modelId="{44093129-13CB-4670-8CE2-475254B1FD20}" type="pres">
      <dgm:prSet presAssocID="{4687FB2C-58A8-4D6B-B37A-57484C982D70}" presName="rootConnector" presStyleLbl="node3" presStyleIdx="2" presStyleCnt="5"/>
      <dgm:spPr/>
    </dgm:pt>
    <dgm:pt modelId="{8A2506D4-9622-4CE5-B5F3-74F8E0619F91}" type="pres">
      <dgm:prSet presAssocID="{4687FB2C-58A8-4D6B-B37A-57484C982D70}" presName="hierChild4" presStyleCnt="0"/>
      <dgm:spPr/>
    </dgm:pt>
    <dgm:pt modelId="{A8C79B98-D999-4833-813B-F2ED1AA062B2}" type="pres">
      <dgm:prSet presAssocID="{4687FB2C-58A8-4D6B-B37A-57484C982D70}" presName="hierChild5" presStyleCnt="0"/>
      <dgm:spPr/>
    </dgm:pt>
    <dgm:pt modelId="{38CDC1BD-904E-4905-8D20-35E84D9CF450}" type="pres">
      <dgm:prSet presAssocID="{4C403330-FCEA-4665-9BD0-BC2C250BCFC6}" presName="Name37" presStyleLbl="parChTrans1D3" presStyleIdx="3" presStyleCnt="5" custSzX="1210475"/>
      <dgm:spPr/>
    </dgm:pt>
    <dgm:pt modelId="{8B046730-5447-47BF-9EF2-AF89A6AE710D}" type="pres">
      <dgm:prSet presAssocID="{3711C138-2123-4EEC-AE2D-3E49E41BF5A4}" presName="hierRoot2" presStyleCnt="0">
        <dgm:presLayoutVars>
          <dgm:hierBranch val="init"/>
        </dgm:presLayoutVars>
      </dgm:prSet>
      <dgm:spPr/>
    </dgm:pt>
    <dgm:pt modelId="{6AC65829-6E49-4402-800C-9609EEE2222C}" type="pres">
      <dgm:prSet presAssocID="{3711C138-2123-4EEC-AE2D-3E49E41BF5A4}" presName="rootComposite" presStyleCnt="0"/>
      <dgm:spPr/>
    </dgm:pt>
    <dgm:pt modelId="{DAA8A7D3-5032-4407-A1EB-73F04EA4E5E2}" type="pres">
      <dgm:prSet presAssocID="{3711C138-2123-4EEC-AE2D-3E49E41BF5A4}" presName="rootText" presStyleLbl="node3" presStyleIdx="3" presStyleCnt="5" custScaleX="802461">
        <dgm:presLayoutVars>
          <dgm:chPref val="3"/>
        </dgm:presLayoutVars>
      </dgm:prSet>
      <dgm:spPr/>
    </dgm:pt>
    <dgm:pt modelId="{0FE5CC06-E48A-4CD3-AA63-47F921338C94}" type="pres">
      <dgm:prSet presAssocID="{3711C138-2123-4EEC-AE2D-3E49E41BF5A4}" presName="rootConnector" presStyleLbl="node3" presStyleIdx="3" presStyleCnt="5"/>
      <dgm:spPr/>
    </dgm:pt>
    <dgm:pt modelId="{190B6D76-61A5-4399-A9E3-8FB229EB3CB1}" type="pres">
      <dgm:prSet presAssocID="{3711C138-2123-4EEC-AE2D-3E49E41BF5A4}" presName="hierChild4" presStyleCnt="0"/>
      <dgm:spPr/>
    </dgm:pt>
    <dgm:pt modelId="{37D0EA82-6D0A-474F-8436-128B6761978F}" type="pres">
      <dgm:prSet presAssocID="{3711C138-2123-4EEC-AE2D-3E49E41BF5A4}" presName="hierChild5" presStyleCnt="0"/>
      <dgm:spPr/>
    </dgm:pt>
    <dgm:pt modelId="{BB11FC7F-535F-4AEA-87CF-1583C8C56C6B}" type="pres">
      <dgm:prSet presAssocID="{6CB7FBB2-594A-471D-B57D-3CD7B0018E43}" presName="Name37" presStyleLbl="parChTrans1D3" presStyleIdx="4" presStyleCnt="5" custSzX="1210475"/>
      <dgm:spPr/>
    </dgm:pt>
    <dgm:pt modelId="{8BCDFC52-7C19-4DAC-B6AD-C922AFEA47A2}" type="pres">
      <dgm:prSet presAssocID="{32EF6F42-B84A-4476-A81B-C5489E9C2CFF}" presName="hierRoot2" presStyleCnt="0">
        <dgm:presLayoutVars>
          <dgm:hierBranch val="init"/>
        </dgm:presLayoutVars>
      </dgm:prSet>
      <dgm:spPr/>
    </dgm:pt>
    <dgm:pt modelId="{A686D3AE-F0E3-43FA-B857-BC552F52A238}" type="pres">
      <dgm:prSet presAssocID="{32EF6F42-B84A-4476-A81B-C5489E9C2CFF}" presName="rootComposite" presStyleCnt="0"/>
      <dgm:spPr/>
    </dgm:pt>
    <dgm:pt modelId="{C184FC66-700A-47EC-B634-15C3CE83D746}" type="pres">
      <dgm:prSet presAssocID="{32EF6F42-B84A-4476-A81B-C5489E9C2CFF}" presName="rootText" presStyleLbl="node3" presStyleIdx="4" presStyleCnt="5" custScaleX="841823" custScaleY="154049">
        <dgm:presLayoutVars>
          <dgm:chPref val="3"/>
        </dgm:presLayoutVars>
      </dgm:prSet>
      <dgm:spPr/>
    </dgm:pt>
    <dgm:pt modelId="{106E15A9-C98F-4013-9F23-E06C69CCF777}" type="pres">
      <dgm:prSet presAssocID="{32EF6F42-B84A-4476-A81B-C5489E9C2CFF}" presName="rootConnector" presStyleLbl="node3" presStyleIdx="4" presStyleCnt="5"/>
      <dgm:spPr/>
    </dgm:pt>
    <dgm:pt modelId="{AC1FA64D-745F-4D00-B6D0-87EA060816CF}" type="pres">
      <dgm:prSet presAssocID="{32EF6F42-B84A-4476-A81B-C5489E9C2CFF}" presName="hierChild4" presStyleCnt="0"/>
      <dgm:spPr/>
    </dgm:pt>
    <dgm:pt modelId="{6B90C1AE-DA02-4BFF-8969-BC4D0ABBA8FC}" type="pres">
      <dgm:prSet presAssocID="{32EF6F42-B84A-4476-A81B-C5489E9C2CFF}" presName="hierChild5" presStyleCnt="0"/>
      <dgm:spPr/>
    </dgm:pt>
    <dgm:pt modelId="{8E3EEC75-4EFE-47FA-BD7F-A82503E4FED0}" type="pres">
      <dgm:prSet presAssocID="{EEFD58B7-EB1F-41B0-8574-134439EF0F24}" presName="hierChild5" presStyleCnt="0"/>
      <dgm:spPr/>
    </dgm:pt>
    <dgm:pt modelId="{60BDAB7C-D9B2-4115-9B08-F6F256471504}" type="pres">
      <dgm:prSet presAssocID="{C741284D-9257-4DC7-82B0-AC6C644CEE73}" presName="hierChild3" presStyleCnt="0"/>
      <dgm:spPr/>
    </dgm:pt>
  </dgm:ptLst>
  <dgm:cxnLst>
    <dgm:cxn modelId="{879E5105-4408-4E81-A10C-00AD69C328B6}" type="presOf" srcId="{7232FFAE-B0E2-4117-9BFD-FCC946F24E84}" destId="{4EB26FC3-5449-4D5D-A225-D4D5FC88A348}" srcOrd="0" destOrd="0" presId="urn:microsoft.com/office/officeart/2005/8/layout/orgChart1"/>
    <dgm:cxn modelId="{C6CBF118-27FD-47F8-9587-015EB4F68BB6}" type="presOf" srcId="{EEFD58B7-EB1F-41B0-8574-134439EF0F24}" destId="{A40A48B8-A7F0-4C24-A65A-CB49D5FC3B0F}" srcOrd="1" destOrd="0" presId="urn:microsoft.com/office/officeart/2005/8/layout/orgChart1"/>
    <dgm:cxn modelId="{70A72721-0C35-4730-86B3-C932EC233539}" type="presOf" srcId="{4D91F7AB-12AC-438D-BD20-EB31D2C9FC4B}" destId="{4CA6DD72-1B32-4004-B0E2-E5DAB241A9D5}" srcOrd="0" destOrd="0" presId="urn:microsoft.com/office/officeart/2005/8/layout/orgChart1"/>
    <dgm:cxn modelId="{269CFE22-3C40-42C6-8801-2B0094C6FA6B}" type="presOf" srcId="{4687FB2C-58A8-4D6B-B37A-57484C982D70}" destId="{481CD5DE-6547-47C1-8982-F734DE49B4B7}" srcOrd="0" destOrd="0" presId="urn:microsoft.com/office/officeart/2005/8/layout/orgChart1"/>
    <dgm:cxn modelId="{56EDA924-25D9-419C-A8C0-83B18A6121C1}" type="presOf" srcId="{32EF6F42-B84A-4476-A81B-C5489E9C2CFF}" destId="{C184FC66-700A-47EC-B634-15C3CE83D746}" srcOrd="0" destOrd="0" presId="urn:microsoft.com/office/officeart/2005/8/layout/orgChart1"/>
    <dgm:cxn modelId="{D2F72760-31FF-44E2-9A3E-DD3A611734FF}" type="presOf" srcId="{58F35A8E-9480-4040-938C-6473E920EEE9}" destId="{A15DEE5B-7AA8-411A-ACA7-94F8B3F7A33B}" srcOrd="0" destOrd="0" presId="urn:microsoft.com/office/officeart/2005/8/layout/orgChart1"/>
    <dgm:cxn modelId="{09318560-F794-4D10-8AB1-8AF99D81FF46}" type="presOf" srcId="{C741284D-9257-4DC7-82B0-AC6C644CEE73}" destId="{E4EA9954-9D42-441D-8579-8A539B2D3B6A}" srcOrd="0" destOrd="0" presId="urn:microsoft.com/office/officeart/2005/8/layout/orgChart1"/>
    <dgm:cxn modelId="{4B270F41-E9C8-427B-8D0C-762A6E99D059}" srcId="{C741284D-9257-4DC7-82B0-AC6C644CEE73}" destId="{EEFD58B7-EB1F-41B0-8574-134439EF0F24}" srcOrd="0" destOrd="0" parTransId="{26F159A8-8A76-4197-A9D2-A3DE9FECDE10}" sibTransId="{6E37B95C-E52C-4450-9B85-E96C3486870E}"/>
    <dgm:cxn modelId="{67F2F441-142A-4158-AECC-23BCDDF774D5}" type="presOf" srcId="{6C721276-F4FD-466D-A570-9CED156A07CF}" destId="{958F77B2-BEFD-4163-973F-04DDB4E9D8F2}"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BCAAD064-8B45-4DF0-B0C7-E39D50C4CF61}" type="presOf" srcId="{4687FB2C-58A8-4D6B-B37A-57484C982D70}" destId="{44093129-13CB-4670-8CE2-475254B1FD20}" srcOrd="1" destOrd="0" presId="urn:microsoft.com/office/officeart/2005/8/layout/orgChart1"/>
    <dgm:cxn modelId="{54246547-8B6B-49F3-8A8D-0F4A0D7DEB3C}" type="presOf" srcId="{6CB7FBB2-594A-471D-B57D-3CD7B0018E43}" destId="{BB11FC7F-535F-4AEA-87CF-1583C8C56C6B}" srcOrd="0" destOrd="0" presId="urn:microsoft.com/office/officeart/2005/8/layout/orgChart1"/>
    <dgm:cxn modelId="{EB70E86E-9E04-4FDA-834B-4BC38D8952B5}" type="presOf" srcId="{26F159A8-8A76-4197-A9D2-A3DE9FECDE10}" destId="{81693878-68ED-4802-A5A0-8413DC83B663}" srcOrd="0" destOrd="0" presId="urn:microsoft.com/office/officeart/2005/8/layout/orgChart1"/>
    <dgm:cxn modelId="{C095CD70-1F06-48DC-B771-BEA2EF16D9F5}" type="presOf" srcId="{8550D9E7-6FE5-40DD-8584-F3A50FD49CF8}" destId="{4A457D48-4BDD-425C-95F0-091DE8680901}" srcOrd="0" destOrd="0" presId="urn:microsoft.com/office/officeart/2005/8/layout/orgChart1"/>
    <dgm:cxn modelId="{4DA26473-4F4B-4777-B8B5-CAED5A930746}" srcId="{EEFD58B7-EB1F-41B0-8574-134439EF0F24}" destId="{3711C138-2123-4EEC-AE2D-3E49E41BF5A4}" srcOrd="3" destOrd="0" parTransId="{4C403330-FCEA-4665-9BD0-BC2C250BCFC6}" sibTransId="{6B0DC9A8-1395-42B7-A928-6D482D086DE2}"/>
    <dgm:cxn modelId="{2E6B3278-DB52-4C0E-A909-63C0C4CF3D35}" type="presOf" srcId="{32EF6F42-B84A-4476-A81B-C5489E9C2CFF}" destId="{106E15A9-C98F-4013-9F23-E06C69CCF777}" srcOrd="1" destOrd="0" presId="urn:microsoft.com/office/officeart/2005/8/layout/orgChart1"/>
    <dgm:cxn modelId="{06A44F81-91D3-4609-9F6F-BFA91635DDF8}" type="presOf" srcId="{3711C138-2123-4EEC-AE2D-3E49E41BF5A4}" destId="{0FE5CC06-E48A-4CD3-AA63-47F921338C94}" srcOrd="1" destOrd="0" presId="urn:microsoft.com/office/officeart/2005/8/layout/orgChart1"/>
    <dgm:cxn modelId="{1082849B-8070-4251-96C2-7D55513BE894}" type="presOf" srcId="{B417B8EB-B2FA-47B1-BD6D-A22D09AAD565}" destId="{3E43D8D6-2021-4226-A926-3665D0C97CAE}" srcOrd="0" destOrd="0" presId="urn:microsoft.com/office/officeart/2005/8/layout/orgChart1"/>
    <dgm:cxn modelId="{4EF4A2B0-8BA2-445E-B175-80A0C40F16EE}" type="presOf" srcId="{4C403330-FCEA-4665-9BD0-BC2C250BCFC6}" destId="{38CDC1BD-904E-4905-8D20-35E84D9CF450}" srcOrd="0" destOrd="0" presId="urn:microsoft.com/office/officeart/2005/8/layout/orgChart1"/>
    <dgm:cxn modelId="{99B842B6-98AF-41FD-9C5A-627B035A987E}" type="presOf" srcId="{6C721276-F4FD-466D-A570-9CED156A07CF}" destId="{B7F11B14-E1BE-4DB0-B203-E09E4D799F38}" srcOrd="1" destOrd="0" presId="urn:microsoft.com/office/officeart/2005/8/layout/orgChart1"/>
    <dgm:cxn modelId="{C8B125BC-BFB3-4F40-B185-0FB6C2EA0E07}" srcId="{EEFD58B7-EB1F-41B0-8574-134439EF0F24}" destId="{B417B8EB-B2FA-47B1-BD6D-A22D09AAD565}" srcOrd="0" destOrd="0" parTransId="{8550D9E7-6FE5-40DD-8584-F3A50FD49CF8}" sibTransId="{75C37F87-1349-4B21-8DD4-2525D2E0AE8A}"/>
    <dgm:cxn modelId="{589606BF-E405-42CE-A3FE-F428EACE5C43}" srcId="{EEFD58B7-EB1F-41B0-8574-134439EF0F24}" destId="{32EF6F42-B84A-4476-A81B-C5489E9C2CFF}" srcOrd="4" destOrd="0" parTransId="{6CB7FBB2-594A-471D-B57D-3CD7B0018E43}" sibTransId="{851C9323-295F-48FD-953F-436A5DCF25C1}"/>
    <dgm:cxn modelId="{F7B245D7-A7CB-428F-8D3C-7F4BFFEBF156}" type="presOf" srcId="{B417B8EB-B2FA-47B1-BD6D-A22D09AAD565}" destId="{E7F2BB98-3D11-4696-9613-AC8B3C905D5F}" srcOrd="1" destOrd="0" presId="urn:microsoft.com/office/officeart/2005/8/layout/orgChart1"/>
    <dgm:cxn modelId="{515C7FDB-7E32-431E-8F44-F309F4FEF65F}" type="presOf" srcId="{3711C138-2123-4EEC-AE2D-3E49E41BF5A4}" destId="{DAA8A7D3-5032-4407-A1EB-73F04EA4E5E2}" srcOrd="0" destOrd="0" presId="urn:microsoft.com/office/officeart/2005/8/layout/orgChart1"/>
    <dgm:cxn modelId="{9FBE1EEA-2D6C-4A0D-B977-05F34B7E8B7B}" type="presOf" srcId="{C741284D-9257-4DC7-82B0-AC6C644CEE73}" destId="{8E5774F0-25FE-408F-BF2F-90D5FEAE1120}" srcOrd="1" destOrd="0" presId="urn:microsoft.com/office/officeart/2005/8/layout/orgChart1"/>
    <dgm:cxn modelId="{6B3CBAED-704C-4FE6-816B-50E8486380D7}" srcId="{EEFD58B7-EB1F-41B0-8574-134439EF0F24}" destId="{4687FB2C-58A8-4D6B-B37A-57484C982D70}" srcOrd="2" destOrd="0" parTransId="{4D91F7AB-12AC-438D-BD20-EB31D2C9FC4B}" sibTransId="{50B21827-3BAE-4A78-AB5A-88E9B7465110}"/>
    <dgm:cxn modelId="{2916A0F4-A68A-4FEE-A460-5197F5646587}" srcId="{EEFD58B7-EB1F-41B0-8574-134439EF0F24}" destId="{6C721276-F4FD-466D-A570-9CED156A07CF}" srcOrd="1" destOrd="0" parTransId="{58F35A8E-9480-4040-938C-6473E920EEE9}" sibTransId="{D6D0317D-F2BA-41F3-8A6D-B13F91230FF4}"/>
    <dgm:cxn modelId="{493531FB-2317-4E94-8D07-C477657B35F8}" type="presOf" srcId="{EEFD58B7-EB1F-41B0-8574-134439EF0F24}" destId="{41802970-5D42-4F9C-905E-1E2014154E9C}" srcOrd="0" destOrd="0" presId="urn:microsoft.com/office/officeart/2005/8/layout/orgChart1"/>
    <dgm:cxn modelId="{E4BC98A8-9A10-45A1-A56E-6F0602A316D3}" type="presParOf" srcId="{4EB26FC3-5449-4D5D-A225-D4D5FC88A348}" destId="{D5B61AA8-D785-4331-BDE2-64D04C813546}" srcOrd="0" destOrd="0" presId="urn:microsoft.com/office/officeart/2005/8/layout/orgChart1"/>
    <dgm:cxn modelId="{3A4F17E8-3D66-4D97-B7F7-ACC66EFDAC1E}" type="presParOf" srcId="{D5B61AA8-D785-4331-BDE2-64D04C813546}" destId="{563E4DD6-DBC7-4712-8C79-081821B949F4}" srcOrd="0" destOrd="0" presId="urn:microsoft.com/office/officeart/2005/8/layout/orgChart1"/>
    <dgm:cxn modelId="{CF30F12A-262A-49DE-AF2D-56D4A7167D46}" type="presParOf" srcId="{563E4DD6-DBC7-4712-8C79-081821B949F4}" destId="{E4EA9954-9D42-441D-8579-8A539B2D3B6A}" srcOrd="0" destOrd="0" presId="urn:microsoft.com/office/officeart/2005/8/layout/orgChart1"/>
    <dgm:cxn modelId="{F086D290-04F2-440B-9CC9-28832C9AE083}" type="presParOf" srcId="{563E4DD6-DBC7-4712-8C79-081821B949F4}" destId="{8E5774F0-25FE-408F-BF2F-90D5FEAE1120}" srcOrd="1" destOrd="0" presId="urn:microsoft.com/office/officeart/2005/8/layout/orgChart1"/>
    <dgm:cxn modelId="{DD9449CC-4FF5-4406-B1FD-48231C8B8082}" type="presParOf" srcId="{D5B61AA8-D785-4331-BDE2-64D04C813546}" destId="{4668C9BD-501F-44FD-A45E-FF6EA8D4886D}" srcOrd="1" destOrd="0" presId="urn:microsoft.com/office/officeart/2005/8/layout/orgChart1"/>
    <dgm:cxn modelId="{CAFF3120-A187-48D6-B971-8A8914CC5236}" type="presParOf" srcId="{4668C9BD-501F-44FD-A45E-FF6EA8D4886D}" destId="{81693878-68ED-4802-A5A0-8413DC83B663}" srcOrd="0" destOrd="0" presId="urn:microsoft.com/office/officeart/2005/8/layout/orgChart1"/>
    <dgm:cxn modelId="{1A195471-E0EC-4BDE-A3CE-4BE7A67F4ED9}" type="presParOf" srcId="{4668C9BD-501F-44FD-A45E-FF6EA8D4886D}" destId="{A604B50E-18A5-4705-B953-857B9E2E09D8}" srcOrd="1" destOrd="0" presId="urn:microsoft.com/office/officeart/2005/8/layout/orgChart1"/>
    <dgm:cxn modelId="{E1B2366D-E733-4D2F-864F-62BC8100144E}" type="presParOf" srcId="{A604B50E-18A5-4705-B953-857B9E2E09D8}" destId="{3633E84A-248D-4A0D-930D-F4DF877D6920}" srcOrd="0" destOrd="0" presId="urn:microsoft.com/office/officeart/2005/8/layout/orgChart1"/>
    <dgm:cxn modelId="{9B8227DB-9E22-47E3-8A4F-36A413759A85}" type="presParOf" srcId="{3633E84A-248D-4A0D-930D-F4DF877D6920}" destId="{41802970-5D42-4F9C-905E-1E2014154E9C}" srcOrd="0" destOrd="0" presId="urn:microsoft.com/office/officeart/2005/8/layout/orgChart1"/>
    <dgm:cxn modelId="{44ECBAFD-6EEC-4B49-BBEE-A0AAF08B3C51}" type="presParOf" srcId="{3633E84A-248D-4A0D-930D-F4DF877D6920}" destId="{A40A48B8-A7F0-4C24-A65A-CB49D5FC3B0F}" srcOrd="1" destOrd="0" presId="urn:microsoft.com/office/officeart/2005/8/layout/orgChart1"/>
    <dgm:cxn modelId="{24DBD071-B2AD-4A7E-993B-215B488754B7}" type="presParOf" srcId="{A604B50E-18A5-4705-B953-857B9E2E09D8}" destId="{E85613CF-3C45-4541-A977-C6B3F63FCEB8}" srcOrd="1" destOrd="0" presId="urn:microsoft.com/office/officeart/2005/8/layout/orgChart1"/>
    <dgm:cxn modelId="{50282651-2735-48F8-8611-4FFEF43FA350}" type="presParOf" srcId="{E85613CF-3C45-4541-A977-C6B3F63FCEB8}" destId="{4A457D48-4BDD-425C-95F0-091DE8680901}" srcOrd="0" destOrd="0" presId="urn:microsoft.com/office/officeart/2005/8/layout/orgChart1"/>
    <dgm:cxn modelId="{2AA058DF-E761-4BC7-99D2-9C72A7C74001}" type="presParOf" srcId="{E85613CF-3C45-4541-A977-C6B3F63FCEB8}" destId="{BB04B260-F750-4303-ABE5-C907389E4588}" srcOrd="1" destOrd="0" presId="urn:microsoft.com/office/officeart/2005/8/layout/orgChart1"/>
    <dgm:cxn modelId="{0B40AF62-1171-4EEA-8E4D-2462BD5D6C24}" type="presParOf" srcId="{BB04B260-F750-4303-ABE5-C907389E4588}" destId="{EAEE8302-2CC6-48CB-95C2-6B9431B3FA5F}" srcOrd="0" destOrd="0" presId="urn:microsoft.com/office/officeart/2005/8/layout/orgChart1"/>
    <dgm:cxn modelId="{A1F41AEF-9B8E-4D6B-B810-995D41D85BEB}" type="presParOf" srcId="{EAEE8302-2CC6-48CB-95C2-6B9431B3FA5F}" destId="{3E43D8D6-2021-4226-A926-3665D0C97CAE}" srcOrd="0" destOrd="0" presId="urn:microsoft.com/office/officeart/2005/8/layout/orgChart1"/>
    <dgm:cxn modelId="{828D8248-F204-405A-9529-9925322E99F5}" type="presParOf" srcId="{EAEE8302-2CC6-48CB-95C2-6B9431B3FA5F}" destId="{E7F2BB98-3D11-4696-9613-AC8B3C905D5F}" srcOrd="1" destOrd="0" presId="urn:microsoft.com/office/officeart/2005/8/layout/orgChart1"/>
    <dgm:cxn modelId="{0820F54F-BDC1-4794-A64E-8E992CE6AA67}" type="presParOf" srcId="{BB04B260-F750-4303-ABE5-C907389E4588}" destId="{391AF44A-5DBB-4AFF-AFFC-F250B78A4237}" srcOrd="1" destOrd="0" presId="urn:microsoft.com/office/officeart/2005/8/layout/orgChart1"/>
    <dgm:cxn modelId="{4FD3EFAC-A9BA-4A0C-BD0E-6755F6B00FCE}" type="presParOf" srcId="{BB04B260-F750-4303-ABE5-C907389E4588}" destId="{3036ECE8-83A0-4DC9-A69A-50DAC856B218}" srcOrd="2" destOrd="0" presId="urn:microsoft.com/office/officeart/2005/8/layout/orgChart1"/>
    <dgm:cxn modelId="{C5185E3C-623A-48D3-9A92-C64C867334B2}" type="presParOf" srcId="{E85613CF-3C45-4541-A977-C6B3F63FCEB8}" destId="{A15DEE5B-7AA8-411A-ACA7-94F8B3F7A33B}" srcOrd="2" destOrd="0" presId="urn:microsoft.com/office/officeart/2005/8/layout/orgChart1"/>
    <dgm:cxn modelId="{5ABEF44D-4F3D-4EE8-B0DB-201C0170A0A4}" type="presParOf" srcId="{E85613CF-3C45-4541-A977-C6B3F63FCEB8}" destId="{064B73CA-6D06-4CDD-816C-3F9E8C0616FE}" srcOrd="3" destOrd="0" presId="urn:microsoft.com/office/officeart/2005/8/layout/orgChart1"/>
    <dgm:cxn modelId="{76AC8503-E6FB-47FB-A58D-1B3E7871E207}" type="presParOf" srcId="{064B73CA-6D06-4CDD-816C-3F9E8C0616FE}" destId="{FE9E65A3-2194-4BAC-80CD-7B81931D255C}" srcOrd="0" destOrd="0" presId="urn:microsoft.com/office/officeart/2005/8/layout/orgChart1"/>
    <dgm:cxn modelId="{CE760882-D0D3-4A70-BFE5-A1BCF326EFD2}" type="presParOf" srcId="{FE9E65A3-2194-4BAC-80CD-7B81931D255C}" destId="{958F77B2-BEFD-4163-973F-04DDB4E9D8F2}" srcOrd="0" destOrd="0" presId="urn:microsoft.com/office/officeart/2005/8/layout/orgChart1"/>
    <dgm:cxn modelId="{240C0060-AF6E-4C8F-B568-4979B7DED046}" type="presParOf" srcId="{FE9E65A3-2194-4BAC-80CD-7B81931D255C}" destId="{B7F11B14-E1BE-4DB0-B203-E09E4D799F38}" srcOrd="1" destOrd="0" presId="urn:microsoft.com/office/officeart/2005/8/layout/orgChart1"/>
    <dgm:cxn modelId="{A532EE03-94F2-44CD-87CA-7F5F01B05ED1}" type="presParOf" srcId="{064B73CA-6D06-4CDD-816C-3F9E8C0616FE}" destId="{ED400C91-921F-4F3C-966D-6E6DD321E525}" srcOrd="1" destOrd="0" presId="urn:microsoft.com/office/officeart/2005/8/layout/orgChart1"/>
    <dgm:cxn modelId="{01463EDB-2D48-4B6B-8631-6567EED42167}" type="presParOf" srcId="{064B73CA-6D06-4CDD-816C-3F9E8C0616FE}" destId="{103C8D80-7ED6-4DA3-9FD4-678D6F0DD6B1}" srcOrd="2" destOrd="0" presId="urn:microsoft.com/office/officeart/2005/8/layout/orgChart1"/>
    <dgm:cxn modelId="{028375B9-4A49-42DB-8845-A189BB32DBF5}" type="presParOf" srcId="{E85613CF-3C45-4541-A977-C6B3F63FCEB8}" destId="{4CA6DD72-1B32-4004-B0E2-E5DAB241A9D5}" srcOrd="4" destOrd="0" presId="urn:microsoft.com/office/officeart/2005/8/layout/orgChart1"/>
    <dgm:cxn modelId="{01F0CBDA-49C7-4504-A18D-CC314B082F57}" type="presParOf" srcId="{E85613CF-3C45-4541-A977-C6B3F63FCEB8}" destId="{CCAA0FE0-066A-49C1-A0B8-56CC76376071}" srcOrd="5" destOrd="0" presId="urn:microsoft.com/office/officeart/2005/8/layout/orgChart1"/>
    <dgm:cxn modelId="{0678E419-2A3A-4CF4-BA47-B20532F73E94}" type="presParOf" srcId="{CCAA0FE0-066A-49C1-A0B8-56CC76376071}" destId="{1936ECD5-B5E4-481C-BAF3-3621F2F6731E}" srcOrd="0" destOrd="0" presId="urn:microsoft.com/office/officeart/2005/8/layout/orgChart1"/>
    <dgm:cxn modelId="{BAC95054-B8DF-4871-9713-0E33B60570DB}" type="presParOf" srcId="{1936ECD5-B5E4-481C-BAF3-3621F2F6731E}" destId="{481CD5DE-6547-47C1-8982-F734DE49B4B7}" srcOrd="0" destOrd="0" presId="urn:microsoft.com/office/officeart/2005/8/layout/orgChart1"/>
    <dgm:cxn modelId="{BE683299-65EC-449C-A2EB-92648FDF4FD2}" type="presParOf" srcId="{1936ECD5-B5E4-481C-BAF3-3621F2F6731E}" destId="{44093129-13CB-4670-8CE2-475254B1FD20}" srcOrd="1" destOrd="0" presId="urn:microsoft.com/office/officeart/2005/8/layout/orgChart1"/>
    <dgm:cxn modelId="{1BD0FB33-11FE-4D3D-9E11-6DD6EFD7480E}" type="presParOf" srcId="{CCAA0FE0-066A-49C1-A0B8-56CC76376071}" destId="{8A2506D4-9622-4CE5-B5F3-74F8E0619F91}" srcOrd="1" destOrd="0" presId="urn:microsoft.com/office/officeart/2005/8/layout/orgChart1"/>
    <dgm:cxn modelId="{A1FC3615-6BBF-4454-80AE-339F5CBA7872}" type="presParOf" srcId="{CCAA0FE0-066A-49C1-A0B8-56CC76376071}" destId="{A8C79B98-D999-4833-813B-F2ED1AA062B2}" srcOrd="2" destOrd="0" presId="urn:microsoft.com/office/officeart/2005/8/layout/orgChart1"/>
    <dgm:cxn modelId="{E97722AD-9383-46D4-8549-281E8825F052}" type="presParOf" srcId="{E85613CF-3C45-4541-A977-C6B3F63FCEB8}" destId="{38CDC1BD-904E-4905-8D20-35E84D9CF450}" srcOrd="6" destOrd="0" presId="urn:microsoft.com/office/officeart/2005/8/layout/orgChart1"/>
    <dgm:cxn modelId="{1475A72E-3E54-41A1-B274-41B79021A350}" type="presParOf" srcId="{E85613CF-3C45-4541-A977-C6B3F63FCEB8}" destId="{8B046730-5447-47BF-9EF2-AF89A6AE710D}" srcOrd="7" destOrd="0" presId="urn:microsoft.com/office/officeart/2005/8/layout/orgChart1"/>
    <dgm:cxn modelId="{C25828B8-0455-4B28-A6A9-C8C93BC30EA7}" type="presParOf" srcId="{8B046730-5447-47BF-9EF2-AF89A6AE710D}" destId="{6AC65829-6E49-4402-800C-9609EEE2222C}" srcOrd="0" destOrd="0" presId="urn:microsoft.com/office/officeart/2005/8/layout/orgChart1"/>
    <dgm:cxn modelId="{9AFEA075-0230-4568-86CB-023148AA0279}" type="presParOf" srcId="{6AC65829-6E49-4402-800C-9609EEE2222C}" destId="{DAA8A7D3-5032-4407-A1EB-73F04EA4E5E2}" srcOrd="0" destOrd="0" presId="urn:microsoft.com/office/officeart/2005/8/layout/orgChart1"/>
    <dgm:cxn modelId="{A27CA66E-74D9-4D43-BEB6-32345D0333D1}" type="presParOf" srcId="{6AC65829-6E49-4402-800C-9609EEE2222C}" destId="{0FE5CC06-E48A-4CD3-AA63-47F921338C94}" srcOrd="1" destOrd="0" presId="urn:microsoft.com/office/officeart/2005/8/layout/orgChart1"/>
    <dgm:cxn modelId="{14EDD6EE-2628-4BE2-8F52-4D066D9EC95C}" type="presParOf" srcId="{8B046730-5447-47BF-9EF2-AF89A6AE710D}" destId="{190B6D76-61A5-4399-A9E3-8FB229EB3CB1}" srcOrd="1" destOrd="0" presId="urn:microsoft.com/office/officeart/2005/8/layout/orgChart1"/>
    <dgm:cxn modelId="{DBD45BC7-E130-404D-85ED-0D4A144BFCD7}" type="presParOf" srcId="{8B046730-5447-47BF-9EF2-AF89A6AE710D}" destId="{37D0EA82-6D0A-474F-8436-128B6761978F}" srcOrd="2" destOrd="0" presId="urn:microsoft.com/office/officeart/2005/8/layout/orgChart1"/>
    <dgm:cxn modelId="{BA219706-378E-4799-B9D4-0773BC51B2D3}" type="presParOf" srcId="{E85613CF-3C45-4541-A977-C6B3F63FCEB8}" destId="{BB11FC7F-535F-4AEA-87CF-1583C8C56C6B}" srcOrd="8" destOrd="0" presId="urn:microsoft.com/office/officeart/2005/8/layout/orgChart1"/>
    <dgm:cxn modelId="{A128EE4A-4267-43DC-B793-48E2F87C2D53}" type="presParOf" srcId="{E85613CF-3C45-4541-A977-C6B3F63FCEB8}" destId="{8BCDFC52-7C19-4DAC-B6AD-C922AFEA47A2}" srcOrd="9" destOrd="0" presId="urn:microsoft.com/office/officeart/2005/8/layout/orgChart1"/>
    <dgm:cxn modelId="{F0757590-16B1-419E-BAD0-6DE3555C606E}" type="presParOf" srcId="{8BCDFC52-7C19-4DAC-B6AD-C922AFEA47A2}" destId="{A686D3AE-F0E3-43FA-B857-BC552F52A238}" srcOrd="0" destOrd="0" presId="urn:microsoft.com/office/officeart/2005/8/layout/orgChart1"/>
    <dgm:cxn modelId="{2479D706-6827-4BEA-85D7-7D87F7731EE8}" type="presParOf" srcId="{A686D3AE-F0E3-43FA-B857-BC552F52A238}" destId="{C184FC66-700A-47EC-B634-15C3CE83D746}" srcOrd="0" destOrd="0" presId="urn:microsoft.com/office/officeart/2005/8/layout/orgChart1"/>
    <dgm:cxn modelId="{640D9650-21A8-4D1B-AE51-E0F1CB8F4ECE}" type="presParOf" srcId="{A686D3AE-F0E3-43FA-B857-BC552F52A238}" destId="{106E15A9-C98F-4013-9F23-E06C69CCF777}" srcOrd="1" destOrd="0" presId="urn:microsoft.com/office/officeart/2005/8/layout/orgChart1"/>
    <dgm:cxn modelId="{D37A5338-3D01-4613-8AC7-805CC8BABDBA}" type="presParOf" srcId="{8BCDFC52-7C19-4DAC-B6AD-C922AFEA47A2}" destId="{AC1FA64D-745F-4D00-B6D0-87EA060816CF}" srcOrd="1" destOrd="0" presId="urn:microsoft.com/office/officeart/2005/8/layout/orgChart1"/>
    <dgm:cxn modelId="{0F8E1B29-C552-4600-8CF2-0A3011E30067}" type="presParOf" srcId="{8BCDFC52-7C19-4DAC-B6AD-C922AFEA47A2}" destId="{6B90C1AE-DA02-4BFF-8969-BC4D0ABBA8FC}" srcOrd="2" destOrd="0" presId="urn:microsoft.com/office/officeart/2005/8/layout/orgChart1"/>
    <dgm:cxn modelId="{5F49DFAA-1E39-4060-B9E5-25ECD5B0A113}" type="presParOf" srcId="{A604B50E-18A5-4705-B953-857B9E2E09D8}" destId="{8E3EEC75-4EFE-47FA-BD7F-A82503E4FED0}" srcOrd="2" destOrd="0" presId="urn:microsoft.com/office/officeart/2005/8/layout/orgChart1"/>
    <dgm:cxn modelId="{A332892F-082C-4850-92D2-480445B54641}"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800" b="0" dirty="0"/>
            <a:t>Unspent Amount related to CSR as per section 135</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B417B8EB-B2FA-47B1-BD6D-A22D09AAD565}">
      <dgm:prSet phldrT="[Text]" custT="1"/>
      <dgm:spPr/>
      <dgm:t>
        <a:bodyPr/>
        <a:lstStyle/>
        <a:p>
          <a:r>
            <a:rPr lang="en-US" sz="1400" b="1" dirty="0"/>
            <a:t>Amount Unspent Related to Ongoing Project</a:t>
          </a:r>
        </a:p>
        <a:p>
          <a:endParaRPr lang="en-US" sz="1400" b="0" dirty="0"/>
        </a:p>
        <a:p>
          <a:r>
            <a:rPr lang="en-US" sz="1400" b="0" dirty="0"/>
            <a:t>Whether transferred to special account </a:t>
          </a:r>
        </a:p>
      </dgm:t>
    </dgm:pt>
    <dgm:pt modelId="{75C37F87-1349-4B21-8DD4-2525D2E0AE8A}" type="sibTrans" cxnId="{C8B125BC-BFB3-4F40-B185-0FB6C2EA0E07}">
      <dgm:prSet/>
      <dgm:spPr/>
      <dgm:t>
        <a:bodyPr/>
        <a:lstStyle/>
        <a:p>
          <a:endParaRPr lang="en-US" sz="2800"/>
        </a:p>
      </dgm:t>
    </dgm:pt>
    <dgm:pt modelId="{8550D9E7-6FE5-40DD-8584-F3A50FD49CF8}" type="parTrans" cxnId="{C8B125BC-BFB3-4F40-B185-0FB6C2EA0E07}">
      <dgm:prSet/>
      <dgm:spPr/>
      <dgm:t>
        <a:bodyPr/>
        <a:lstStyle/>
        <a:p>
          <a:endParaRPr lang="en-US" sz="2800"/>
        </a:p>
      </dgm:t>
    </dgm:pt>
    <dgm:pt modelId="{BA812114-50DA-4C73-8245-29EA2A7DFBD6}">
      <dgm:prSet phldrT="[Text]" custT="1"/>
      <dgm:spPr/>
      <dgm:t>
        <a:bodyPr/>
        <a:lstStyle/>
        <a:p>
          <a:r>
            <a:rPr lang="en-US" sz="1400" b="1" dirty="0"/>
            <a:t>Amount Unspent Other than Ongoing Project</a:t>
          </a:r>
        </a:p>
        <a:p>
          <a:r>
            <a:rPr lang="en-US" sz="1400" dirty="0"/>
            <a:t>Whether transferred unspent amount to a Fund specified in Schedule VII to the Companies Act within a period of six months of the expiry of the financial year</a:t>
          </a:r>
        </a:p>
      </dgm:t>
    </dgm:pt>
    <dgm:pt modelId="{7FBC2927-ADF6-4A9D-BE80-4BE50A038AD5}" type="sibTrans" cxnId="{E05ECD86-79D4-4B00-A54F-F1D1FE1A8495}">
      <dgm:prSet/>
      <dgm:spPr/>
      <dgm:t>
        <a:bodyPr/>
        <a:lstStyle/>
        <a:p>
          <a:endParaRPr lang="en-US" sz="2800"/>
        </a:p>
      </dgm:t>
    </dgm:pt>
    <dgm:pt modelId="{1A272E34-2D4E-4BFE-B416-451CFC5ABAC2}" type="parTrans" cxnId="{E05ECD86-79D4-4B00-A54F-F1D1FE1A8495}">
      <dgm:prSet/>
      <dgm:spPr/>
      <dgm:t>
        <a:bodyPr/>
        <a:lstStyle/>
        <a:p>
          <a:endParaRPr lang="en-US" sz="2800"/>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232306" custScaleY="52885" custLinFactNeighborX="11955" custLinFactNeighborY="13317">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2"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2" custScaleX="193107" custScaleY="90647" custLinFactX="-100000" custLinFactNeighborX="-126559" custLinFactNeighborY="9652">
        <dgm:presLayoutVars>
          <dgm:chPref val="3"/>
        </dgm:presLayoutVars>
      </dgm:prSet>
      <dgm:spPr/>
    </dgm:pt>
    <dgm:pt modelId="{E5A9B5FA-1826-402F-945B-4C7A7122478A}" type="pres">
      <dgm:prSet presAssocID="{BA812114-50DA-4C73-8245-29EA2A7DFBD6}" presName="rootConnector" presStyleLbl="node2" presStyleIdx="0" presStyleCnt="2"/>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2"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2" custScaleX="170576" custScaleY="79298" custLinFactNeighborX="63064" custLinFactNeighborY="26574">
        <dgm:presLayoutVars>
          <dgm:chPref val="3"/>
        </dgm:presLayoutVars>
      </dgm:prSet>
      <dgm:spPr/>
    </dgm:pt>
    <dgm:pt modelId="{E7F2BB98-3D11-4696-9613-AC8B3C905D5F}" type="pres">
      <dgm:prSet presAssocID="{B417B8EB-B2FA-47B1-BD6D-A22D09AAD565}" presName="rootConnector" presStyleLbl="node2" presStyleIdx="1" presStyleCnt="2"/>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60BDAB7C-D9B2-4115-9B08-F6F256471504}" type="pres">
      <dgm:prSet presAssocID="{C741284D-9257-4DC7-82B0-AC6C644CEE73}" presName="hierChild3" presStyleCnt="0"/>
      <dgm:spPr/>
    </dgm:pt>
  </dgm:ptLst>
  <dgm:cxnLst>
    <dgm:cxn modelId="{7AF88E28-BD9C-4FF9-87FB-12443CDC6067}" type="presOf" srcId="{BA812114-50DA-4C73-8245-29EA2A7DFBD6}" destId="{6969C195-98B7-45D0-A3B7-2B45A2DED059}" srcOrd="0" destOrd="0" presId="urn:microsoft.com/office/officeart/2005/8/layout/orgChart1"/>
    <dgm:cxn modelId="{AFC3D630-A29E-4AEC-A692-9BA58E5370A3}" type="presOf" srcId="{B417B8EB-B2FA-47B1-BD6D-A22D09AAD565}" destId="{E7F2BB98-3D11-4696-9613-AC8B3C905D5F}" srcOrd="1" destOrd="0" presId="urn:microsoft.com/office/officeart/2005/8/layout/orgChart1"/>
    <dgm:cxn modelId="{217E7637-DCAF-41AC-8101-0488407F89B6}" type="presOf" srcId="{B417B8EB-B2FA-47B1-BD6D-A22D09AAD565}" destId="{3E43D8D6-2021-4226-A926-3665D0C97CAE}"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D62B1A4F-C550-44C0-9B3A-554F67C30EA8}" type="presOf" srcId="{1A272E34-2D4E-4BFE-B416-451CFC5ABAC2}" destId="{0CC52BA4-4DB5-4B71-8011-69935CB5B9D4}" srcOrd="0" destOrd="0" presId="urn:microsoft.com/office/officeart/2005/8/layout/orgChart1"/>
    <dgm:cxn modelId="{A3908476-DBEE-4600-945C-0A0F99616055}" type="presOf" srcId="{BA812114-50DA-4C73-8245-29EA2A7DFBD6}" destId="{E5A9B5FA-1826-402F-945B-4C7A7122478A}" srcOrd="1" destOrd="0" presId="urn:microsoft.com/office/officeart/2005/8/layout/orgChart1"/>
    <dgm:cxn modelId="{592A9A76-7973-442D-B71A-48C64989C299}" type="presOf" srcId="{7232FFAE-B0E2-4117-9BFD-FCC946F24E84}" destId="{4EB26FC3-5449-4D5D-A225-D4D5FC88A348}" srcOrd="0" destOrd="0" presId="urn:microsoft.com/office/officeart/2005/8/layout/orgChart1"/>
    <dgm:cxn modelId="{3C6FB456-B0A1-4B3D-BF89-63CA8BBE2BB6}" type="presOf" srcId="{8550D9E7-6FE5-40DD-8584-F3A50FD49CF8}" destId="{4A457D48-4BDD-425C-95F0-091DE8680901}" srcOrd="0" destOrd="0" presId="urn:microsoft.com/office/officeart/2005/8/layout/orgChart1"/>
    <dgm:cxn modelId="{FD560181-5C68-4C73-A73E-1D365C0DCC7B}" type="presOf" srcId="{C741284D-9257-4DC7-82B0-AC6C644CEE73}" destId="{E4EA9954-9D42-441D-8579-8A539B2D3B6A}" srcOrd="0" destOrd="0" presId="urn:microsoft.com/office/officeart/2005/8/layout/orgChart1"/>
    <dgm:cxn modelId="{E05ECD86-79D4-4B00-A54F-F1D1FE1A8495}" srcId="{C741284D-9257-4DC7-82B0-AC6C644CEE73}" destId="{BA812114-50DA-4C73-8245-29EA2A7DFBD6}" srcOrd="0" destOrd="0" parTransId="{1A272E34-2D4E-4BFE-B416-451CFC5ABAC2}" sibTransId="{7FBC2927-ADF6-4A9D-BE80-4BE50A038AD5}"/>
    <dgm:cxn modelId="{CFC7E4A1-77B1-4651-8897-5C65542540A4}" type="presOf" srcId="{C741284D-9257-4DC7-82B0-AC6C644CEE73}" destId="{8E5774F0-25FE-408F-BF2F-90D5FEAE1120}" srcOrd="1"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B97279B7-1D0C-480F-9C9E-4EFDB82DA394}" type="presParOf" srcId="{4EB26FC3-5449-4D5D-A225-D4D5FC88A348}" destId="{D5B61AA8-D785-4331-BDE2-64D04C813546}" srcOrd="0" destOrd="0" presId="urn:microsoft.com/office/officeart/2005/8/layout/orgChart1"/>
    <dgm:cxn modelId="{116EA953-09D3-40A5-B8B9-1689224465A5}" type="presParOf" srcId="{D5B61AA8-D785-4331-BDE2-64D04C813546}" destId="{563E4DD6-DBC7-4712-8C79-081821B949F4}" srcOrd="0" destOrd="0" presId="urn:microsoft.com/office/officeart/2005/8/layout/orgChart1"/>
    <dgm:cxn modelId="{B0897CA8-B2A4-4DF8-BDD9-E35B52CA76BF}" type="presParOf" srcId="{563E4DD6-DBC7-4712-8C79-081821B949F4}" destId="{E4EA9954-9D42-441D-8579-8A539B2D3B6A}" srcOrd="0" destOrd="0" presId="urn:microsoft.com/office/officeart/2005/8/layout/orgChart1"/>
    <dgm:cxn modelId="{D34F771B-C74D-4C3D-9AF7-3D9932183F77}" type="presParOf" srcId="{563E4DD6-DBC7-4712-8C79-081821B949F4}" destId="{8E5774F0-25FE-408F-BF2F-90D5FEAE1120}" srcOrd="1" destOrd="0" presId="urn:microsoft.com/office/officeart/2005/8/layout/orgChart1"/>
    <dgm:cxn modelId="{17189E3C-EBB4-4180-B238-3B5D86BD00BD}" type="presParOf" srcId="{D5B61AA8-D785-4331-BDE2-64D04C813546}" destId="{4668C9BD-501F-44FD-A45E-FF6EA8D4886D}" srcOrd="1" destOrd="0" presId="urn:microsoft.com/office/officeart/2005/8/layout/orgChart1"/>
    <dgm:cxn modelId="{0F78FC0D-8B3F-4D54-A5C0-33BA3AC0F391}" type="presParOf" srcId="{4668C9BD-501F-44FD-A45E-FF6EA8D4886D}" destId="{0CC52BA4-4DB5-4B71-8011-69935CB5B9D4}" srcOrd="0" destOrd="0" presId="urn:microsoft.com/office/officeart/2005/8/layout/orgChart1"/>
    <dgm:cxn modelId="{2D367E78-91FE-4AC8-A604-4A2E978FFB03}" type="presParOf" srcId="{4668C9BD-501F-44FD-A45E-FF6EA8D4886D}" destId="{7EC00ADF-6FEC-424E-BD35-3017B211A834}" srcOrd="1" destOrd="0" presId="urn:microsoft.com/office/officeart/2005/8/layout/orgChart1"/>
    <dgm:cxn modelId="{0E72865E-1662-45AA-9EE3-86906B35807B}" type="presParOf" srcId="{7EC00ADF-6FEC-424E-BD35-3017B211A834}" destId="{91A4E04F-B80B-4724-8CF4-0ABBAA25F266}" srcOrd="0" destOrd="0" presId="urn:microsoft.com/office/officeart/2005/8/layout/orgChart1"/>
    <dgm:cxn modelId="{049F75BF-DFD8-486E-B9CD-048BC9230728}" type="presParOf" srcId="{91A4E04F-B80B-4724-8CF4-0ABBAA25F266}" destId="{6969C195-98B7-45D0-A3B7-2B45A2DED059}" srcOrd="0" destOrd="0" presId="urn:microsoft.com/office/officeart/2005/8/layout/orgChart1"/>
    <dgm:cxn modelId="{15A5BB6A-210D-4D4C-98B3-F82948BE1B27}" type="presParOf" srcId="{91A4E04F-B80B-4724-8CF4-0ABBAA25F266}" destId="{E5A9B5FA-1826-402F-945B-4C7A7122478A}" srcOrd="1" destOrd="0" presId="urn:microsoft.com/office/officeart/2005/8/layout/orgChart1"/>
    <dgm:cxn modelId="{01952D10-C9E9-464C-8798-921308A078E9}" type="presParOf" srcId="{7EC00ADF-6FEC-424E-BD35-3017B211A834}" destId="{11F654B6-56D6-422F-ACC2-C006C0E60303}" srcOrd="1" destOrd="0" presId="urn:microsoft.com/office/officeart/2005/8/layout/orgChart1"/>
    <dgm:cxn modelId="{3488BBC6-5548-4D9D-A47D-610D45373A95}" type="presParOf" srcId="{7EC00ADF-6FEC-424E-BD35-3017B211A834}" destId="{F3416AEC-20B4-4627-96F3-12F11A694969}" srcOrd="2" destOrd="0" presId="urn:microsoft.com/office/officeart/2005/8/layout/orgChart1"/>
    <dgm:cxn modelId="{4677CBB1-EEF5-4F5A-B8C8-EC19976C53DB}" type="presParOf" srcId="{4668C9BD-501F-44FD-A45E-FF6EA8D4886D}" destId="{4A457D48-4BDD-425C-95F0-091DE8680901}" srcOrd="2" destOrd="0" presId="urn:microsoft.com/office/officeart/2005/8/layout/orgChart1"/>
    <dgm:cxn modelId="{9E0BF987-C83E-4741-904F-9AEDA1952FCD}" type="presParOf" srcId="{4668C9BD-501F-44FD-A45E-FF6EA8D4886D}" destId="{BB04B260-F750-4303-ABE5-C907389E4588}" srcOrd="3" destOrd="0" presId="urn:microsoft.com/office/officeart/2005/8/layout/orgChart1"/>
    <dgm:cxn modelId="{C1CE6C9E-2AD0-419F-B913-39AA148F877C}" type="presParOf" srcId="{BB04B260-F750-4303-ABE5-C907389E4588}" destId="{EAEE8302-2CC6-48CB-95C2-6B9431B3FA5F}" srcOrd="0" destOrd="0" presId="urn:microsoft.com/office/officeart/2005/8/layout/orgChart1"/>
    <dgm:cxn modelId="{625B6EFC-1A2D-44B6-AEAD-2324DD4AE263}" type="presParOf" srcId="{EAEE8302-2CC6-48CB-95C2-6B9431B3FA5F}" destId="{3E43D8D6-2021-4226-A926-3665D0C97CAE}" srcOrd="0" destOrd="0" presId="urn:microsoft.com/office/officeart/2005/8/layout/orgChart1"/>
    <dgm:cxn modelId="{DD2BCF1A-4500-483A-AE90-6697AC1BC3A3}" type="presParOf" srcId="{EAEE8302-2CC6-48CB-95C2-6B9431B3FA5F}" destId="{E7F2BB98-3D11-4696-9613-AC8B3C905D5F}" srcOrd="1" destOrd="0" presId="urn:microsoft.com/office/officeart/2005/8/layout/orgChart1"/>
    <dgm:cxn modelId="{625969AA-91DF-4283-B969-BC5BDC7B18FE}" type="presParOf" srcId="{BB04B260-F750-4303-ABE5-C907389E4588}" destId="{391AF44A-5DBB-4AFF-AFFC-F250B78A4237}" srcOrd="1" destOrd="0" presId="urn:microsoft.com/office/officeart/2005/8/layout/orgChart1"/>
    <dgm:cxn modelId="{126CA0DC-E2ED-4530-964B-7300262FF259}" type="presParOf" srcId="{BB04B260-F750-4303-ABE5-C907389E4588}" destId="{3036ECE8-83A0-4DC9-A69A-50DAC856B218}" srcOrd="2" destOrd="0" presId="urn:microsoft.com/office/officeart/2005/8/layout/orgChart1"/>
    <dgm:cxn modelId="{59EBEB4F-1EAB-4489-8031-F1500049A395}"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9083F3-2740-4F96-B062-874B99353B2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D172D147-95BD-4DE0-A1B9-3EDC79221793}">
      <dgm:prSet phldrT="[Text]" custT="1"/>
      <dgm:spPr/>
      <dgm:t>
        <a:bodyPr/>
        <a:lstStyle/>
        <a:p>
          <a:r>
            <a:rPr lang="en-US" sz="2000" b="1" dirty="0"/>
            <a:t>CARO 2020</a:t>
          </a:r>
        </a:p>
      </dgm:t>
    </dgm:pt>
    <dgm:pt modelId="{9C216342-F67E-43C7-8872-7E6AFD40093E}" type="parTrans" cxnId="{1C2F9C0D-B2EA-433E-AC51-65A0DEBDA590}">
      <dgm:prSet/>
      <dgm:spPr/>
      <dgm:t>
        <a:bodyPr/>
        <a:lstStyle/>
        <a:p>
          <a:endParaRPr lang="en-US" b="1"/>
        </a:p>
      </dgm:t>
    </dgm:pt>
    <dgm:pt modelId="{05AA83FE-32A5-4EAF-B2E9-A0C30BCE4464}" type="sibTrans" cxnId="{1C2F9C0D-B2EA-433E-AC51-65A0DEBDA590}">
      <dgm:prSet/>
      <dgm:spPr/>
      <dgm:t>
        <a:bodyPr/>
        <a:lstStyle/>
        <a:p>
          <a:endParaRPr lang="en-US" b="1"/>
        </a:p>
      </dgm:t>
    </dgm:pt>
    <dgm:pt modelId="{006EB7C7-3AE9-47BD-B204-9BD87DDDF8E7}">
      <dgm:prSet phldrT="[Text]" custT="1"/>
      <dgm:spPr/>
      <dgm:t>
        <a:bodyPr/>
        <a:lstStyle/>
        <a:p>
          <a:r>
            <a:rPr lang="en-US" sz="1400" b="1" dirty="0"/>
            <a:t>Planning </a:t>
          </a:r>
        </a:p>
      </dgm:t>
    </dgm:pt>
    <dgm:pt modelId="{41A080FD-F98E-4F7D-8826-E1102E9FA645}" type="parTrans" cxnId="{60FF2A44-BAA6-44FB-AD9D-1216BABF20E9}">
      <dgm:prSet/>
      <dgm:spPr/>
      <dgm:t>
        <a:bodyPr/>
        <a:lstStyle/>
        <a:p>
          <a:endParaRPr lang="en-US" b="1"/>
        </a:p>
      </dgm:t>
    </dgm:pt>
    <dgm:pt modelId="{A409D51A-17E3-4F64-B24C-5011489D5804}" type="sibTrans" cxnId="{60FF2A44-BAA6-44FB-AD9D-1216BABF20E9}">
      <dgm:prSet/>
      <dgm:spPr/>
      <dgm:t>
        <a:bodyPr/>
        <a:lstStyle/>
        <a:p>
          <a:endParaRPr lang="en-US" b="1"/>
        </a:p>
      </dgm:t>
    </dgm:pt>
    <dgm:pt modelId="{9EF8D21F-031D-4274-B93B-479F513630EC}">
      <dgm:prSet phldrT="[Text]" custT="1"/>
      <dgm:spPr/>
      <dgm:t>
        <a:bodyPr/>
        <a:lstStyle/>
        <a:p>
          <a:r>
            <a:rPr lang="en-US" sz="1400" b="1" dirty="0"/>
            <a:t>Risk Assessment (SA 315)</a:t>
          </a:r>
        </a:p>
      </dgm:t>
    </dgm:pt>
    <dgm:pt modelId="{47192A59-D1F2-438F-82A9-2E87B19C9469}" type="parTrans" cxnId="{ACD8F005-F855-4135-B02B-ACFEB5D10A88}">
      <dgm:prSet/>
      <dgm:spPr/>
      <dgm:t>
        <a:bodyPr/>
        <a:lstStyle/>
        <a:p>
          <a:endParaRPr lang="en-US" b="1"/>
        </a:p>
      </dgm:t>
    </dgm:pt>
    <dgm:pt modelId="{45B6B35F-4CF4-4AF4-A9DF-6E24ECD7127F}" type="sibTrans" cxnId="{ACD8F005-F855-4135-B02B-ACFEB5D10A88}">
      <dgm:prSet/>
      <dgm:spPr/>
      <dgm:t>
        <a:bodyPr/>
        <a:lstStyle/>
        <a:p>
          <a:endParaRPr lang="en-US" b="1"/>
        </a:p>
      </dgm:t>
    </dgm:pt>
    <dgm:pt modelId="{9F50FCED-D6EA-4340-AB43-D2B0719A6E0D}">
      <dgm:prSet phldrT="[Text]" custT="1"/>
      <dgm:spPr/>
      <dgm:t>
        <a:bodyPr/>
        <a:lstStyle/>
        <a:p>
          <a:r>
            <a:rPr lang="en-US" sz="1400" b="1" dirty="0"/>
            <a:t>Extensive Audit Procedures</a:t>
          </a:r>
        </a:p>
      </dgm:t>
    </dgm:pt>
    <dgm:pt modelId="{87ED94B0-BFFC-4598-8C1E-3586A2204503}" type="parTrans" cxnId="{18C2A2F1-3144-4589-B40A-72BE829EF2DA}">
      <dgm:prSet/>
      <dgm:spPr/>
      <dgm:t>
        <a:bodyPr/>
        <a:lstStyle/>
        <a:p>
          <a:endParaRPr lang="en-US" b="1"/>
        </a:p>
      </dgm:t>
    </dgm:pt>
    <dgm:pt modelId="{6418FD26-364B-4846-985C-E9F54F38FF5E}" type="sibTrans" cxnId="{18C2A2F1-3144-4589-B40A-72BE829EF2DA}">
      <dgm:prSet/>
      <dgm:spPr/>
      <dgm:t>
        <a:bodyPr/>
        <a:lstStyle/>
        <a:p>
          <a:endParaRPr lang="en-US" b="1"/>
        </a:p>
      </dgm:t>
    </dgm:pt>
    <dgm:pt modelId="{F41CB0B4-2557-4F98-ACA8-CF00403168AB}">
      <dgm:prSet phldrT="[Text]" custT="1"/>
      <dgm:spPr/>
      <dgm:t>
        <a:bodyPr/>
        <a:lstStyle/>
        <a:p>
          <a:pPr algn="ctr"/>
          <a:r>
            <a:rPr lang="en-US" sz="1400" b="1" dirty="0"/>
            <a:t>Audit Documentation</a:t>
          </a:r>
        </a:p>
      </dgm:t>
    </dgm:pt>
    <dgm:pt modelId="{8E428123-7655-4B4B-AEDE-21A635BCD07B}" type="parTrans" cxnId="{D7AAF069-B493-4E4F-B8B8-26A7955DF4FA}">
      <dgm:prSet/>
      <dgm:spPr/>
      <dgm:t>
        <a:bodyPr/>
        <a:lstStyle/>
        <a:p>
          <a:endParaRPr lang="en-US" b="1"/>
        </a:p>
      </dgm:t>
    </dgm:pt>
    <dgm:pt modelId="{18EB4C09-C7CF-4B90-909D-27A5534D3C9B}" type="sibTrans" cxnId="{D7AAF069-B493-4E4F-B8B8-26A7955DF4FA}">
      <dgm:prSet/>
      <dgm:spPr/>
      <dgm:t>
        <a:bodyPr/>
        <a:lstStyle/>
        <a:p>
          <a:endParaRPr lang="en-US" b="1"/>
        </a:p>
      </dgm:t>
    </dgm:pt>
    <dgm:pt modelId="{E368B712-3C83-4CCD-9633-FA1F037316B9}">
      <dgm:prSet phldrT="[Text]" custT="1"/>
      <dgm:spPr/>
      <dgm:t>
        <a:bodyPr/>
        <a:lstStyle/>
        <a:p>
          <a:r>
            <a:rPr lang="en-US" sz="1400" b="1" dirty="0"/>
            <a:t>Discussion with Management</a:t>
          </a:r>
        </a:p>
      </dgm:t>
    </dgm:pt>
    <dgm:pt modelId="{695C46A9-34B7-443D-A352-C58B55A903E8}" type="parTrans" cxnId="{62C2103A-89A4-4B3A-A651-D740A6FDAAE1}">
      <dgm:prSet/>
      <dgm:spPr/>
      <dgm:t>
        <a:bodyPr/>
        <a:lstStyle/>
        <a:p>
          <a:endParaRPr lang="en-US" b="1"/>
        </a:p>
      </dgm:t>
    </dgm:pt>
    <dgm:pt modelId="{93E5A1D5-10E5-455B-8263-49152AEB81AF}" type="sibTrans" cxnId="{62C2103A-89A4-4B3A-A651-D740A6FDAAE1}">
      <dgm:prSet/>
      <dgm:spPr/>
      <dgm:t>
        <a:bodyPr/>
        <a:lstStyle/>
        <a:p>
          <a:endParaRPr lang="en-US" b="1"/>
        </a:p>
      </dgm:t>
    </dgm:pt>
    <dgm:pt modelId="{30302501-06B0-4C37-B8F8-F6C4CDDF219A}">
      <dgm:prSet phldrT="[Text]" custT="1"/>
      <dgm:spPr/>
      <dgm:t>
        <a:bodyPr/>
        <a:lstStyle/>
        <a:p>
          <a:r>
            <a:rPr lang="en-US" sz="1400" b="1" dirty="0"/>
            <a:t>Nature, Timing, Extent of Audit Procedures</a:t>
          </a:r>
        </a:p>
      </dgm:t>
    </dgm:pt>
    <dgm:pt modelId="{0AA615D2-ED8A-4FF3-88FC-CE9D789E278C}" type="parTrans" cxnId="{A4A33B71-5C39-4FC0-9D9D-F312184F9E82}">
      <dgm:prSet/>
      <dgm:spPr/>
      <dgm:t>
        <a:bodyPr/>
        <a:lstStyle/>
        <a:p>
          <a:endParaRPr lang="en-US" b="1"/>
        </a:p>
      </dgm:t>
    </dgm:pt>
    <dgm:pt modelId="{14C46A33-757F-4FCD-9EAB-A487321E718E}" type="sibTrans" cxnId="{A4A33B71-5C39-4FC0-9D9D-F312184F9E82}">
      <dgm:prSet/>
      <dgm:spPr/>
      <dgm:t>
        <a:bodyPr/>
        <a:lstStyle/>
        <a:p>
          <a:endParaRPr lang="en-US" b="1"/>
        </a:p>
      </dgm:t>
    </dgm:pt>
    <dgm:pt modelId="{D91706ED-08E2-40EF-91F2-5A02CE656C28}">
      <dgm:prSet phldrT="[Text]" custT="1"/>
      <dgm:spPr/>
      <dgm:t>
        <a:bodyPr/>
        <a:lstStyle/>
        <a:p>
          <a:r>
            <a:rPr lang="en-US" sz="1400" b="1" dirty="0"/>
            <a:t>Reporting</a:t>
          </a:r>
        </a:p>
      </dgm:t>
    </dgm:pt>
    <dgm:pt modelId="{BD2A4C48-8918-473C-89DC-8BE06DC000B1}" type="parTrans" cxnId="{1CB86AB5-F7F4-456D-92E8-78BD6132C065}">
      <dgm:prSet/>
      <dgm:spPr/>
      <dgm:t>
        <a:bodyPr/>
        <a:lstStyle/>
        <a:p>
          <a:endParaRPr lang="en-US" b="1"/>
        </a:p>
      </dgm:t>
    </dgm:pt>
    <dgm:pt modelId="{4D4D57DA-AF04-4E04-BA41-72403BDB70D8}" type="sibTrans" cxnId="{1CB86AB5-F7F4-456D-92E8-78BD6132C065}">
      <dgm:prSet/>
      <dgm:spPr/>
      <dgm:t>
        <a:bodyPr/>
        <a:lstStyle/>
        <a:p>
          <a:endParaRPr lang="en-US" b="1"/>
        </a:p>
      </dgm:t>
    </dgm:pt>
    <dgm:pt modelId="{BA6C57D1-F992-4B5B-BBB5-E4187F48A197}" type="pres">
      <dgm:prSet presAssocID="{9F9083F3-2740-4F96-B062-874B99353B27}" presName="Name0" presStyleCnt="0">
        <dgm:presLayoutVars>
          <dgm:chMax val="1"/>
          <dgm:dir/>
          <dgm:animLvl val="ctr"/>
          <dgm:resizeHandles val="exact"/>
        </dgm:presLayoutVars>
      </dgm:prSet>
      <dgm:spPr/>
    </dgm:pt>
    <dgm:pt modelId="{494481A6-7CAA-432C-A720-BB01E182014B}" type="pres">
      <dgm:prSet presAssocID="{D172D147-95BD-4DE0-A1B9-3EDC79221793}" presName="centerShape" presStyleLbl="node0" presStyleIdx="0" presStyleCnt="1"/>
      <dgm:spPr/>
    </dgm:pt>
    <dgm:pt modelId="{CE254B49-CEF2-4CC5-9D2F-533C01FA902F}" type="pres">
      <dgm:prSet presAssocID="{006EB7C7-3AE9-47BD-B204-9BD87DDDF8E7}" presName="node" presStyleLbl="node1" presStyleIdx="0" presStyleCnt="7" custScaleX="114417">
        <dgm:presLayoutVars>
          <dgm:bulletEnabled val="1"/>
        </dgm:presLayoutVars>
      </dgm:prSet>
      <dgm:spPr/>
    </dgm:pt>
    <dgm:pt modelId="{5C74F59E-32E8-4A6C-AB49-5FDCD5ED3315}" type="pres">
      <dgm:prSet presAssocID="{006EB7C7-3AE9-47BD-B204-9BD87DDDF8E7}" presName="dummy" presStyleCnt="0"/>
      <dgm:spPr/>
    </dgm:pt>
    <dgm:pt modelId="{4CAA4B14-51AA-400C-99D1-53048B316D43}" type="pres">
      <dgm:prSet presAssocID="{A409D51A-17E3-4F64-B24C-5011489D5804}" presName="sibTrans" presStyleLbl="sibTrans2D1" presStyleIdx="0" presStyleCnt="7"/>
      <dgm:spPr/>
    </dgm:pt>
    <dgm:pt modelId="{4BCD4AA3-7A57-4B99-B979-36F76B2CB27D}" type="pres">
      <dgm:prSet presAssocID="{E368B712-3C83-4CCD-9633-FA1F037316B9}" presName="node" presStyleLbl="node1" presStyleIdx="1" presStyleCnt="7" custScaleX="122569" custScaleY="99738">
        <dgm:presLayoutVars>
          <dgm:bulletEnabled val="1"/>
        </dgm:presLayoutVars>
      </dgm:prSet>
      <dgm:spPr/>
    </dgm:pt>
    <dgm:pt modelId="{F6C70073-97D3-4C23-B436-48ED9FC4708F}" type="pres">
      <dgm:prSet presAssocID="{E368B712-3C83-4CCD-9633-FA1F037316B9}" presName="dummy" presStyleCnt="0"/>
      <dgm:spPr/>
    </dgm:pt>
    <dgm:pt modelId="{505C3A5D-ED4C-44FC-8B36-F3755237DFE4}" type="pres">
      <dgm:prSet presAssocID="{93E5A1D5-10E5-455B-8263-49152AEB81AF}" presName="sibTrans" presStyleLbl="sibTrans2D1" presStyleIdx="1" presStyleCnt="7"/>
      <dgm:spPr/>
    </dgm:pt>
    <dgm:pt modelId="{52CD2CF8-7921-45BB-B2D3-8474D82109C7}" type="pres">
      <dgm:prSet presAssocID="{9EF8D21F-031D-4274-B93B-479F513630EC}" presName="node" presStyleLbl="node1" presStyleIdx="2" presStyleCnt="7" custScaleX="114417" custScaleY="114300">
        <dgm:presLayoutVars>
          <dgm:bulletEnabled val="1"/>
        </dgm:presLayoutVars>
      </dgm:prSet>
      <dgm:spPr/>
    </dgm:pt>
    <dgm:pt modelId="{61840D8F-1F28-4472-813E-C8BBE86E553C}" type="pres">
      <dgm:prSet presAssocID="{9EF8D21F-031D-4274-B93B-479F513630EC}" presName="dummy" presStyleCnt="0"/>
      <dgm:spPr/>
    </dgm:pt>
    <dgm:pt modelId="{0D7796C7-BD4D-4F32-AE49-096976E0D90F}" type="pres">
      <dgm:prSet presAssocID="{45B6B35F-4CF4-4AF4-A9DF-6E24ECD7127F}" presName="sibTrans" presStyleLbl="sibTrans2D1" presStyleIdx="2" presStyleCnt="7"/>
      <dgm:spPr/>
    </dgm:pt>
    <dgm:pt modelId="{979482D5-3387-44F2-940D-B263197F7A0C}" type="pres">
      <dgm:prSet presAssocID="{30302501-06B0-4C37-B8F8-F6C4CDDF219A}" presName="node" presStyleLbl="node1" presStyleIdx="3" presStyleCnt="7" custScaleX="119764">
        <dgm:presLayoutVars>
          <dgm:bulletEnabled val="1"/>
        </dgm:presLayoutVars>
      </dgm:prSet>
      <dgm:spPr/>
    </dgm:pt>
    <dgm:pt modelId="{86835523-D5C4-4446-A5E1-9368194801AA}" type="pres">
      <dgm:prSet presAssocID="{30302501-06B0-4C37-B8F8-F6C4CDDF219A}" presName="dummy" presStyleCnt="0"/>
      <dgm:spPr/>
    </dgm:pt>
    <dgm:pt modelId="{1284AA8A-6ED1-4442-AA16-0365C7827424}" type="pres">
      <dgm:prSet presAssocID="{14C46A33-757F-4FCD-9EAB-A487321E718E}" presName="sibTrans" presStyleLbl="sibTrans2D1" presStyleIdx="3" presStyleCnt="7"/>
      <dgm:spPr/>
    </dgm:pt>
    <dgm:pt modelId="{81731CE0-F9F8-42E5-A9F7-62CEC7BA8BFF}" type="pres">
      <dgm:prSet presAssocID="{9F50FCED-D6EA-4340-AB43-D2B0719A6E0D}" presName="node" presStyleLbl="node1" presStyleIdx="4" presStyleCnt="7" custScaleX="114417">
        <dgm:presLayoutVars>
          <dgm:bulletEnabled val="1"/>
        </dgm:presLayoutVars>
      </dgm:prSet>
      <dgm:spPr/>
    </dgm:pt>
    <dgm:pt modelId="{4140D5A1-9111-43E0-A7AE-0C43325BBAFA}" type="pres">
      <dgm:prSet presAssocID="{9F50FCED-D6EA-4340-AB43-D2B0719A6E0D}" presName="dummy" presStyleCnt="0"/>
      <dgm:spPr/>
    </dgm:pt>
    <dgm:pt modelId="{19F19102-395B-4756-ABAD-E68913517ED9}" type="pres">
      <dgm:prSet presAssocID="{6418FD26-364B-4846-985C-E9F54F38FF5E}" presName="sibTrans" presStyleLbl="sibTrans2D1" presStyleIdx="4" presStyleCnt="7"/>
      <dgm:spPr/>
    </dgm:pt>
    <dgm:pt modelId="{B32711ED-7F0A-4438-9734-D5847D30CC97}" type="pres">
      <dgm:prSet presAssocID="{D91706ED-08E2-40EF-91F2-5A02CE656C28}" presName="node" presStyleLbl="node1" presStyleIdx="5" presStyleCnt="7">
        <dgm:presLayoutVars>
          <dgm:bulletEnabled val="1"/>
        </dgm:presLayoutVars>
      </dgm:prSet>
      <dgm:spPr/>
    </dgm:pt>
    <dgm:pt modelId="{9C914138-8859-4137-AA56-5C3B71F4AECF}" type="pres">
      <dgm:prSet presAssocID="{D91706ED-08E2-40EF-91F2-5A02CE656C28}" presName="dummy" presStyleCnt="0"/>
      <dgm:spPr/>
    </dgm:pt>
    <dgm:pt modelId="{9387271D-93CE-4C29-B756-E18CEA663719}" type="pres">
      <dgm:prSet presAssocID="{4D4D57DA-AF04-4E04-BA41-72403BDB70D8}" presName="sibTrans" presStyleLbl="sibTrans2D1" presStyleIdx="5" presStyleCnt="7"/>
      <dgm:spPr/>
    </dgm:pt>
    <dgm:pt modelId="{A2DFE827-2F36-4E61-989B-A1CF40447395}" type="pres">
      <dgm:prSet presAssocID="{F41CB0B4-2557-4F98-ACA8-CF00403168AB}" presName="node" presStyleLbl="node1" presStyleIdx="6" presStyleCnt="7" custScaleX="114417" custScaleY="107423">
        <dgm:presLayoutVars>
          <dgm:bulletEnabled val="1"/>
        </dgm:presLayoutVars>
      </dgm:prSet>
      <dgm:spPr/>
    </dgm:pt>
    <dgm:pt modelId="{140F7635-A278-4F00-B28A-6C1CCF413C59}" type="pres">
      <dgm:prSet presAssocID="{F41CB0B4-2557-4F98-ACA8-CF00403168AB}" presName="dummy" presStyleCnt="0"/>
      <dgm:spPr/>
    </dgm:pt>
    <dgm:pt modelId="{A5C9AC3E-DCF4-438D-93EF-3DA199542BE8}" type="pres">
      <dgm:prSet presAssocID="{18EB4C09-C7CF-4B90-909D-27A5534D3C9B}" presName="sibTrans" presStyleLbl="sibTrans2D1" presStyleIdx="6" presStyleCnt="7"/>
      <dgm:spPr/>
    </dgm:pt>
  </dgm:ptLst>
  <dgm:cxnLst>
    <dgm:cxn modelId="{ACD8F005-F855-4135-B02B-ACFEB5D10A88}" srcId="{D172D147-95BD-4DE0-A1B9-3EDC79221793}" destId="{9EF8D21F-031D-4274-B93B-479F513630EC}" srcOrd="2" destOrd="0" parTransId="{47192A59-D1F2-438F-82A9-2E87B19C9469}" sibTransId="{45B6B35F-4CF4-4AF4-A9DF-6E24ECD7127F}"/>
    <dgm:cxn modelId="{1C2F9C0D-B2EA-433E-AC51-65A0DEBDA590}" srcId="{9F9083F3-2740-4F96-B062-874B99353B27}" destId="{D172D147-95BD-4DE0-A1B9-3EDC79221793}" srcOrd="0" destOrd="0" parTransId="{9C216342-F67E-43C7-8872-7E6AFD40093E}" sibTransId="{05AA83FE-32A5-4EAF-B2E9-A0C30BCE4464}"/>
    <dgm:cxn modelId="{3691A911-7D7E-4562-B0F4-77D535F369A7}" type="presOf" srcId="{45B6B35F-4CF4-4AF4-A9DF-6E24ECD7127F}" destId="{0D7796C7-BD4D-4F32-AE49-096976E0D90F}" srcOrd="0" destOrd="0" presId="urn:microsoft.com/office/officeart/2005/8/layout/radial6"/>
    <dgm:cxn modelId="{B99D0A13-096F-4D8F-94BD-3A4266755942}" type="presOf" srcId="{18EB4C09-C7CF-4B90-909D-27A5534D3C9B}" destId="{A5C9AC3E-DCF4-438D-93EF-3DA199542BE8}" srcOrd="0" destOrd="0" presId="urn:microsoft.com/office/officeart/2005/8/layout/radial6"/>
    <dgm:cxn modelId="{9F590026-9528-46B7-B836-5A955D9B0061}" type="presOf" srcId="{93E5A1D5-10E5-455B-8263-49152AEB81AF}" destId="{505C3A5D-ED4C-44FC-8B36-F3755237DFE4}" srcOrd="0" destOrd="0" presId="urn:microsoft.com/office/officeart/2005/8/layout/radial6"/>
    <dgm:cxn modelId="{20091927-3994-4B8E-8EB1-30D370614D8B}" type="presOf" srcId="{E368B712-3C83-4CCD-9633-FA1F037316B9}" destId="{4BCD4AA3-7A57-4B99-B979-36F76B2CB27D}" srcOrd="0" destOrd="0" presId="urn:microsoft.com/office/officeart/2005/8/layout/radial6"/>
    <dgm:cxn modelId="{62C2103A-89A4-4B3A-A651-D740A6FDAAE1}" srcId="{D172D147-95BD-4DE0-A1B9-3EDC79221793}" destId="{E368B712-3C83-4CCD-9633-FA1F037316B9}" srcOrd="1" destOrd="0" parTransId="{695C46A9-34B7-443D-A352-C58B55A903E8}" sibTransId="{93E5A1D5-10E5-455B-8263-49152AEB81AF}"/>
    <dgm:cxn modelId="{E3733E5F-3F70-4E2C-8016-5C44E06A0EEC}" type="presOf" srcId="{F41CB0B4-2557-4F98-ACA8-CF00403168AB}" destId="{A2DFE827-2F36-4E61-989B-A1CF40447395}" srcOrd="0" destOrd="0" presId="urn:microsoft.com/office/officeart/2005/8/layout/radial6"/>
    <dgm:cxn modelId="{60FF2A44-BAA6-44FB-AD9D-1216BABF20E9}" srcId="{D172D147-95BD-4DE0-A1B9-3EDC79221793}" destId="{006EB7C7-3AE9-47BD-B204-9BD87DDDF8E7}" srcOrd="0" destOrd="0" parTransId="{41A080FD-F98E-4F7D-8826-E1102E9FA645}" sibTransId="{A409D51A-17E3-4F64-B24C-5011489D5804}"/>
    <dgm:cxn modelId="{7B003046-44B1-449E-8CE1-8C70A74AE7CD}" type="presOf" srcId="{4D4D57DA-AF04-4E04-BA41-72403BDB70D8}" destId="{9387271D-93CE-4C29-B756-E18CEA663719}" srcOrd="0" destOrd="0" presId="urn:microsoft.com/office/officeart/2005/8/layout/radial6"/>
    <dgm:cxn modelId="{FDB2B446-D3B1-499B-8F19-BF9F88B7D148}" type="presOf" srcId="{30302501-06B0-4C37-B8F8-F6C4CDDF219A}" destId="{979482D5-3387-44F2-940D-B263197F7A0C}" srcOrd="0" destOrd="0" presId="urn:microsoft.com/office/officeart/2005/8/layout/radial6"/>
    <dgm:cxn modelId="{D7AAF069-B493-4E4F-B8B8-26A7955DF4FA}" srcId="{D172D147-95BD-4DE0-A1B9-3EDC79221793}" destId="{F41CB0B4-2557-4F98-ACA8-CF00403168AB}" srcOrd="6" destOrd="0" parTransId="{8E428123-7655-4B4B-AEDE-21A635BCD07B}" sibTransId="{18EB4C09-C7CF-4B90-909D-27A5534D3C9B}"/>
    <dgm:cxn modelId="{DF996850-1FD2-4C8D-B15F-F070388A91CD}" type="presOf" srcId="{D172D147-95BD-4DE0-A1B9-3EDC79221793}" destId="{494481A6-7CAA-432C-A720-BB01E182014B}" srcOrd="0" destOrd="0" presId="urn:microsoft.com/office/officeart/2005/8/layout/radial6"/>
    <dgm:cxn modelId="{A4A33B71-5C39-4FC0-9D9D-F312184F9E82}" srcId="{D172D147-95BD-4DE0-A1B9-3EDC79221793}" destId="{30302501-06B0-4C37-B8F8-F6C4CDDF219A}" srcOrd="3" destOrd="0" parTransId="{0AA615D2-ED8A-4FF3-88FC-CE9D789E278C}" sibTransId="{14C46A33-757F-4FCD-9EAB-A487321E718E}"/>
    <dgm:cxn modelId="{AE67AF73-D081-4A8B-A4B9-A5FF8EE35E61}" type="presOf" srcId="{D91706ED-08E2-40EF-91F2-5A02CE656C28}" destId="{B32711ED-7F0A-4438-9734-D5847D30CC97}" srcOrd="0" destOrd="0" presId="urn:microsoft.com/office/officeart/2005/8/layout/radial6"/>
    <dgm:cxn modelId="{3563D881-BD3B-477D-8B54-9CFEC4610DCD}" type="presOf" srcId="{14C46A33-757F-4FCD-9EAB-A487321E718E}" destId="{1284AA8A-6ED1-4442-AA16-0365C7827424}" srcOrd="0" destOrd="0" presId="urn:microsoft.com/office/officeart/2005/8/layout/radial6"/>
    <dgm:cxn modelId="{49364C82-D825-4FBB-828F-364E83664081}" type="presOf" srcId="{6418FD26-364B-4846-985C-E9F54F38FF5E}" destId="{19F19102-395B-4756-ABAD-E68913517ED9}" srcOrd="0" destOrd="0" presId="urn:microsoft.com/office/officeart/2005/8/layout/radial6"/>
    <dgm:cxn modelId="{1CB86AB5-F7F4-456D-92E8-78BD6132C065}" srcId="{D172D147-95BD-4DE0-A1B9-3EDC79221793}" destId="{D91706ED-08E2-40EF-91F2-5A02CE656C28}" srcOrd="5" destOrd="0" parTransId="{BD2A4C48-8918-473C-89DC-8BE06DC000B1}" sibTransId="{4D4D57DA-AF04-4E04-BA41-72403BDB70D8}"/>
    <dgm:cxn modelId="{F24BDCC2-5B71-417F-B88C-ECD01F8BA95B}" type="presOf" srcId="{9EF8D21F-031D-4274-B93B-479F513630EC}" destId="{52CD2CF8-7921-45BB-B2D3-8474D82109C7}" srcOrd="0" destOrd="0" presId="urn:microsoft.com/office/officeart/2005/8/layout/radial6"/>
    <dgm:cxn modelId="{049A72C8-3A93-41A3-AC6B-CBD9E4C4E468}" type="presOf" srcId="{A409D51A-17E3-4F64-B24C-5011489D5804}" destId="{4CAA4B14-51AA-400C-99D1-53048B316D43}" srcOrd="0" destOrd="0" presId="urn:microsoft.com/office/officeart/2005/8/layout/radial6"/>
    <dgm:cxn modelId="{ABDFB5CA-D29C-4B6C-9CB4-230EA040E3A4}" type="presOf" srcId="{9F9083F3-2740-4F96-B062-874B99353B27}" destId="{BA6C57D1-F992-4B5B-BBB5-E4187F48A197}" srcOrd="0" destOrd="0" presId="urn:microsoft.com/office/officeart/2005/8/layout/radial6"/>
    <dgm:cxn modelId="{70BA09DB-33C1-4AD9-B7C3-ED4DECA6EC7F}" type="presOf" srcId="{006EB7C7-3AE9-47BD-B204-9BD87DDDF8E7}" destId="{CE254B49-CEF2-4CC5-9D2F-533C01FA902F}" srcOrd="0" destOrd="0" presId="urn:microsoft.com/office/officeart/2005/8/layout/radial6"/>
    <dgm:cxn modelId="{281D24F0-79BF-4BC2-BF1B-1DB4C786E7A5}" type="presOf" srcId="{9F50FCED-D6EA-4340-AB43-D2B0719A6E0D}" destId="{81731CE0-F9F8-42E5-A9F7-62CEC7BA8BFF}" srcOrd="0" destOrd="0" presId="urn:microsoft.com/office/officeart/2005/8/layout/radial6"/>
    <dgm:cxn modelId="{18C2A2F1-3144-4589-B40A-72BE829EF2DA}" srcId="{D172D147-95BD-4DE0-A1B9-3EDC79221793}" destId="{9F50FCED-D6EA-4340-AB43-D2B0719A6E0D}" srcOrd="4" destOrd="0" parTransId="{87ED94B0-BFFC-4598-8C1E-3586A2204503}" sibTransId="{6418FD26-364B-4846-985C-E9F54F38FF5E}"/>
    <dgm:cxn modelId="{0BC7AE5E-44AB-4177-82D9-C86DBD4CF158}" type="presParOf" srcId="{BA6C57D1-F992-4B5B-BBB5-E4187F48A197}" destId="{494481A6-7CAA-432C-A720-BB01E182014B}" srcOrd="0" destOrd="0" presId="urn:microsoft.com/office/officeart/2005/8/layout/radial6"/>
    <dgm:cxn modelId="{6AEBA423-8FE1-4D2B-9C95-639CB0D52999}" type="presParOf" srcId="{BA6C57D1-F992-4B5B-BBB5-E4187F48A197}" destId="{CE254B49-CEF2-4CC5-9D2F-533C01FA902F}" srcOrd="1" destOrd="0" presId="urn:microsoft.com/office/officeart/2005/8/layout/radial6"/>
    <dgm:cxn modelId="{93F0C1C7-2D1F-47E9-B1AC-8543031329FB}" type="presParOf" srcId="{BA6C57D1-F992-4B5B-BBB5-E4187F48A197}" destId="{5C74F59E-32E8-4A6C-AB49-5FDCD5ED3315}" srcOrd="2" destOrd="0" presId="urn:microsoft.com/office/officeart/2005/8/layout/radial6"/>
    <dgm:cxn modelId="{4E482F58-F226-4E08-AAE8-750175098DCC}" type="presParOf" srcId="{BA6C57D1-F992-4B5B-BBB5-E4187F48A197}" destId="{4CAA4B14-51AA-400C-99D1-53048B316D43}" srcOrd="3" destOrd="0" presId="urn:microsoft.com/office/officeart/2005/8/layout/radial6"/>
    <dgm:cxn modelId="{D30FAAB9-EC8D-4082-8340-34DBF4F068BA}" type="presParOf" srcId="{BA6C57D1-F992-4B5B-BBB5-E4187F48A197}" destId="{4BCD4AA3-7A57-4B99-B979-36F76B2CB27D}" srcOrd="4" destOrd="0" presId="urn:microsoft.com/office/officeart/2005/8/layout/radial6"/>
    <dgm:cxn modelId="{688E4B4D-C493-482B-AE18-035C97AEC1A6}" type="presParOf" srcId="{BA6C57D1-F992-4B5B-BBB5-E4187F48A197}" destId="{F6C70073-97D3-4C23-B436-48ED9FC4708F}" srcOrd="5" destOrd="0" presId="urn:microsoft.com/office/officeart/2005/8/layout/radial6"/>
    <dgm:cxn modelId="{38FB5095-9138-4070-9FC2-67BB44AA8B1F}" type="presParOf" srcId="{BA6C57D1-F992-4B5B-BBB5-E4187F48A197}" destId="{505C3A5D-ED4C-44FC-8B36-F3755237DFE4}" srcOrd="6" destOrd="0" presId="urn:microsoft.com/office/officeart/2005/8/layout/radial6"/>
    <dgm:cxn modelId="{BD1E3D4D-4422-4A9D-95F7-4CA2CD03C946}" type="presParOf" srcId="{BA6C57D1-F992-4B5B-BBB5-E4187F48A197}" destId="{52CD2CF8-7921-45BB-B2D3-8474D82109C7}" srcOrd="7" destOrd="0" presId="urn:microsoft.com/office/officeart/2005/8/layout/radial6"/>
    <dgm:cxn modelId="{ED8E5925-9471-4E39-9D65-FAE35B160714}" type="presParOf" srcId="{BA6C57D1-F992-4B5B-BBB5-E4187F48A197}" destId="{61840D8F-1F28-4472-813E-C8BBE86E553C}" srcOrd="8" destOrd="0" presId="urn:microsoft.com/office/officeart/2005/8/layout/radial6"/>
    <dgm:cxn modelId="{CA2A9A36-DB26-46B5-AB12-B54F5D658D52}" type="presParOf" srcId="{BA6C57D1-F992-4B5B-BBB5-E4187F48A197}" destId="{0D7796C7-BD4D-4F32-AE49-096976E0D90F}" srcOrd="9" destOrd="0" presId="urn:microsoft.com/office/officeart/2005/8/layout/radial6"/>
    <dgm:cxn modelId="{A1C7EF93-557C-48D9-9792-23487821E6AE}" type="presParOf" srcId="{BA6C57D1-F992-4B5B-BBB5-E4187F48A197}" destId="{979482D5-3387-44F2-940D-B263197F7A0C}" srcOrd="10" destOrd="0" presId="urn:microsoft.com/office/officeart/2005/8/layout/radial6"/>
    <dgm:cxn modelId="{53436A85-1759-417A-905F-FD370C4768D7}" type="presParOf" srcId="{BA6C57D1-F992-4B5B-BBB5-E4187F48A197}" destId="{86835523-D5C4-4446-A5E1-9368194801AA}" srcOrd="11" destOrd="0" presId="urn:microsoft.com/office/officeart/2005/8/layout/radial6"/>
    <dgm:cxn modelId="{492960C9-2E9D-44B9-BEF5-2F26A775F677}" type="presParOf" srcId="{BA6C57D1-F992-4B5B-BBB5-E4187F48A197}" destId="{1284AA8A-6ED1-4442-AA16-0365C7827424}" srcOrd="12" destOrd="0" presId="urn:microsoft.com/office/officeart/2005/8/layout/radial6"/>
    <dgm:cxn modelId="{39134FCD-0B11-455D-8BA5-D8AD4A4073D2}" type="presParOf" srcId="{BA6C57D1-F992-4B5B-BBB5-E4187F48A197}" destId="{81731CE0-F9F8-42E5-A9F7-62CEC7BA8BFF}" srcOrd="13" destOrd="0" presId="urn:microsoft.com/office/officeart/2005/8/layout/radial6"/>
    <dgm:cxn modelId="{04248CEF-DC65-4184-86CD-4232C333E6E5}" type="presParOf" srcId="{BA6C57D1-F992-4B5B-BBB5-E4187F48A197}" destId="{4140D5A1-9111-43E0-A7AE-0C43325BBAFA}" srcOrd="14" destOrd="0" presId="urn:microsoft.com/office/officeart/2005/8/layout/radial6"/>
    <dgm:cxn modelId="{8916649A-3CFC-4D9B-BBE8-C6909B46E4D6}" type="presParOf" srcId="{BA6C57D1-F992-4B5B-BBB5-E4187F48A197}" destId="{19F19102-395B-4756-ABAD-E68913517ED9}" srcOrd="15" destOrd="0" presId="urn:microsoft.com/office/officeart/2005/8/layout/radial6"/>
    <dgm:cxn modelId="{16C16703-E71B-4C61-90EA-6C794E93E8F4}" type="presParOf" srcId="{BA6C57D1-F992-4B5B-BBB5-E4187F48A197}" destId="{B32711ED-7F0A-4438-9734-D5847D30CC97}" srcOrd="16" destOrd="0" presId="urn:microsoft.com/office/officeart/2005/8/layout/radial6"/>
    <dgm:cxn modelId="{A6E196AF-F834-46D0-8439-4965BC0EBE02}" type="presParOf" srcId="{BA6C57D1-F992-4B5B-BBB5-E4187F48A197}" destId="{9C914138-8859-4137-AA56-5C3B71F4AECF}" srcOrd="17" destOrd="0" presId="urn:microsoft.com/office/officeart/2005/8/layout/radial6"/>
    <dgm:cxn modelId="{89C6B5B0-F39D-485D-A26D-6FA5AA396A7E}" type="presParOf" srcId="{BA6C57D1-F992-4B5B-BBB5-E4187F48A197}" destId="{9387271D-93CE-4C29-B756-E18CEA663719}" srcOrd="18" destOrd="0" presId="urn:microsoft.com/office/officeart/2005/8/layout/radial6"/>
    <dgm:cxn modelId="{77A3191D-A12E-487F-B73C-A7BF7B92289F}" type="presParOf" srcId="{BA6C57D1-F992-4B5B-BBB5-E4187F48A197}" destId="{A2DFE827-2F36-4E61-989B-A1CF40447395}" srcOrd="19" destOrd="0" presId="urn:microsoft.com/office/officeart/2005/8/layout/radial6"/>
    <dgm:cxn modelId="{3CCC4728-8611-4978-94FB-2A7CC5500B63}" type="presParOf" srcId="{BA6C57D1-F992-4B5B-BBB5-E4187F48A197}" destId="{140F7635-A278-4F00-B28A-6C1CCF413C59}" srcOrd="20" destOrd="0" presId="urn:microsoft.com/office/officeart/2005/8/layout/radial6"/>
    <dgm:cxn modelId="{30A13778-4048-42C1-8A76-7A5BA5B27F12}" type="presParOf" srcId="{BA6C57D1-F992-4B5B-BBB5-E4187F48A197}" destId="{A5C9AC3E-DCF4-438D-93EF-3DA199542BE8}"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541569-E399-4E17-9424-9B934075CC4C}"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691E3483-B64A-42FF-B794-5090A4E38287}">
      <dgm:prSet phldrT="[Text]" custT="1"/>
      <dgm:spPr/>
      <dgm:t>
        <a:bodyPr/>
        <a:lstStyle/>
        <a:p>
          <a:r>
            <a:rPr lang="en-US" sz="1800" b="1" dirty="0"/>
            <a:t>Share-</a:t>
          </a:r>
        </a:p>
        <a:p>
          <a:r>
            <a:rPr lang="en-US" sz="1800" b="1" dirty="0"/>
            <a:t>Holders</a:t>
          </a:r>
        </a:p>
      </dgm:t>
    </dgm:pt>
    <dgm:pt modelId="{2D0B9631-4484-4B9C-BA7E-475AD7D0B834}" type="parTrans" cxnId="{7EC0FE71-D130-4B5E-A09D-F69780840682}">
      <dgm:prSet/>
      <dgm:spPr/>
      <dgm:t>
        <a:bodyPr/>
        <a:lstStyle/>
        <a:p>
          <a:endParaRPr lang="en-US" sz="2800" b="1"/>
        </a:p>
      </dgm:t>
    </dgm:pt>
    <dgm:pt modelId="{F3FD23FF-A5D2-48D4-8B11-0907C51EB153}" type="sibTrans" cxnId="{7EC0FE71-D130-4B5E-A09D-F69780840682}">
      <dgm:prSet custT="1"/>
      <dgm:spPr/>
      <dgm:t>
        <a:bodyPr/>
        <a:lstStyle/>
        <a:p>
          <a:endParaRPr lang="en-US" sz="1200" b="1"/>
        </a:p>
      </dgm:t>
    </dgm:pt>
    <dgm:pt modelId="{B0E1157C-B9AE-4CA5-A1C0-379B24514C10}">
      <dgm:prSet phldrT="[Text]" custT="1"/>
      <dgm:spPr/>
      <dgm:t>
        <a:bodyPr/>
        <a:lstStyle/>
        <a:p>
          <a:r>
            <a:rPr lang="en-US" sz="1800" b="1" dirty="0"/>
            <a:t>Those Charged with Governance</a:t>
          </a:r>
        </a:p>
      </dgm:t>
    </dgm:pt>
    <dgm:pt modelId="{37984B55-9176-4215-AE4C-37D2D76B5BC1}" type="parTrans" cxnId="{71F64D45-A6AA-4D0B-8D0C-055AE280758F}">
      <dgm:prSet/>
      <dgm:spPr/>
      <dgm:t>
        <a:bodyPr/>
        <a:lstStyle/>
        <a:p>
          <a:endParaRPr lang="en-US" sz="2800" b="1"/>
        </a:p>
      </dgm:t>
    </dgm:pt>
    <dgm:pt modelId="{462F8250-13AB-47AD-9D1E-07BF75FB1805}" type="sibTrans" cxnId="{71F64D45-A6AA-4D0B-8D0C-055AE280758F}">
      <dgm:prSet custT="1"/>
      <dgm:spPr/>
      <dgm:t>
        <a:bodyPr/>
        <a:lstStyle/>
        <a:p>
          <a:endParaRPr lang="en-US" sz="1200" b="1"/>
        </a:p>
      </dgm:t>
    </dgm:pt>
    <dgm:pt modelId="{185A27E1-F245-473C-B440-1F0263A84E96}">
      <dgm:prSet phldrT="[Text]" custT="1"/>
      <dgm:spPr/>
      <dgm:t>
        <a:bodyPr/>
        <a:lstStyle/>
        <a:p>
          <a:r>
            <a:rPr lang="en-US" sz="1800" b="1" dirty="0"/>
            <a:t>Bankers</a:t>
          </a:r>
        </a:p>
      </dgm:t>
    </dgm:pt>
    <dgm:pt modelId="{55928F37-8E63-4009-869D-33DB5E126717}" type="parTrans" cxnId="{74E9B9D5-0A24-4F1D-959F-FE03145ED237}">
      <dgm:prSet/>
      <dgm:spPr/>
      <dgm:t>
        <a:bodyPr/>
        <a:lstStyle/>
        <a:p>
          <a:endParaRPr lang="en-US" sz="2800" b="1"/>
        </a:p>
      </dgm:t>
    </dgm:pt>
    <dgm:pt modelId="{36427222-CDA7-4D8C-BB24-7317EECD752D}" type="sibTrans" cxnId="{74E9B9D5-0A24-4F1D-959F-FE03145ED237}">
      <dgm:prSet custT="1"/>
      <dgm:spPr/>
      <dgm:t>
        <a:bodyPr/>
        <a:lstStyle/>
        <a:p>
          <a:endParaRPr lang="en-US" sz="1200" b="1"/>
        </a:p>
      </dgm:t>
    </dgm:pt>
    <dgm:pt modelId="{551F3ABB-5CF3-4C69-A27E-8DB150D16B2D}">
      <dgm:prSet phldrT="[Text]" custT="1"/>
      <dgm:spPr/>
      <dgm:t>
        <a:bodyPr/>
        <a:lstStyle/>
        <a:p>
          <a:r>
            <a:rPr lang="en-US" sz="1600" b="1" dirty="0"/>
            <a:t>Regulators</a:t>
          </a:r>
        </a:p>
      </dgm:t>
    </dgm:pt>
    <dgm:pt modelId="{4E2B4094-A5E4-4465-8C54-7FD30026F46A}" type="parTrans" cxnId="{2B41CCE5-D0BB-4541-8268-A98408EC24E5}">
      <dgm:prSet/>
      <dgm:spPr/>
      <dgm:t>
        <a:bodyPr/>
        <a:lstStyle/>
        <a:p>
          <a:endParaRPr lang="en-US" sz="2800" b="1"/>
        </a:p>
      </dgm:t>
    </dgm:pt>
    <dgm:pt modelId="{B3080051-02C7-4910-B516-2D17CBE293FE}" type="sibTrans" cxnId="{2B41CCE5-D0BB-4541-8268-A98408EC24E5}">
      <dgm:prSet custT="1"/>
      <dgm:spPr/>
      <dgm:t>
        <a:bodyPr/>
        <a:lstStyle/>
        <a:p>
          <a:endParaRPr lang="en-US" sz="1200" b="1"/>
        </a:p>
      </dgm:t>
    </dgm:pt>
    <dgm:pt modelId="{C548E3B6-DD17-4814-8656-2A372D5E5E47}">
      <dgm:prSet phldrT="[Text]" custT="1"/>
      <dgm:spPr/>
      <dgm:t>
        <a:bodyPr/>
        <a:lstStyle/>
        <a:p>
          <a:r>
            <a:rPr lang="en-US" sz="1800" b="1" dirty="0"/>
            <a:t>Society</a:t>
          </a:r>
        </a:p>
      </dgm:t>
    </dgm:pt>
    <dgm:pt modelId="{A64E6A32-09B7-4FD3-896C-198B8351D56D}" type="parTrans" cxnId="{BB622EC6-B094-4947-995A-BA8653497033}">
      <dgm:prSet/>
      <dgm:spPr/>
      <dgm:t>
        <a:bodyPr/>
        <a:lstStyle/>
        <a:p>
          <a:endParaRPr lang="en-US" sz="2800" b="1"/>
        </a:p>
      </dgm:t>
    </dgm:pt>
    <dgm:pt modelId="{FBB21923-7476-4BB1-B727-7B7A9B8EFE80}" type="sibTrans" cxnId="{BB622EC6-B094-4947-995A-BA8653497033}">
      <dgm:prSet custT="1"/>
      <dgm:spPr/>
      <dgm:t>
        <a:bodyPr/>
        <a:lstStyle/>
        <a:p>
          <a:endParaRPr lang="en-US" sz="1200" b="1"/>
        </a:p>
      </dgm:t>
    </dgm:pt>
    <dgm:pt modelId="{7DA647B3-B74E-4972-A891-C2D13331CFE5}" type="pres">
      <dgm:prSet presAssocID="{7F541569-E399-4E17-9424-9B934075CC4C}" presName="cycle" presStyleCnt="0">
        <dgm:presLayoutVars>
          <dgm:dir/>
          <dgm:resizeHandles val="exact"/>
        </dgm:presLayoutVars>
      </dgm:prSet>
      <dgm:spPr/>
    </dgm:pt>
    <dgm:pt modelId="{1D51C42D-E0B4-4FA4-9D6C-48CFDB0D4AFB}" type="pres">
      <dgm:prSet presAssocID="{691E3483-B64A-42FF-B794-5090A4E38287}" presName="node" presStyleLbl="node1" presStyleIdx="0" presStyleCnt="5">
        <dgm:presLayoutVars>
          <dgm:bulletEnabled val="1"/>
        </dgm:presLayoutVars>
      </dgm:prSet>
      <dgm:spPr/>
    </dgm:pt>
    <dgm:pt modelId="{632BA24E-9355-47B1-AE26-6924CB7A5395}" type="pres">
      <dgm:prSet presAssocID="{F3FD23FF-A5D2-48D4-8B11-0907C51EB153}" presName="sibTrans" presStyleLbl="sibTrans2D1" presStyleIdx="0" presStyleCnt="5"/>
      <dgm:spPr/>
    </dgm:pt>
    <dgm:pt modelId="{DA079C8E-C609-468E-B1D1-2B16E5EC3871}" type="pres">
      <dgm:prSet presAssocID="{F3FD23FF-A5D2-48D4-8B11-0907C51EB153}" presName="connectorText" presStyleLbl="sibTrans2D1" presStyleIdx="0" presStyleCnt="5"/>
      <dgm:spPr/>
    </dgm:pt>
    <dgm:pt modelId="{CC305149-56B2-4539-8DC4-D0506A59A372}" type="pres">
      <dgm:prSet presAssocID="{B0E1157C-B9AE-4CA5-A1C0-379B24514C10}" presName="node" presStyleLbl="node1" presStyleIdx="1" presStyleCnt="5">
        <dgm:presLayoutVars>
          <dgm:bulletEnabled val="1"/>
        </dgm:presLayoutVars>
      </dgm:prSet>
      <dgm:spPr/>
    </dgm:pt>
    <dgm:pt modelId="{DA571641-55C8-41A5-B208-C644ED4CCCED}" type="pres">
      <dgm:prSet presAssocID="{462F8250-13AB-47AD-9D1E-07BF75FB1805}" presName="sibTrans" presStyleLbl="sibTrans2D1" presStyleIdx="1" presStyleCnt="5"/>
      <dgm:spPr/>
    </dgm:pt>
    <dgm:pt modelId="{50DE23B5-EF1A-4B0C-81EE-F161C660970D}" type="pres">
      <dgm:prSet presAssocID="{462F8250-13AB-47AD-9D1E-07BF75FB1805}" presName="connectorText" presStyleLbl="sibTrans2D1" presStyleIdx="1" presStyleCnt="5"/>
      <dgm:spPr/>
    </dgm:pt>
    <dgm:pt modelId="{1FADAA62-AA18-4148-B4F5-8BE7ADC73BD4}" type="pres">
      <dgm:prSet presAssocID="{185A27E1-F245-473C-B440-1F0263A84E96}" presName="node" presStyleLbl="node1" presStyleIdx="2" presStyleCnt="5">
        <dgm:presLayoutVars>
          <dgm:bulletEnabled val="1"/>
        </dgm:presLayoutVars>
      </dgm:prSet>
      <dgm:spPr/>
    </dgm:pt>
    <dgm:pt modelId="{9003FDB6-0B56-4F0D-8D4F-3E9F3D169DBB}" type="pres">
      <dgm:prSet presAssocID="{36427222-CDA7-4D8C-BB24-7317EECD752D}" presName="sibTrans" presStyleLbl="sibTrans2D1" presStyleIdx="2" presStyleCnt="5"/>
      <dgm:spPr/>
    </dgm:pt>
    <dgm:pt modelId="{6B9C3C3C-EBCB-4851-A9CA-EDAC05831467}" type="pres">
      <dgm:prSet presAssocID="{36427222-CDA7-4D8C-BB24-7317EECD752D}" presName="connectorText" presStyleLbl="sibTrans2D1" presStyleIdx="2" presStyleCnt="5"/>
      <dgm:spPr/>
    </dgm:pt>
    <dgm:pt modelId="{A536FF06-BF27-4299-AEDB-CCAB34416A7F}" type="pres">
      <dgm:prSet presAssocID="{551F3ABB-5CF3-4C69-A27E-8DB150D16B2D}" presName="node" presStyleLbl="node1" presStyleIdx="3" presStyleCnt="5" custScaleX="103141" custScaleY="100016" custRadScaleRad="106158" custRadScaleInc="12030">
        <dgm:presLayoutVars>
          <dgm:bulletEnabled val="1"/>
        </dgm:presLayoutVars>
      </dgm:prSet>
      <dgm:spPr/>
    </dgm:pt>
    <dgm:pt modelId="{DC6954D8-B88C-4EAE-8E37-9F368BEDBE60}" type="pres">
      <dgm:prSet presAssocID="{B3080051-02C7-4910-B516-2D17CBE293FE}" presName="sibTrans" presStyleLbl="sibTrans2D1" presStyleIdx="3" presStyleCnt="5"/>
      <dgm:spPr/>
    </dgm:pt>
    <dgm:pt modelId="{C2193D3C-274B-46BD-89BB-B4BB72C8AFEF}" type="pres">
      <dgm:prSet presAssocID="{B3080051-02C7-4910-B516-2D17CBE293FE}" presName="connectorText" presStyleLbl="sibTrans2D1" presStyleIdx="3" presStyleCnt="5"/>
      <dgm:spPr/>
    </dgm:pt>
    <dgm:pt modelId="{56F18238-2A6C-43A6-9C8F-89C18EE4C9BB}" type="pres">
      <dgm:prSet presAssocID="{C548E3B6-DD17-4814-8656-2A372D5E5E47}" presName="node" presStyleLbl="node1" presStyleIdx="4" presStyleCnt="5">
        <dgm:presLayoutVars>
          <dgm:bulletEnabled val="1"/>
        </dgm:presLayoutVars>
      </dgm:prSet>
      <dgm:spPr/>
    </dgm:pt>
    <dgm:pt modelId="{7E81FCF6-35D6-4726-B5B0-2184EE950571}" type="pres">
      <dgm:prSet presAssocID="{FBB21923-7476-4BB1-B727-7B7A9B8EFE80}" presName="sibTrans" presStyleLbl="sibTrans2D1" presStyleIdx="4" presStyleCnt="5"/>
      <dgm:spPr/>
    </dgm:pt>
    <dgm:pt modelId="{84122E1A-CE5E-45A7-A8D1-A9C7CCA35ACF}" type="pres">
      <dgm:prSet presAssocID="{FBB21923-7476-4BB1-B727-7B7A9B8EFE80}" presName="connectorText" presStyleLbl="sibTrans2D1" presStyleIdx="4" presStyleCnt="5"/>
      <dgm:spPr/>
    </dgm:pt>
  </dgm:ptLst>
  <dgm:cxnLst>
    <dgm:cxn modelId="{5B6E1008-8502-4B04-9147-2CF36970BEA1}" type="presOf" srcId="{C548E3B6-DD17-4814-8656-2A372D5E5E47}" destId="{56F18238-2A6C-43A6-9C8F-89C18EE4C9BB}" srcOrd="0" destOrd="0" presId="urn:microsoft.com/office/officeart/2005/8/layout/cycle2"/>
    <dgm:cxn modelId="{9302480A-7263-4378-B966-3FFDE129948E}" type="presOf" srcId="{691E3483-B64A-42FF-B794-5090A4E38287}" destId="{1D51C42D-E0B4-4FA4-9D6C-48CFDB0D4AFB}" srcOrd="0" destOrd="0" presId="urn:microsoft.com/office/officeart/2005/8/layout/cycle2"/>
    <dgm:cxn modelId="{2230510F-FD25-4E5E-AB42-C451FD5D85F6}" type="presOf" srcId="{36427222-CDA7-4D8C-BB24-7317EECD752D}" destId="{9003FDB6-0B56-4F0D-8D4F-3E9F3D169DBB}" srcOrd="0" destOrd="0" presId="urn:microsoft.com/office/officeart/2005/8/layout/cycle2"/>
    <dgm:cxn modelId="{26A36221-CD9C-48B7-9090-80956895070B}" type="presOf" srcId="{7F541569-E399-4E17-9424-9B934075CC4C}" destId="{7DA647B3-B74E-4972-A891-C2D13331CFE5}" srcOrd="0" destOrd="0" presId="urn:microsoft.com/office/officeart/2005/8/layout/cycle2"/>
    <dgm:cxn modelId="{A8F0E730-AEA7-468E-9C76-C1EB51218CD1}" type="presOf" srcId="{185A27E1-F245-473C-B440-1F0263A84E96}" destId="{1FADAA62-AA18-4148-B4F5-8BE7ADC73BD4}" srcOrd="0" destOrd="0" presId="urn:microsoft.com/office/officeart/2005/8/layout/cycle2"/>
    <dgm:cxn modelId="{BDC59E5B-CE0F-4FEE-A2E4-2024E75A49E5}" type="presOf" srcId="{551F3ABB-5CF3-4C69-A27E-8DB150D16B2D}" destId="{A536FF06-BF27-4299-AEDB-CCAB34416A7F}" srcOrd="0" destOrd="0" presId="urn:microsoft.com/office/officeart/2005/8/layout/cycle2"/>
    <dgm:cxn modelId="{71F64D45-A6AA-4D0B-8D0C-055AE280758F}" srcId="{7F541569-E399-4E17-9424-9B934075CC4C}" destId="{B0E1157C-B9AE-4CA5-A1C0-379B24514C10}" srcOrd="1" destOrd="0" parTransId="{37984B55-9176-4215-AE4C-37D2D76B5BC1}" sibTransId="{462F8250-13AB-47AD-9D1E-07BF75FB1805}"/>
    <dgm:cxn modelId="{7EC0FE71-D130-4B5E-A09D-F69780840682}" srcId="{7F541569-E399-4E17-9424-9B934075CC4C}" destId="{691E3483-B64A-42FF-B794-5090A4E38287}" srcOrd="0" destOrd="0" parTransId="{2D0B9631-4484-4B9C-BA7E-475AD7D0B834}" sibTransId="{F3FD23FF-A5D2-48D4-8B11-0907C51EB153}"/>
    <dgm:cxn modelId="{F286BA55-5AF6-4F3A-A691-A3A2D8E88B52}" type="presOf" srcId="{B0E1157C-B9AE-4CA5-A1C0-379B24514C10}" destId="{CC305149-56B2-4539-8DC4-D0506A59A372}" srcOrd="0" destOrd="0" presId="urn:microsoft.com/office/officeart/2005/8/layout/cycle2"/>
    <dgm:cxn modelId="{10D1E778-72C0-4A3D-A747-A42268EE79D7}" type="presOf" srcId="{FBB21923-7476-4BB1-B727-7B7A9B8EFE80}" destId="{7E81FCF6-35D6-4726-B5B0-2184EE950571}" srcOrd="0" destOrd="0" presId="urn:microsoft.com/office/officeart/2005/8/layout/cycle2"/>
    <dgm:cxn modelId="{D37C997C-AA8C-4304-8377-19905BC6E79B}" type="presOf" srcId="{B3080051-02C7-4910-B516-2D17CBE293FE}" destId="{C2193D3C-274B-46BD-89BB-B4BB72C8AFEF}" srcOrd="1" destOrd="0" presId="urn:microsoft.com/office/officeart/2005/8/layout/cycle2"/>
    <dgm:cxn modelId="{913653AC-2E42-4732-870B-2044BBF61E8B}" type="presOf" srcId="{36427222-CDA7-4D8C-BB24-7317EECD752D}" destId="{6B9C3C3C-EBCB-4851-A9CA-EDAC05831467}" srcOrd="1" destOrd="0" presId="urn:microsoft.com/office/officeart/2005/8/layout/cycle2"/>
    <dgm:cxn modelId="{E2DC05BB-6869-4E66-A4BD-551A8F4D1840}" type="presOf" srcId="{462F8250-13AB-47AD-9D1E-07BF75FB1805}" destId="{50DE23B5-EF1A-4B0C-81EE-F161C660970D}" srcOrd="1" destOrd="0" presId="urn:microsoft.com/office/officeart/2005/8/layout/cycle2"/>
    <dgm:cxn modelId="{A29F4AC4-1BE4-460D-A7DF-AE5EA3986E96}" type="presOf" srcId="{B3080051-02C7-4910-B516-2D17CBE293FE}" destId="{DC6954D8-B88C-4EAE-8E37-9F368BEDBE60}" srcOrd="0" destOrd="0" presId="urn:microsoft.com/office/officeart/2005/8/layout/cycle2"/>
    <dgm:cxn modelId="{BB622EC6-B094-4947-995A-BA8653497033}" srcId="{7F541569-E399-4E17-9424-9B934075CC4C}" destId="{C548E3B6-DD17-4814-8656-2A372D5E5E47}" srcOrd="4" destOrd="0" parTransId="{A64E6A32-09B7-4FD3-896C-198B8351D56D}" sibTransId="{FBB21923-7476-4BB1-B727-7B7A9B8EFE80}"/>
    <dgm:cxn modelId="{4A4BA8D5-1D8B-404F-A71D-7A514EF564FF}" type="presOf" srcId="{462F8250-13AB-47AD-9D1E-07BF75FB1805}" destId="{DA571641-55C8-41A5-B208-C644ED4CCCED}" srcOrd="0" destOrd="0" presId="urn:microsoft.com/office/officeart/2005/8/layout/cycle2"/>
    <dgm:cxn modelId="{74E9B9D5-0A24-4F1D-959F-FE03145ED237}" srcId="{7F541569-E399-4E17-9424-9B934075CC4C}" destId="{185A27E1-F245-473C-B440-1F0263A84E96}" srcOrd="2" destOrd="0" parTransId="{55928F37-8E63-4009-869D-33DB5E126717}" sibTransId="{36427222-CDA7-4D8C-BB24-7317EECD752D}"/>
    <dgm:cxn modelId="{1E8706E0-6DF9-45F0-8062-31469385AAFE}" type="presOf" srcId="{F3FD23FF-A5D2-48D4-8B11-0907C51EB153}" destId="{632BA24E-9355-47B1-AE26-6924CB7A5395}" srcOrd="0" destOrd="0" presId="urn:microsoft.com/office/officeart/2005/8/layout/cycle2"/>
    <dgm:cxn modelId="{A15F18E0-705E-463A-9622-D4EDBF4621FF}" type="presOf" srcId="{F3FD23FF-A5D2-48D4-8B11-0907C51EB153}" destId="{DA079C8E-C609-468E-B1D1-2B16E5EC3871}" srcOrd="1" destOrd="0" presId="urn:microsoft.com/office/officeart/2005/8/layout/cycle2"/>
    <dgm:cxn modelId="{2B41CCE5-D0BB-4541-8268-A98408EC24E5}" srcId="{7F541569-E399-4E17-9424-9B934075CC4C}" destId="{551F3ABB-5CF3-4C69-A27E-8DB150D16B2D}" srcOrd="3" destOrd="0" parTransId="{4E2B4094-A5E4-4465-8C54-7FD30026F46A}" sibTransId="{B3080051-02C7-4910-B516-2D17CBE293FE}"/>
    <dgm:cxn modelId="{3539C8F8-B7CA-44F0-8A08-CE08A0860716}" type="presOf" srcId="{FBB21923-7476-4BB1-B727-7B7A9B8EFE80}" destId="{84122E1A-CE5E-45A7-A8D1-A9C7CCA35ACF}" srcOrd="1" destOrd="0" presId="urn:microsoft.com/office/officeart/2005/8/layout/cycle2"/>
    <dgm:cxn modelId="{3FF0CED3-7A36-4863-A248-9FD336E9A312}" type="presParOf" srcId="{7DA647B3-B74E-4972-A891-C2D13331CFE5}" destId="{1D51C42D-E0B4-4FA4-9D6C-48CFDB0D4AFB}" srcOrd="0" destOrd="0" presId="urn:microsoft.com/office/officeart/2005/8/layout/cycle2"/>
    <dgm:cxn modelId="{14927A04-0EA7-401E-AC9B-697D30F1D492}" type="presParOf" srcId="{7DA647B3-B74E-4972-A891-C2D13331CFE5}" destId="{632BA24E-9355-47B1-AE26-6924CB7A5395}" srcOrd="1" destOrd="0" presId="urn:microsoft.com/office/officeart/2005/8/layout/cycle2"/>
    <dgm:cxn modelId="{F7C6C0F8-42FF-4AFE-B48F-A500BC55BCA9}" type="presParOf" srcId="{632BA24E-9355-47B1-AE26-6924CB7A5395}" destId="{DA079C8E-C609-468E-B1D1-2B16E5EC3871}" srcOrd="0" destOrd="0" presId="urn:microsoft.com/office/officeart/2005/8/layout/cycle2"/>
    <dgm:cxn modelId="{6BAC4E57-470F-4E5B-9F1A-3AF3EAC7005E}" type="presParOf" srcId="{7DA647B3-B74E-4972-A891-C2D13331CFE5}" destId="{CC305149-56B2-4539-8DC4-D0506A59A372}" srcOrd="2" destOrd="0" presId="urn:microsoft.com/office/officeart/2005/8/layout/cycle2"/>
    <dgm:cxn modelId="{B9694F9C-9B8A-4F53-8928-8B3F1610DCD7}" type="presParOf" srcId="{7DA647B3-B74E-4972-A891-C2D13331CFE5}" destId="{DA571641-55C8-41A5-B208-C644ED4CCCED}" srcOrd="3" destOrd="0" presId="urn:microsoft.com/office/officeart/2005/8/layout/cycle2"/>
    <dgm:cxn modelId="{FBA58247-718C-4C6D-8114-6E4C5D859A11}" type="presParOf" srcId="{DA571641-55C8-41A5-B208-C644ED4CCCED}" destId="{50DE23B5-EF1A-4B0C-81EE-F161C660970D}" srcOrd="0" destOrd="0" presId="urn:microsoft.com/office/officeart/2005/8/layout/cycle2"/>
    <dgm:cxn modelId="{2AB8B132-C58A-4C51-A77E-5519FC70DEDF}" type="presParOf" srcId="{7DA647B3-B74E-4972-A891-C2D13331CFE5}" destId="{1FADAA62-AA18-4148-B4F5-8BE7ADC73BD4}" srcOrd="4" destOrd="0" presId="urn:microsoft.com/office/officeart/2005/8/layout/cycle2"/>
    <dgm:cxn modelId="{8BB7936D-468E-43F9-8DEA-462FEE91F50A}" type="presParOf" srcId="{7DA647B3-B74E-4972-A891-C2D13331CFE5}" destId="{9003FDB6-0B56-4F0D-8D4F-3E9F3D169DBB}" srcOrd="5" destOrd="0" presId="urn:microsoft.com/office/officeart/2005/8/layout/cycle2"/>
    <dgm:cxn modelId="{FCCFC611-B66D-42EA-972D-99D5C2D84E51}" type="presParOf" srcId="{9003FDB6-0B56-4F0D-8D4F-3E9F3D169DBB}" destId="{6B9C3C3C-EBCB-4851-A9CA-EDAC05831467}" srcOrd="0" destOrd="0" presId="urn:microsoft.com/office/officeart/2005/8/layout/cycle2"/>
    <dgm:cxn modelId="{1414F9A1-19C2-4C17-9E23-3F9DA6A82AFA}" type="presParOf" srcId="{7DA647B3-B74E-4972-A891-C2D13331CFE5}" destId="{A536FF06-BF27-4299-AEDB-CCAB34416A7F}" srcOrd="6" destOrd="0" presId="urn:microsoft.com/office/officeart/2005/8/layout/cycle2"/>
    <dgm:cxn modelId="{E59100C6-7A29-4C99-AABE-C13861C2E81B}" type="presParOf" srcId="{7DA647B3-B74E-4972-A891-C2D13331CFE5}" destId="{DC6954D8-B88C-4EAE-8E37-9F368BEDBE60}" srcOrd="7" destOrd="0" presId="urn:microsoft.com/office/officeart/2005/8/layout/cycle2"/>
    <dgm:cxn modelId="{5D9C03C6-D236-4C67-899D-0C88BC75E595}" type="presParOf" srcId="{DC6954D8-B88C-4EAE-8E37-9F368BEDBE60}" destId="{C2193D3C-274B-46BD-89BB-B4BB72C8AFEF}" srcOrd="0" destOrd="0" presId="urn:microsoft.com/office/officeart/2005/8/layout/cycle2"/>
    <dgm:cxn modelId="{103EB369-4966-4C06-9A12-2CCFCCA8FC9A}" type="presParOf" srcId="{7DA647B3-B74E-4972-A891-C2D13331CFE5}" destId="{56F18238-2A6C-43A6-9C8F-89C18EE4C9BB}" srcOrd="8" destOrd="0" presId="urn:microsoft.com/office/officeart/2005/8/layout/cycle2"/>
    <dgm:cxn modelId="{000F436F-DCEE-4E69-B7F7-629F38128B59}" type="presParOf" srcId="{7DA647B3-B74E-4972-A891-C2D13331CFE5}" destId="{7E81FCF6-35D6-4726-B5B0-2184EE950571}" srcOrd="9" destOrd="0" presId="urn:microsoft.com/office/officeart/2005/8/layout/cycle2"/>
    <dgm:cxn modelId="{7D63AFB4-57DB-4A60-AD40-43C120D6DE00}" type="presParOf" srcId="{7E81FCF6-35D6-4726-B5B0-2184EE950571}" destId="{84122E1A-CE5E-45A7-A8D1-A9C7CCA35AC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62D39-6E29-4A4B-98C0-14F55468220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A47780F-0CE8-4F9A-8055-94085D0A98E8}">
      <dgm:prSet phldrT="[Text]"/>
      <dgm:spPr/>
      <dgm:t>
        <a:bodyPr/>
        <a:lstStyle/>
        <a:p>
          <a:r>
            <a:rPr lang="en-US" dirty="0"/>
            <a:t>Additional Disclosure</a:t>
          </a:r>
        </a:p>
      </dgm:t>
    </dgm:pt>
    <dgm:pt modelId="{B76BD230-313A-4D3C-B5D9-45A080BE7554}" type="parTrans" cxnId="{39788ECC-DE22-403B-86FE-9F528B11A329}">
      <dgm:prSet/>
      <dgm:spPr/>
      <dgm:t>
        <a:bodyPr/>
        <a:lstStyle/>
        <a:p>
          <a:endParaRPr lang="en-US"/>
        </a:p>
      </dgm:t>
    </dgm:pt>
    <dgm:pt modelId="{CD6F1064-8A16-4A90-A61B-C4355AED6742}" type="sibTrans" cxnId="{39788ECC-DE22-403B-86FE-9F528B11A329}">
      <dgm:prSet/>
      <dgm:spPr/>
      <dgm:t>
        <a:bodyPr/>
        <a:lstStyle/>
        <a:p>
          <a:endParaRPr lang="en-US"/>
        </a:p>
      </dgm:t>
    </dgm:pt>
    <dgm:pt modelId="{84FB042E-DE92-4AD8-A9AB-D6C34DF50AE7}">
      <dgm:prSet phldrT="[Text]"/>
      <dgm:spPr/>
      <dgm:t>
        <a:bodyPr/>
        <a:lstStyle/>
        <a:p>
          <a:r>
            <a:rPr lang="en-US" dirty="0"/>
            <a:t>Judgements/Estimates</a:t>
          </a:r>
        </a:p>
      </dgm:t>
    </dgm:pt>
    <dgm:pt modelId="{896C534C-85D6-4254-8B8E-6671249AA1B9}" type="parTrans" cxnId="{E030CF92-DD31-4C0A-9577-7261A8BCC284}">
      <dgm:prSet/>
      <dgm:spPr/>
      <dgm:t>
        <a:bodyPr/>
        <a:lstStyle/>
        <a:p>
          <a:endParaRPr lang="en-US"/>
        </a:p>
      </dgm:t>
    </dgm:pt>
    <dgm:pt modelId="{D6D87A03-196A-4CA9-AB6E-273BF2C5D260}" type="sibTrans" cxnId="{E030CF92-DD31-4C0A-9577-7261A8BCC284}">
      <dgm:prSet/>
      <dgm:spPr/>
      <dgm:t>
        <a:bodyPr/>
        <a:lstStyle/>
        <a:p>
          <a:endParaRPr lang="en-US"/>
        </a:p>
      </dgm:t>
    </dgm:pt>
    <dgm:pt modelId="{DABA61AA-CACF-4F97-A9FC-34D5FD2F573D}">
      <dgm:prSet phldrT="[Text]"/>
      <dgm:spPr/>
      <dgm:t>
        <a:bodyPr/>
        <a:lstStyle/>
        <a:p>
          <a:r>
            <a:rPr lang="en-US" dirty="0"/>
            <a:t>Additional Responsibility</a:t>
          </a:r>
        </a:p>
      </dgm:t>
    </dgm:pt>
    <dgm:pt modelId="{14E882F2-0313-48D5-9715-3B8CCCAB77A1}" type="parTrans" cxnId="{18D15A9E-8CE7-428C-9B9D-39E346C3C7CA}">
      <dgm:prSet/>
      <dgm:spPr/>
      <dgm:t>
        <a:bodyPr/>
        <a:lstStyle/>
        <a:p>
          <a:endParaRPr lang="en-US"/>
        </a:p>
      </dgm:t>
    </dgm:pt>
    <dgm:pt modelId="{5FBC2EF6-3066-46A3-AD63-E67FF03F4E33}" type="sibTrans" cxnId="{18D15A9E-8CE7-428C-9B9D-39E346C3C7CA}">
      <dgm:prSet/>
      <dgm:spPr/>
      <dgm:t>
        <a:bodyPr/>
        <a:lstStyle/>
        <a:p>
          <a:endParaRPr lang="en-US"/>
        </a:p>
      </dgm:t>
    </dgm:pt>
    <dgm:pt modelId="{982A2865-0836-4606-8699-8733C18D125B}">
      <dgm:prSet phldrT="[Text]"/>
      <dgm:spPr/>
      <dgm:t>
        <a:bodyPr/>
        <a:lstStyle/>
        <a:p>
          <a:r>
            <a:rPr lang="en-US" dirty="0"/>
            <a:t>Advanced Planning </a:t>
          </a:r>
        </a:p>
      </dgm:t>
    </dgm:pt>
    <dgm:pt modelId="{1C148C46-04DF-46F8-A30F-58CC9959F17D}" type="parTrans" cxnId="{7162157B-1C20-4E6B-A845-7555FE43563E}">
      <dgm:prSet/>
      <dgm:spPr/>
      <dgm:t>
        <a:bodyPr/>
        <a:lstStyle/>
        <a:p>
          <a:endParaRPr lang="en-US"/>
        </a:p>
      </dgm:t>
    </dgm:pt>
    <dgm:pt modelId="{F4822D35-0F1A-4FE9-8C35-F96DD30B385F}" type="sibTrans" cxnId="{7162157B-1C20-4E6B-A845-7555FE43563E}">
      <dgm:prSet/>
      <dgm:spPr/>
      <dgm:t>
        <a:bodyPr/>
        <a:lstStyle/>
        <a:p>
          <a:endParaRPr lang="en-US"/>
        </a:p>
      </dgm:t>
    </dgm:pt>
    <dgm:pt modelId="{3CED0477-3F37-4327-B482-F4F7E739B1B0}" type="pres">
      <dgm:prSet presAssocID="{97D62D39-6E29-4A4B-98C0-14F554682205}" presName="diagram" presStyleCnt="0">
        <dgm:presLayoutVars>
          <dgm:dir/>
          <dgm:resizeHandles val="exact"/>
        </dgm:presLayoutVars>
      </dgm:prSet>
      <dgm:spPr/>
    </dgm:pt>
    <dgm:pt modelId="{C09B7374-575D-4D15-83E2-9621C630FF5F}" type="pres">
      <dgm:prSet presAssocID="{8A47780F-0CE8-4F9A-8055-94085D0A98E8}" presName="node" presStyleLbl="node1" presStyleIdx="0" presStyleCnt="4">
        <dgm:presLayoutVars>
          <dgm:bulletEnabled val="1"/>
        </dgm:presLayoutVars>
      </dgm:prSet>
      <dgm:spPr/>
    </dgm:pt>
    <dgm:pt modelId="{742E8DF4-F0AA-4A1D-AD4D-F6DE9ED15EE3}" type="pres">
      <dgm:prSet presAssocID="{CD6F1064-8A16-4A90-A61B-C4355AED6742}" presName="sibTrans" presStyleCnt="0"/>
      <dgm:spPr/>
    </dgm:pt>
    <dgm:pt modelId="{FC275D23-8698-4747-A0C6-51C6CEAB2032}" type="pres">
      <dgm:prSet presAssocID="{84FB042E-DE92-4AD8-A9AB-D6C34DF50AE7}" presName="node" presStyleLbl="node1" presStyleIdx="1" presStyleCnt="4">
        <dgm:presLayoutVars>
          <dgm:bulletEnabled val="1"/>
        </dgm:presLayoutVars>
      </dgm:prSet>
      <dgm:spPr/>
    </dgm:pt>
    <dgm:pt modelId="{E6AF8986-6385-45CC-A2D0-F19BE4A19656}" type="pres">
      <dgm:prSet presAssocID="{D6D87A03-196A-4CA9-AB6E-273BF2C5D260}" presName="sibTrans" presStyleCnt="0"/>
      <dgm:spPr/>
    </dgm:pt>
    <dgm:pt modelId="{B74F51FE-642E-4635-A417-A57CE37577A7}" type="pres">
      <dgm:prSet presAssocID="{DABA61AA-CACF-4F97-A9FC-34D5FD2F573D}" presName="node" presStyleLbl="node1" presStyleIdx="2" presStyleCnt="4">
        <dgm:presLayoutVars>
          <dgm:bulletEnabled val="1"/>
        </dgm:presLayoutVars>
      </dgm:prSet>
      <dgm:spPr/>
    </dgm:pt>
    <dgm:pt modelId="{F9DE52AA-58BF-4664-A9D5-05AF87747D8F}" type="pres">
      <dgm:prSet presAssocID="{5FBC2EF6-3066-46A3-AD63-E67FF03F4E33}" presName="sibTrans" presStyleCnt="0"/>
      <dgm:spPr/>
    </dgm:pt>
    <dgm:pt modelId="{B8AFE201-2592-4DA8-BE35-8A6D584E1181}" type="pres">
      <dgm:prSet presAssocID="{982A2865-0836-4606-8699-8733C18D125B}" presName="node" presStyleLbl="node1" presStyleIdx="3" presStyleCnt="4">
        <dgm:presLayoutVars>
          <dgm:bulletEnabled val="1"/>
        </dgm:presLayoutVars>
      </dgm:prSet>
      <dgm:spPr/>
    </dgm:pt>
  </dgm:ptLst>
  <dgm:cxnLst>
    <dgm:cxn modelId="{479F6900-7481-4870-B58D-D5E63EA17178}" type="presOf" srcId="{84FB042E-DE92-4AD8-A9AB-D6C34DF50AE7}" destId="{FC275D23-8698-4747-A0C6-51C6CEAB2032}" srcOrd="0" destOrd="0" presId="urn:microsoft.com/office/officeart/2005/8/layout/default"/>
    <dgm:cxn modelId="{EB2D2B19-A96B-44AF-BE30-4DC264326494}" type="presOf" srcId="{DABA61AA-CACF-4F97-A9FC-34D5FD2F573D}" destId="{B74F51FE-642E-4635-A417-A57CE37577A7}" srcOrd="0" destOrd="0" presId="urn:microsoft.com/office/officeart/2005/8/layout/default"/>
    <dgm:cxn modelId="{6E148D4B-024A-4A22-908B-443EDC485FBC}" type="presOf" srcId="{97D62D39-6E29-4A4B-98C0-14F554682205}" destId="{3CED0477-3F37-4327-B482-F4F7E739B1B0}" srcOrd="0" destOrd="0" presId="urn:microsoft.com/office/officeart/2005/8/layout/default"/>
    <dgm:cxn modelId="{7162157B-1C20-4E6B-A845-7555FE43563E}" srcId="{97D62D39-6E29-4A4B-98C0-14F554682205}" destId="{982A2865-0836-4606-8699-8733C18D125B}" srcOrd="3" destOrd="0" parTransId="{1C148C46-04DF-46F8-A30F-58CC9959F17D}" sibTransId="{F4822D35-0F1A-4FE9-8C35-F96DD30B385F}"/>
    <dgm:cxn modelId="{E030CF92-DD31-4C0A-9577-7261A8BCC284}" srcId="{97D62D39-6E29-4A4B-98C0-14F554682205}" destId="{84FB042E-DE92-4AD8-A9AB-D6C34DF50AE7}" srcOrd="1" destOrd="0" parTransId="{896C534C-85D6-4254-8B8E-6671249AA1B9}" sibTransId="{D6D87A03-196A-4CA9-AB6E-273BF2C5D260}"/>
    <dgm:cxn modelId="{18D15A9E-8CE7-428C-9B9D-39E346C3C7CA}" srcId="{97D62D39-6E29-4A4B-98C0-14F554682205}" destId="{DABA61AA-CACF-4F97-A9FC-34D5FD2F573D}" srcOrd="2" destOrd="0" parTransId="{14E882F2-0313-48D5-9715-3B8CCCAB77A1}" sibTransId="{5FBC2EF6-3066-46A3-AD63-E67FF03F4E33}"/>
    <dgm:cxn modelId="{CE4475BD-7A4A-474E-BAD9-14B86DF16856}" type="presOf" srcId="{982A2865-0836-4606-8699-8733C18D125B}" destId="{B8AFE201-2592-4DA8-BE35-8A6D584E1181}" srcOrd="0" destOrd="0" presId="urn:microsoft.com/office/officeart/2005/8/layout/default"/>
    <dgm:cxn modelId="{39788ECC-DE22-403B-86FE-9F528B11A329}" srcId="{97D62D39-6E29-4A4B-98C0-14F554682205}" destId="{8A47780F-0CE8-4F9A-8055-94085D0A98E8}" srcOrd="0" destOrd="0" parTransId="{B76BD230-313A-4D3C-B5D9-45A080BE7554}" sibTransId="{CD6F1064-8A16-4A90-A61B-C4355AED6742}"/>
    <dgm:cxn modelId="{121835F0-66CB-4A2B-8DE7-466C6CD1F5E9}" type="presOf" srcId="{8A47780F-0CE8-4F9A-8055-94085D0A98E8}" destId="{C09B7374-575D-4D15-83E2-9621C630FF5F}" srcOrd="0" destOrd="0" presId="urn:microsoft.com/office/officeart/2005/8/layout/default"/>
    <dgm:cxn modelId="{36B9534A-4D4C-4D2E-A341-CB33CA686322}" type="presParOf" srcId="{3CED0477-3F37-4327-B482-F4F7E739B1B0}" destId="{C09B7374-575D-4D15-83E2-9621C630FF5F}" srcOrd="0" destOrd="0" presId="urn:microsoft.com/office/officeart/2005/8/layout/default"/>
    <dgm:cxn modelId="{06E7A607-E983-4CFD-BCCE-63095C3A2E2A}" type="presParOf" srcId="{3CED0477-3F37-4327-B482-F4F7E739B1B0}" destId="{742E8DF4-F0AA-4A1D-AD4D-F6DE9ED15EE3}" srcOrd="1" destOrd="0" presId="urn:microsoft.com/office/officeart/2005/8/layout/default"/>
    <dgm:cxn modelId="{CF5B20D3-5F83-4E23-84D3-F96DB7B70DD8}" type="presParOf" srcId="{3CED0477-3F37-4327-B482-F4F7E739B1B0}" destId="{FC275D23-8698-4747-A0C6-51C6CEAB2032}" srcOrd="2" destOrd="0" presId="urn:microsoft.com/office/officeart/2005/8/layout/default"/>
    <dgm:cxn modelId="{B6C846D9-980D-49C1-A3AA-839DD7CE8877}" type="presParOf" srcId="{3CED0477-3F37-4327-B482-F4F7E739B1B0}" destId="{E6AF8986-6385-45CC-A2D0-F19BE4A19656}" srcOrd="3" destOrd="0" presId="urn:microsoft.com/office/officeart/2005/8/layout/default"/>
    <dgm:cxn modelId="{43472F2D-8610-4040-9C37-126D72ABB067}" type="presParOf" srcId="{3CED0477-3F37-4327-B482-F4F7E739B1B0}" destId="{B74F51FE-642E-4635-A417-A57CE37577A7}" srcOrd="4" destOrd="0" presId="urn:microsoft.com/office/officeart/2005/8/layout/default"/>
    <dgm:cxn modelId="{9A84077D-17CF-4141-B8C7-7F536D3D63E4}" type="presParOf" srcId="{3CED0477-3F37-4327-B482-F4F7E739B1B0}" destId="{F9DE52AA-58BF-4664-A9D5-05AF87747D8F}" srcOrd="5" destOrd="0" presId="urn:microsoft.com/office/officeart/2005/8/layout/default"/>
    <dgm:cxn modelId="{86E62DF1-1D5E-42D0-B46A-5A4A5FF1DD1E}" type="presParOf" srcId="{3CED0477-3F37-4327-B482-F4F7E739B1B0}" destId="{B8AFE201-2592-4DA8-BE35-8A6D584E11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8B0632-FDEC-45D9-8F89-5265849C6F6E}"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n-US"/>
        </a:p>
      </dgm:t>
    </dgm:pt>
    <dgm:pt modelId="{61750022-9BBB-4E8C-8CD7-A5E4F6017629}">
      <dgm:prSet phldrT="[Text]" custT="1"/>
      <dgm:spPr/>
      <dgm:t>
        <a:bodyPr/>
        <a:lstStyle/>
        <a:p>
          <a:r>
            <a:rPr lang="en-US" sz="2000" dirty="0">
              <a:latin typeface="Arial" panose="020B0604020202020204" pitchFamily="34" charset="0"/>
              <a:cs typeface="Arial" panose="020B0604020202020204" pitchFamily="34" charset="0"/>
            </a:rPr>
            <a:t>CARO,2020</a:t>
          </a:r>
        </a:p>
      </dgm:t>
    </dgm:pt>
    <dgm:pt modelId="{395A5B76-5E09-42EA-AEB7-4A25FF3104F4}" type="parTrans" cxnId="{19DF4DE5-3C91-4C4E-A1F2-655B29F619A7}">
      <dgm:prSet/>
      <dgm:spPr/>
      <dgm:t>
        <a:bodyPr/>
        <a:lstStyle/>
        <a:p>
          <a:endParaRPr lang="en-US" sz="1200">
            <a:latin typeface="Arial" panose="020B0604020202020204" pitchFamily="34" charset="0"/>
            <a:cs typeface="Arial" panose="020B0604020202020204" pitchFamily="34" charset="0"/>
          </a:endParaRPr>
        </a:p>
      </dgm:t>
    </dgm:pt>
    <dgm:pt modelId="{72FA3B24-716F-496E-8DFC-96B194E5DDEE}" type="sibTrans" cxnId="{19DF4DE5-3C91-4C4E-A1F2-655B29F619A7}">
      <dgm:prSet/>
      <dgm:spPr/>
      <dgm:t>
        <a:bodyPr/>
        <a:lstStyle/>
        <a:p>
          <a:endParaRPr lang="en-US" sz="1200">
            <a:latin typeface="Arial" panose="020B0604020202020204" pitchFamily="34" charset="0"/>
            <a:cs typeface="Arial" panose="020B0604020202020204" pitchFamily="34" charset="0"/>
          </a:endParaRPr>
        </a:p>
      </dgm:t>
    </dgm:pt>
    <dgm:pt modelId="{233360A5-F65D-4BB7-9374-03D94F3D630F}">
      <dgm:prSet phldrT="[Text]" custT="1"/>
      <dgm:spPr/>
      <dgm:t>
        <a:bodyPr/>
        <a:lstStyle/>
        <a:p>
          <a:r>
            <a:rPr lang="en-US" sz="1400" dirty="0">
              <a:latin typeface="Arial" panose="020B0604020202020204" pitchFamily="34" charset="0"/>
              <a:cs typeface="Arial" panose="020B0604020202020204" pitchFamily="34" charset="0"/>
            </a:rPr>
            <a:t>Applicable from FY 2021-22</a:t>
          </a:r>
        </a:p>
      </dgm:t>
    </dgm:pt>
    <dgm:pt modelId="{A7A33989-AE74-423F-B34A-4E7AD8AC187C}" type="parTrans" cxnId="{829BA8DF-02C5-4F30-96D3-D369A3C9E15A}">
      <dgm:prSet custT="1"/>
      <dgm:spPr/>
      <dgm:t>
        <a:bodyPr/>
        <a:lstStyle/>
        <a:p>
          <a:endParaRPr lang="en-US" sz="200">
            <a:latin typeface="Arial" panose="020B0604020202020204" pitchFamily="34" charset="0"/>
            <a:cs typeface="Arial" panose="020B0604020202020204" pitchFamily="34" charset="0"/>
          </a:endParaRPr>
        </a:p>
      </dgm:t>
    </dgm:pt>
    <dgm:pt modelId="{BDE14D8D-9FA2-45FF-9FA5-817F4610986C}" type="sibTrans" cxnId="{829BA8DF-02C5-4F30-96D3-D369A3C9E15A}">
      <dgm:prSet/>
      <dgm:spPr/>
      <dgm:t>
        <a:bodyPr/>
        <a:lstStyle/>
        <a:p>
          <a:endParaRPr lang="en-US" sz="1200">
            <a:latin typeface="Arial" panose="020B0604020202020204" pitchFamily="34" charset="0"/>
            <a:cs typeface="Arial" panose="020B0604020202020204" pitchFamily="34" charset="0"/>
          </a:endParaRPr>
        </a:p>
      </dgm:t>
    </dgm:pt>
    <dgm:pt modelId="{955C6B4C-9373-4DF3-862B-4BAAC9EA0C74}">
      <dgm:prSet phldrT="[Text]" custT="1"/>
      <dgm:spPr/>
      <dgm:t>
        <a:bodyPr/>
        <a:lstStyle/>
        <a:p>
          <a:r>
            <a:rPr lang="en-US" sz="1400" dirty="0">
              <a:latin typeface="Arial" panose="020B0604020202020204" pitchFamily="34" charset="0"/>
              <a:cs typeface="Arial" panose="020B0604020202020204" pitchFamily="34" charset="0"/>
            </a:rPr>
            <a:t>Applicable to All Companies Except certain Exceptions</a:t>
          </a:r>
        </a:p>
      </dgm:t>
    </dgm:pt>
    <dgm:pt modelId="{6AAF946F-5392-4857-A4D6-ED8A0E6787AE}" type="parTrans" cxnId="{A976953A-819C-4A5D-8F75-2D3818EC59D3}">
      <dgm:prSet custT="1"/>
      <dgm:spPr/>
      <dgm:t>
        <a:bodyPr/>
        <a:lstStyle/>
        <a:p>
          <a:endParaRPr lang="en-US" sz="200">
            <a:latin typeface="Arial" panose="020B0604020202020204" pitchFamily="34" charset="0"/>
            <a:cs typeface="Arial" panose="020B0604020202020204" pitchFamily="34" charset="0"/>
          </a:endParaRPr>
        </a:p>
      </dgm:t>
    </dgm:pt>
    <dgm:pt modelId="{0DC9B8A1-B2E9-49E0-9757-304341EBA46B}" type="sibTrans" cxnId="{A976953A-819C-4A5D-8F75-2D3818EC59D3}">
      <dgm:prSet/>
      <dgm:spPr/>
      <dgm:t>
        <a:bodyPr/>
        <a:lstStyle/>
        <a:p>
          <a:endParaRPr lang="en-US" sz="1200">
            <a:latin typeface="Arial" panose="020B0604020202020204" pitchFamily="34" charset="0"/>
            <a:cs typeface="Arial" panose="020B0604020202020204" pitchFamily="34" charset="0"/>
          </a:endParaRPr>
        </a:p>
      </dgm:t>
    </dgm:pt>
    <dgm:pt modelId="{8C702B85-6537-4B34-9AD8-565D1CCB37FE}">
      <dgm:prSet phldrT="[Text]" custT="1"/>
      <dgm:spPr/>
      <dgm:t>
        <a:bodyPr/>
        <a:lstStyle/>
        <a:p>
          <a:r>
            <a:rPr lang="en-US" sz="1400" dirty="0">
              <a:latin typeface="Arial" panose="020B0604020202020204" pitchFamily="34" charset="0"/>
              <a:cs typeface="Arial" panose="020B0604020202020204" pitchFamily="34" charset="0"/>
            </a:rPr>
            <a:t>Total Number of Clauses:21</a:t>
          </a:r>
        </a:p>
      </dgm:t>
    </dgm:pt>
    <dgm:pt modelId="{A46E6F41-61FA-4194-B456-DCAECC241EB3}" type="parTrans" cxnId="{23F74BE0-2181-4F10-9D97-9E9AC909F708}">
      <dgm:prSet custT="1"/>
      <dgm:spPr/>
      <dgm:t>
        <a:bodyPr/>
        <a:lstStyle/>
        <a:p>
          <a:endParaRPr lang="en-US" sz="200">
            <a:latin typeface="Arial" panose="020B0604020202020204" pitchFamily="34" charset="0"/>
            <a:cs typeface="Arial" panose="020B0604020202020204" pitchFamily="34" charset="0"/>
          </a:endParaRPr>
        </a:p>
      </dgm:t>
    </dgm:pt>
    <dgm:pt modelId="{142CE64C-1982-426F-A27C-4EE4F3A93828}" type="sibTrans" cxnId="{23F74BE0-2181-4F10-9D97-9E9AC909F708}">
      <dgm:prSet/>
      <dgm:spPr/>
      <dgm:t>
        <a:bodyPr/>
        <a:lstStyle/>
        <a:p>
          <a:endParaRPr lang="en-US" sz="1200">
            <a:latin typeface="Arial" panose="020B0604020202020204" pitchFamily="34" charset="0"/>
            <a:cs typeface="Arial" panose="020B0604020202020204" pitchFamily="34" charset="0"/>
          </a:endParaRPr>
        </a:p>
      </dgm:t>
    </dgm:pt>
    <dgm:pt modelId="{0C72EF92-0115-4F49-9B16-6A55EF56626E}" type="pres">
      <dgm:prSet presAssocID="{CA8B0632-FDEC-45D9-8F89-5265849C6F6E}" presName="Name0" presStyleCnt="0">
        <dgm:presLayoutVars>
          <dgm:chPref val="1"/>
          <dgm:dir/>
          <dgm:animOne val="branch"/>
          <dgm:animLvl val="lvl"/>
          <dgm:resizeHandles val="exact"/>
        </dgm:presLayoutVars>
      </dgm:prSet>
      <dgm:spPr/>
    </dgm:pt>
    <dgm:pt modelId="{E5A1656D-43D5-451E-80D2-E1443E94E78C}" type="pres">
      <dgm:prSet presAssocID="{61750022-9BBB-4E8C-8CD7-A5E4F6017629}" presName="root1" presStyleCnt="0"/>
      <dgm:spPr/>
    </dgm:pt>
    <dgm:pt modelId="{87784550-A3F6-4C03-845F-F019ADCDF3B8}" type="pres">
      <dgm:prSet presAssocID="{61750022-9BBB-4E8C-8CD7-A5E4F6017629}" presName="LevelOneTextNode" presStyleLbl="node0" presStyleIdx="0" presStyleCnt="1">
        <dgm:presLayoutVars>
          <dgm:chPref val="3"/>
        </dgm:presLayoutVars>
      </dgm:prSet>
      <dgm:spPr/>
    </dgm:pt>
    <dgm:pt modelId="{F5D69135-D669-45D4-AE18-8C867C28B397}" type="pres">
      <dgm:prSet presAssocID="{61750022-9BBB-4E8C-8CD7-A5E4F6017629}" presName="level2hierChild" presStyleCnt="0"/>
      <dgm:spPr/>
    </dgm:pt>
    <dgm:pt modelId="{EB67F140-0587-45D6-9F5F-667EDDA50585}" type="pres">
      <dgm:prSet presAssocID="{A7A33989-AE74-423F-B34A-4E7AD8AC187C}" presName="conn2-1" presStyleLbl="parChTrans1D2" presStyleIdx="0" presStyleCnt="3"/>
      <dgm:spPr/>
    </dgm:pt>
    <dgm:pt modelId="{C34548D9-DD2A-4A7A-BD83-EEEC6F414584}" type="pres">
      <dgm:prSet presAssocID="{A7A33989-AE74-423F-B34A-4E7AD8AC187C}" presName="connTx" presStyleLbl="parChTrans1D2" presStyleIdx="0" presStyleCnt="3"/>
      <dgm:spPr/>
    </dgm:pt>
    <dgm:pt modelId="{3773559A-41CB-486A-846D-E9468AD1F282}" type="pres">
      <dgm:prSet presAssocID="{233360A5-F65D-4BB7-9374-03D94F3D630F}" presName="root2" presStyleCnt="0"/>
      <dgm:spPr/>
    </dgm:pt>
    <dgm:pt modelId="{C059C2E5-BBB5-4053-A987-FED413E2A415}" type="pres">
      <dgm:prSet presAssocID="{233360A5-F65D-4BB7-9374-03D94F3D630F}" presName="LevelTwoTextNode" presStyleLbl="node2" presStyleIdx="0" presStyleCnt="3">
        <dgm:presLayoutVars>
          <dgm:chPref val="3"/>
        </dgm:presLayoutVars>
      </dgm:prSet>
      <dgm:spPr/>
    </dgm:pt>
    <dgm:pt modelId="{06BD3064-DABC-40F1-8A73-C22A75C58343}" type="pres">
      <dgm:prSet presAssocID="{233360A5-F65D-4BB7-9374-03D94F3D630F}" presName="level3hierChild" presStyleCnt="0"/>
      <dgm:spPr/>
    </dgm:pt>
    <dgm:pt modelId="{7C37B183-108F-493F-ADB1-62CDDDFC2C2B}" type="pres">
      <dgm:prSet presAssocID="{6AAF946F-5392-4857-A4D6-ED8A0E6787AE}" presName="conn2-1" presStyleLbl="parChTrans1D2" presStyleIdx="1" presStyleCnt="3"/>
      <dgm:spPr/>
    </dgm:pt>
    <dgm:pt modelId="{3CE461FC-3B25-4BB1-8366-8A4EF0F34E27}" type="pres">
      <dgm:prSet presAssocID="{6AAF946F-5392-4857-A4D6-ED8A0E6787AE}" presName="connTx" presStyleLbl="parChTrans1D2" presStyleIdx="1" presStyleCnt="3"/>
      <dgm:spPr/>
    </dgm:pt>
    <dgm:pt modelId="{A5D3E26C-A55B-46E6-B46F-68AA09AA3AC7}" type="pres">
      <dgm:prSet presAssocID="{955C6B4C-9373-4DF3-862B-4BAAC9EA0C74}" presName="root2" presStyleCnt="0"/>
      <dgm:spPr/>
    </dgm:pt>
    <dgm:pt modelId="{072EFAEB-7BC1-4233-A1F6-EB567A6F82C8}" type="pres">
      <dgm:prSet presAssocID="{955C6B4C-9373-4DF3-862B-4BAAC9EA0C74}" presName="LevelTwoTextNode" presStyleLbl="node2" presStyleIdx="1" presStyleCnt="3">
        <dgm:presLayoutVars>
          <dgm:chPref val="3"/>
        </dgm:presLayoutVars>
      </dgm:prSet>
      <dgm:spPr/>
    </dgm:pt>
    <dgm:pt modelId="{05C84EC5-AC3F-473D-963C-57DC0F5444F5}" type="pres">
      <dgm:prSet presAssocID="{955C6B4C-9373-4DF3-862B-4BAAC9EA0C74}" presName="level3hierChild" presStyleCnt="0"/>
      <dgm:spPr/>
    </dgm:pt>
    <dgm:pt modelId="{B527071C-2EEE-46CA-83A8-A8F6E626E16C}" type="pres">
      <dgm:prSet presAssocID="{A46E6F41-61FA-4194-B456-DCAECC241EB3}" presName="conn2-1" presStyleLbl="parChTrans1D2" presStyleIdx="2" presStyleCnt="3"/>
      <dgm:spPr/>
    </dgm:pt>
    <dgm:pt modelId="{C88F780B-A0B1-44F7-86B9-8F513B1E48E7}" type="pres">
      <dgm:prSet presAssocID="{A46E6F41-61FA-4194-B456-DCAECC241EB3}" presName="connTx" presStyleLbl="parChTrans1D2" presStyleIdx="2" presStyleCnt="3"/>
      <dgm:spPr/>
    </dgm:pt>
    <dgm:pt modelId="{82980605-1121-41EE-8623-A7155EA40A53}" type="pres">
      <dgm:prSet presAssocID="{8C702B85-6537-4B34-9AD8-565D1CCB37FE}" presName="root2" presStyleCnt="0"/>
      <dgm:spPr/>
    </dgm:pt>
    <dgm:pt modelId="{AEB0595F-04FF-436A-8CE3-93A7FF1080DF}" type="pres">
      <dgm:prSet presAssocID="{8C702B85-6537-4B34-9AD8-565D1CCB37FE}" presName="LevelTwoTextNode" presStyleLbl="node2" presStyleIdx="2" presStyleCnt="3">
        <dgm:presLayoutVars>
          <dgm:chPref val="3"/>
        </dgm:presLayoutVars>
      </dgm:prSet>
      <dgm:spPr/>
    </dgm:pt>
    <dgm:pt modelId="{975DF18B-854B-4472-897F-1AFDA66EC497}" type="pres">
      <dgm:prSet presAssocID="{8C702B85-6537-4B34-9AD8-565D1CCB37FE}" presName="level3hierChild" presStyleCnt="0"/>
      <dgm:spPr/>
    </dgm:pt>
  </dgm:ptLst>
  <dgm:cxnLst>
    <dgm:cxn modelId="{1B6BDC28-6D94-4129-B6D2-42CDC02ED3D6}" type="presOf" srcId="{A7A33989-AE74-423F-B34A-4E7AD8AC187C}" destId="{C34548D9-DD2A-4A7A-BD83-EEEC6F414584}" srcOrd="1" destOrd="0" presId="urn:microsoft.com/office/officeart/2008/layout/HorizontalMultiLevelHierarchy"/>
    <dgm:cxn modelId="{84978338-ADD4-48C8-AD31-F2228F138BBB}" type="presOf" srcId="{A46E6F41-61FA-4194-B456-DCAECC241EB3}" destId="{C88F780B-A0B1-44F7-86B9-8F513B1E48E7}" srcOrd="1" destOrd="0" presId="urn:microsoft.com/office/officeart/2008/layout/HorizontalMultiLevelHierarchy"/>
    <dgm:cxn modelId="{A976953A-819C-4A5D-8F75-2D3818EC59D3}" srcId="{61750022-9BBB-4E8C-8CD7-A5E4F6017629}" destId="{955C6B4C-9373-4DF3-862B-4BAAC9EA0C74}" srcOrd="1" destOrd="0" parTransId="{6AAF946F-5392-4857-A4D6-ED8A0E6787AE}" sibTransId="{0DC9B8A1-B2E9-49E0-9757-304341EBA46B}"/>
    <dgm:cxn modelId="{0F95DE6C-4480-4920-B1BB-EE5DCB65D9A5}" type="presOf" srcId="{61750022-9BBB-4E8C-8CD7-A5E4F6017629}" destId="{87784550-A3F6-4C03-845F-F019ADCDF3B8}" srcOrd="0" destOrd="0" presId="urn:microsoft.com/office/officeart/2008/layout/HorizontalMultiLevelHierarchy"/>
    <dgm:cxn modelId="{A550214F-C219-46C8-8E69-903B89F33218}" type="presOf" srcId="{955C6B4C-9373-4DF3-862B-4BAAC9EA0C74}" destId="{072EFAEB-7BC1-4233-A1F6-EB567A6F82C8}" srcOrd="0" destOrd="0" presId="urn:microsoft.com/office/officeart/2008/layout/HorizontalMultiLevelHierarchy"/>
    <dgm:cxn modelId="{821E6487-B608-48A5-89A2-2206EF6A0288}" type="presOf" srcId="{6AAF946F-5392-4857-A4D6-ED8A0E6787AE}" destId="{7C37B183-108F-493F-ADB1-62CDDDFC2C2B}" srcOrd="0" destOrd="0" presId="urn:microsoft.com/office/officeart/2008/layout/HorizontalMultiLevelHierarchy"/>
    <dgm:cxn modelId="{2D7B16A8-F41B-40B3-8F42-EB31443C15B7}" type="presOf" srcId="{233360A5-F65D-4BB7-9374-03D94F3D630F}" destId="{C059C2E5-BBB5-4053-A987-FED413E2A415}" srcOrd="0" destOrd="0" presId="urn:microsoft.com/office/officeart/2008/layout/HorizontalMultiLevelHierarchy"/>
    <dgm:cxn modelId="{A51C32B1-7F5C-4D92-A7FD-E6020D784CFA}" type="presOf" srcId="{CA8B0632-FDEC-45D9-8F89-5265849C6F6E}" destId="{0C72EF92-0115-4F49-9B16-6A55EF56626E}" srcOrd="0" destOrd="0" presId="urn:microsoft.com/office/officeart/2008/layout/HorizontalMultiLevelHierarchy"/>
    <dgm:cxn modelId="{FCD7C4C4-FB81-48D6-9ED9-3C60AC968F07}" type="presOf" srcId="{8C702B85-6537-4B34-9AD8-565D1CCB37FE}" destId="{AEB0595F-04FF-436A-8CE3-93A7FF1080DF}" srcOrd="0" destOrd="0" presId="urn:microsoft.com/office/officeart/2008/layout/HorizontalMultiLevelHierarchy"/>
    <dgm:cxn modelId="{9ADF27CD-2D3C-486F-8967-A915CFC361FE}" type="presOf" srcId="{A46E6F41-61FA-4194-B456-DCAECC241EB3}" destId="{B527071C-2EEE-46CA-83A8-A8F6E626E16C}" srcOrd="0" destOrd="0" presId="urn:microsoft.com/office/officeart/2008/layout/HorizontalMultiLevelHierarchy"/>
    <dgm:cxn modelId="{E213BCDD-3E76-4775-9282-C7768212399D}" type="presOf" srcId="{6AAF946F-5392-4857-A4D6-ED8A0E6787AE}" destId="{3CE461FC-3B25-4BB1-8366-8A4EF0F34E27}" srcOrd="1" destOrd="0" presId="urn:microsoft.com/office/officeart/2008/layout/HorizontalMultiLevelHierarchy"/>
    <dgm:cxn modelId="{829BA8DF-02C5-4F30-96D3-D369A3C9E15A}" srcId="{61750022-9BBB-4E8C-8CD7-A5E4F6017629}" destId="{233360A5-F65D-4BB7-9374-03D94F3D630F}" srcOrd="0" destOrd="0" parTransId="{A7A33989-AE74-423F-B34A-4E7AD8AC187C}" sibTransId="{BDE14D8D-9FA2-45FF-9FA5-817F4610986C}"/>
    <dgm:cxn modelId="{23F74BE0-2181-4F10-9D97-9E9AC909F708}" srcId="{61750022-9BBB-4E8C-8CD7-A5E4F6017629}" destId="{8C702B85-6537-4B34-9AD8-565D1CCB37FE}" srcOrd="2" destOrd="0" parTransId="{A46E6F41-61FA-4194-B456-DCAECC241EB3}" sibTransId="{142CE64C-1982-426F-A27C-4EE4F3A93828}"/>
    <dgm:cxn modelId="{0A29CCE0-9763-41F3-8CD8-1DFEF8FA5B72}" type="presOf" srcId="{A7A33989-AE74-423F-B34A-4E7AD8AC187C}" destId="{EB67F140-0587-45D6-9F5F-667EDDA50585}" srcOrd="0" destOrd="0" presId="urn:microsoft.com/office/officeart/2008/layout/HorizontalMultiLevelHierarchy"/>
    <dgm:cxn modelId="{19DF4DE5-3C91-4C4E-A1F2-655B29F619A7}" srcId="{CA8B0632-FDEC-45D9-8F89-5265849C6F6E}" destId="{61750022-9BBB-4E8C-8CD7-A5E4F6017629}" srcOrd="0" destOrd="0" parTransId="{395A5B76-5E09-42EA-AEB7-4A25FF3104F4}" sibTransId="{72FA3B24-716F-496E-8DFC-96B194E5DDEE}"/>
    <dgm:cxn modelId="{B5846895-2009-498C-9E6C-F8F6E5789E20}" type="presParOf" srcId="{0C72EF92-0115-4F49-9B16-6A55EF56626E}" destId="{E5A1656D-43D5-451E-80D2-E1443E94E78C}" srcOrd="0" destOrd="0" presId="urn:microsoft.com/office/officeart/2008/layout/HorizontalMultiLevelHierarchy"/>
    <dgm:cxn modelId="{0B0165BA-7126-4B3B-B55F-15A39EDD619A}" type="presParOf" srcId="{E5A1656D-43D5-451E-80D2-E1443E94E78C}" destId="{87784550-A3F6-4C03-845F-F019ADCDF3B8}" srcOrd="0" destOrd="0" presId="urn:microsoft.com/office/officeart/2008/layout/HorizontalMultiLevelHierarchy"/>
    <dgm:cxn modelId="{44DA70D7-152C-4723-A5A3-10F3A56393D3}" type="presParOf" srcId="{E5A1656D-43D5-451E-80D2-E1443E94E78C}" destId="{F5D69135-D669-45D4-AE18-8C867C28B397}" srcOrd="1" destOrd="0" presId="urn:microsoft.com/office/officeart/2008/layout/HorizontalMultiLevelHierarchy"/>
    <dgm:cxn modelId="{7EF09D82-0FF9-4375-BD85-803C90B8E9E7}" type="presParOf" srcId="{F5D69135-D669-45D4-AE18-8C867C28B397}" destId="{EB67F140-0587-45D6-9F5F-667EDDA50585}" srcOrd="0" destOrd="0" presId="urn:microsoft.com/office/officeart/2008/layout/HorizontalMultiLevelHierarchy"/>
    <dgm:cxn modelId="{5B86E533-59D8-4A34-9384-D38C1CB633D8}" type="presParOf" srcId="{EB67F140-0587-45D6-9F5F-667EDDA50585}" destId="{C34548D9-DD2A-4A7A-BD83-EEEC6F414584}" srcOrd="0" destOrd="0" presId="urn:microsoft.com/office/officeart/2008/layout/HorizontalMultiLevelHierarchy"/>
    <dgm:cxn modelId="{205F8061-A48E-4130-9F14-0C9C2328799A}" type="presParOf" srcId="{F5D69135-D669-45D4-AE18-8C867C28B397}" destId="{3773559A-41CB-486A-846D-E9468AD1F282}" srcOrd="1" destOrd="0" presId="urn:microsoft.com/office/officeart/2008/layout/HorizontalMultiLevelHierarchy"/>
    <dgm:cxn modelId="{806B4C24-9034-4D40-839A-802EEF092060}" type="presParOf" srcId="{3773559A-41CB-486A-846D-E9468AD1F282}" destId="{C059C2E5-BBB5-4053-A987-FED413E2A415}" srcOrd="0" destOrd="0" presId="urn:microsoft.com/office/officeart/2008/layout/HorizontalMultiLevelHierarchy"/>
    <dgm:cxn modelId="{CAB723EE-8CAF-4A43-BAC5-9BFACB20EE99}" type="presParOf" srcId="{3773559A-41CB-486A-846D-E9468AD1F282}" destId="{06BD3064-DABC-40F1-8A73-C22A75C58343}" srcOrd="1" destOrd="0" presId="urn:microsoft.com/office/officeart/2008/layout/HorizontalMultiLevelHierarchy"/>
    <dgm:cxn modelId="{28FEBC2F-145B-4DD2-BD73-656286966DA2}" type="presParOf" srcId="{F5D69135-D669-45D4-AE18-8C867C28B397}" destId="{7C37B183-108F-493F-ADB1-62CDDDFC2C2B}" srcOrd="2" destOrd="0" presId="urn:microsoft.com/office/officeart/2008/layout/HorizontalMultiLevelHierarchy"/>
    <dgm:cxn modelId="{D17692FB-1184-4427-A1BA-D944EC613C6F}" type="presParOf" srcId="{7C37B183-108F-493F-ADB1-62CDDDFC2C2B}" destId="{3CE461FC-3B25-4BB1-8366-8A4EF0F34E27}" srcOrd="0" destOrd="0" presId="urn:microsoft.com/office/officeart/2008/layout/HorizontalMultiLevelHierarchy"/>
    <dgm:cxn modelId="{E91CE2C6-11F1-434A-A69A-9322023FD816}" type="presParOf" srcId="{F5D69135-D669-45D4-AE18-8C867C28B397}" destId="{A5D3E26C-A55B-46E6-B46F-68AA09AA3AC7}" srcOrd="3" destOrd="0" presId="urn:microsoft.com/office/officeart/2008/layout/HorizontalMultiLevelHierarchy"/>
    <dgm:cxn modelId="{56982CC5-D196-4698-BA99-3267B583AFC3}" type="presParOf" srcId="{A5D3E26C-A55B-46E6-B46F-68AA09AA3AC7}" destId="{072EFAEB-7BC1-4233-A1F6-EB567A6F82C8}" srcOrd="0" destOrd="0" presId="urn:microsoft.com/office/officeart/2008/layout/HorizontalMultiLevelHierarchy"/>
    <dgm:cxn modelId="{31D38421-07B3-4A7D-A29B-AF100AF26910}" type="presParOf" srcId="{A5D3E26C-A55B-46E6-B46F-68AA09AA3AC7}" destId="{05C84EC5-AC3F-473D-963C-57DC0F5444F5}" srcOrd="1" destOrd="0" presId="urn:microsoft.com/office/officeart/2008/layout/HorizontalMultiLevelHierarchy"/>
    <dgm:cxn modelId="{3B7738EE-A310-456A-A24B-9B8F76B7D03C}" type="presParOf" srcId="{F5D69135-D669-45D4-AE18-8C867C28B397}" destId="{B527071C-2EEE-46CA-83A8-A8F6E626E16C}" srcOrd="4" destOrd="0" presId="urn:microsoft.com/office/officeart/2008/layout/HorizontalMultiLevelHierarchy"/>
    <dgm:cxn modelId="{714B5288-FAEF-4629-897B-6CEB16132E78}" type="presParOf" srcId="{B527071C-2EEE-46CA-83A8-A8F6E626E16C}" destId="{C88F780B-A0B1-44F7-86B9-8F513B1E48E7}" srcOrd="0" destOrd="0" presId="urn:microsoft.com/office/officeart/2008/layout/HorizontalMultiLevelHierarchy"/>
    <dgm:cxn modelId="{CEEAE0A9-C7FA-4555-BA7F-4D314FC2ACB8}" type="presParOf" srcId="{F5D69135-D669-45D4-AE18-8C867C28B397}" destId="{82980605-1121-41EE-8623-A7155EA40A53}" srcOrd="5" destOrd="0" presId="urn:microsoft.com/office/officeart/2008/layout/HorizontalMultiLevelHierarchy"/>
    <dgm:cxn modelId="{A6E0C93B-AE71-4E93-90F7-43FABA90417D}" type="presParOf" srcId="{82980605-1121-41EE-8623-A7155EA40A53}" destId="{AEB0595F-04FF-436A-8CE3-93A7FF1080DF}" srcOrd="0" destOrd="0" presId="urn:microsoft.com/office/officeart/2008/layout/HorizontalMultiLevelHierarchy"/>
    <dgm:cxn modelId="{EA22301D-E58F-4F31-B79A-A64A40092101}" type="presParOf" srcId="{82980605-1121-41EE-8623-A7155EA40A53}" destId="{975DF18B-854B-4472-897F-1AFDA66EC49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600" b="1" dirty="0"/>
            <a:t>Property, Plant &amp; Equipment &amp; Intangible Assets</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EEFD58B7-EB1F-41B0-8574-134439EF0F24}">
      <dgm:prSet phldrT="[Text]" custT="1"/>
      <dgm:spPr/>
      <dgm:t>
        <a:bodyPr/>
        <a:lstStyle/>
        <a:p>
          <a:r>
            <a:rPr lang="en-US" sz="1600" dirty="0"/>
            <a:t>a. Details of Tangible and </a:t>
          </a:r>
          <a:r>
            <a:rPr lang="en-US" sz="1600" b="1" dirty="0"/>
            <a:t>Intangible Assets</a:t>
          </a:r>
        </a:p>
      </dgm:t>
    </dgm:pt>
    <dgm:pt modelId="{26F159A8-8A76-4197-A9D2-A3DE9FECDE10}" type="parTrans" cxnId="{4B270F41-E9C8-427B-8D0C-762A6E99D059}">
      <dgm:prSet/>
      <dgm:spPr/>
      <dgm:t>
        <a:bodyPr/>
        <a:lstStyle/>
        <a:p>
          <a:endParaRPr lang="en-US" sz="2800"/>
        </a:p>
      </dgm:t>
    </dgm:pt>
    <dgm:pt modelId="{6E37B95C-E52C-4450-9B85-E96C3486870E}" type="sibTrans" cxnId="{4B270F41-E9C8-427B-8D0C-762A6E99D059}">
      <dgm:prSet/>
      <dgm:spPr/>
      <dgm:t>
        <a:bodyPr/>
        <a:lstStyle/>
        <a:p>
          <a:endParaRPr lang="en-US" sz="2800"/>
        </a:p>
      </dgm:t>
    </dgm:pt>
    <dgm:pt modelId="{BA812114-50DA-4C73-8245-29EA2A7DFBD6}">
      <dgm:prSet phldrT="[Text]" custT="1"/>
      <dgm:spPr/>
      <dgm:t>
        <a:bodyPr/>
        <a:lstStyle/>
        <a:p>
          <a:r>
            <a:rPr lang="en-US" sz="1600" dirty="0"/>
            <a:t>b. Physical Verification and its Discrepancies</a:t>
          </a:r>
        </a:p>
      </dgm:t>
    </dgm:pt>
    <dgm:pt modelId="{1A272E34-2D4E-4BFE-B416-451CFC5ABAC2}" type="parTrans" cxnId="{E05ECD86-79D4-4B00-A54F-F1D1FE1A8495}">
      <dgm:prSet/>
      <dgm:spPr/>
      <dgm:t>
        <a:bodyPr/>
        <a:lstStyle/>
        <a:p>
          <a:endParaRPr lang="en-US" sz="2800"/>
        </a:p>
      </dgm:t>
    </dgm:pt>
    <dgm:pt modelId="{7FBC2927-ADF6-4A9D-BE80-4BE50A038AD5}" type="sibTrans" cxnId="{E05ECD86-79D4-4B00-A54F-F1D1FE1A8495}">
      <dgm:prSet/>
      <dgm:spPr/>
      <dgm:t>
        <a:bodyPr/>
        <a:lstStyle/>
        <a:p>
          <a:endParaRPr lang="en-US" sz="2800"/>
        </a:p>
      </dgm:t>
    </dgm:pt>
    <dgm:pt modelId="{B417B8EB-B2FA-47B1-BD6D-A22D09AAD565}">
      <dgm:prSet phldrT="[Text]" custT="1"/>
      <dgm:spPr/>
      <dgm:t>
        <a:bodyPr/>
        <a:lstStyle/>
        <a:p>
          <a:r>
            <a:rPr lang="en-US" sz="1600" dirty="0"/>
            <a:t>c. Title Deeds</a:t>
          </a:r>
        </a:p>
      </dgm:t>
    </dgm:pt>
    <dgm:pt modelId="{8550D9E7-6FE5-40DD-8584-F3A50FD49CF8}" type="parTrans" cxnId="{C8B125BC-BFB3-4F40-B185-0FB6C2EA0E07}">
      <dgm:prSet/>
      <dgm:spPr/>
      <dgm:t>
        <a:bodyPr/>
        <a:lstStyle/>
        <a:p>
          <a:endParaRPr lang="en-US" sz="2800"/>
        </a:p>
      </dgm:t>
    </dgm:pt>
    <dgm:pt modelId="{75C37F87-1349-4B21-8DD4-2525D2E0AE8A}" type="sibTrans" cxnId="{C8B125BC-BFB3-4F40-B185-0FB6C2EA0E07}">
      <dgm:prSet/>
      <dgm:spPr/>
      <dgm:t>
        <a:bodyPr/>
        <a:lstStyle/>
        <a:p>
          <a:endParaRPr lang="en-US" sz="2800"/>
        </a:p>
      </dgm:t>
    </dgm:pt>
    <dgm:pt modelId="{372FFF11-A454-4F1B-B8D0-EE65F2522ACC}">
      <dgm:prSet phldrT="[Text]" custT="1"/>
      <dgm:spPr/>
      <dgm:t>
        <a:bodyPr/>
        <a:lstStyle/>
        <a:p>
          <a:r>
            <a:rPr lang="en-US" sz="1600" dirty="0"/>
            <a:t>Owned Property</a:t>
          </a:r>
        </a:p>
      </dgm:t>
    </dgm:pt>
    <dgm:pt modelId="{444251D6-95BB-4E67-87D4-A76489067C1E}" type="parTrans" cxnId="{FE8E2605-80D5-440F-8780-CE5E26F7E188}">
      <dgm:prSet/>
      <dgm:spPr/>
      <dgm:t>
        <a:bodyPr/>
        <a:lstStyle/>
        <a:p>
          <a:endParaRPr lang="en-US" sz="2800"/>
        </a:p>
      </dgm:t>
    </dgm:pt>
    <dgm:pt modelId="{E669ADF2-6B66-459B-BEA2-57E0244E846F}" type="sibTrans" cxnId="{FE8E2605-80D5-440F-8780-CE5E26F7E188}">
      <dgm:prSet/>
      <dgm:spPr/>
      <dgm:t>
        <a:bodyPr/>
        <a:lstStyle/>
        <a:p>
          <a:endParaRPr lang="en-US" sz="2800"/>
        </a:p>
      </dgm:t>
    </dgm:pt>
    <dgm:pt modelId="{04B60447-F3DB-447F-8EC0-EFC4017ED97A}">
      <dgm:prSet phldrT="[Text]" custT="1"/>
      <dgm:spPr/>
      <dgm:t>
        <a:bodyPr/>
        <a:lstStyle/>
        <a:p>
          <a:r>
            <a:rPr lang="en-US" sz="1600" b="1" dirty="0"/>
            <a:t>Property on Lease</a:t>
          </a:r>
        </a:p>
      </dgm:t>
    </dgm:pt>
    <dgm:pt modelId="{6073B90E-2AE2-4601-A6C8-40EA97BBD448}" type="parTrans" cxnId="{DFCE06DE-38CD-4D1C-A0E7-D00E99F4B133}">
      <dgm:prSet/>
      <dgm:spPr/>
      <dgm:t>
        <a:bodyPr/>
        <a:lstStyle/>
        <a:p>
          <a:endParaRPr lang="en-US" sz="2800"/>
        </a:p>
      </dgm:t>
    </dgm:pt>
    <dgm:pt modelId="{8B9B1CFA-A702-4C82-B264-83A3F9D88DA6}" type="sibTrans" cxnId="{DFCE06DE-38CD-4D1C-A0E7-D00E99F4B133}">
      <dgm:prSet/>
      <dgm:spPr/>
      <dgm:t>
        <a:bodyPr/>
        <a:lstStyle/>
        <a:p>
          <a:endParaRPr lang="en-US" sz="2800"/>
        </a:p>
      </dgm:t>
    </dgm:pt>
    <dgm:pt modelId="{C172821C-6747-4C28-9A6C-3C1AA86EC001}">
      <dgm:prSet phldrT="[Text]" custT="1"/>
      <dgm:spPr/>
      <dgm:t>
        <a:bodyPr/>
        <a:lstStyle/>
        <a:p>
          <a:r>
            <a:rPr lang="en-US" sz="1600" b="1" dirty="0"/>
            <a:t>d. Revaluation </a:t>
          </a:r>
        </a:p>
      </dgm:t>
    </dgm:pt>
    <dgm:pt modelId="{9FC8F811-40A7-4067-BDCC-43A2CC6C9726}" type="parTrans" cxnId="{52B43012-AB76-4AC8-9AE1-F7AA11BB1E0B}">
      <dgm:prSet/>
      <dgm:spPr/>
      <dgm:t>
        <a:bodyPr/>
        <a:lstStyle/>
        <a:p>
          <a:endParaRPr lang="en-US" sz="2800"/>
        </a:p>
      </dgm:t>
    </dgm:pt>
    <dgm:pt modelId="{6DF0BD76-CBAF-41F3-84A9-9A905DC31529}" type="sibTrans" cxnId="{52B43012-AB76-4AC8-9AE1-F7AA11BB1E0B}">
      <dgm:prSet/>
      <dgm:spPr/>
      <dgm:t>
        <a:bodyPr/>
        <a:lstStyle/>
        <a:p>
          <a:endParaRPr lang="en-US" sz="2800"/>
        </a:p>
      </dgm:t>
    </dgm:pt>
    <dgm:pt modelId="{2347E1D1-16C5-4295-98B2-71977E73B2E4}">
      <dgm:prSet phldrT="[Text]" custT="1"/>
      <dgm:spPr/>
      <dgm:t>
        <a:bodyPr/>
        <a:lstStyle/>
        <a:p>
          <a:r>
            <a:rPr lang="en-US" sz="1600" dirty="0"/>
            <a:t>Valuation by Registered </a:t>
          </a:r>
          <a:r>
            <a:rPr lang="en-US" sz="1600" dirty="0" err="1"/>
            <a:t>Valuer</a:t>
          </a:r>
          <a:endParaRPr lang="en-US" sz="1600" dirty="0"/>
        </a:p>
      </dgm:t>
    </dgm:pt>
    <dgm:pt modelId="{9F888D8E-9322-4053-90D1-DC99105C10AD}" type="parTrans" cxnId="{26521D12-1521-4DCF-BCDB-84BBAE373E2D}">
      <dgm:prSet/>
      <dgm:spPr/>
      <dgm:t>
        <a:bodyPr/>
        <a:lstStyle/>
        <a:p>
          <a:endParaRPr lang="en-US" sz="2800"/>
        </a:p>
      </dgm:t>
    </dgm:pt>
    <dgm:pt modelId="{1144F95F-6933-4462-9EE7-B36339122B72}" type="sibTrans" cxnId="{26521D12-1521-4DCF-BCDB-84BBAE373E2D}">
      <dgm:prSet/>
      <dgm:spPr/>
      <dgm:t>
        <a:bodyPr/>
        <a:lstStyle/>
        <a:p>
          <a:endParaRPr lang="en-US" sz="2800"/>
        </a:p>
      </dgm:t>
    </dgm:pt>
    <dgm:pt modelId="{AD9A5975-8F16-47B6-ADB6-F9F239D4170B}">
      <dgm:prSet phldrT="[Text]" custT="1"/>
      <dgm:spPr/>
      <dgm:t>
        <a:bodyPr/>
        <a:lstStyle/>
        <a:p>
          <a:r>
            <a:rPr lang="en-US" sz="1600" dirty="0"/>
            <a:t>Amount of Change exceeding 10% of Carrying Value of each class including ROU Asset</a:t>
          </a:r>
        </a:p>
      </dgm:t>
    </dgm:pt>
    <dgm:pt modelId="{9A4127DB-7E71-452F-9BCB-A05FD6F724E1}" type="parTrans" cxnId="{FD4E7D22-1E7A-44AE-9C11-BBABFA965B3B}">
      <dgm:prSet/>
      <dgm:spPr/>
      <dgm:t>
        <a:bodyPr/>
        <a:lstStyle/>
        <a:p>
          <a:endParaRPr lang="en-US" sz="2800"/>
        </a:p>
      </dgm:t>
    </dgm:pt>
    <dgm:pt modelId="{67A925D8-509A-443C-8535-58A648E32501}" type="sibTrans" cxnId="{FD4E7D22-1E7A-44AE-9C11-BBABFA965B3B}">
      <dgm:prSet/>
      <dgm:spPr/>
      <dgm:t>
        <a:bodyPr/>
        <a:lstStyle/>
        <a:p>
          <a:endParaRPr lang="en-US" sz="2800"/>
        </a:p>
      </dgm:t>
    </dgm:pt>
    <dgm:pt modelId="{80CFEFA9-D3A3-4D1F-985E-BE5C68B96195}">
      <dgm:prSet phldrT="[Text]" custT="1"/>
      <dgm:spPr/>
      <dgm:t>
        <a:bodyPr/>
        <a:lstStyle/>
        <a:p>
          <a:r>
            <a:rPr lang="en-US" sz="1600" b="1" dirty="0"/>
            <a:t>e. Proceedings of  Benami Property &amp; Its Disclosure</a:t>
          </a:r>
        </a:p>
      </dgm:t>
    </dgm:pt>
    <dgm:pt modelId="{828F9359-32FD-451D-B134-AC7B356B9CBA}" type="parTrans" cxnId="{E16F978B-900F-472C-AB23-80E10AF3B9B6}">
      <dgm:prSet/>
      <dgm:spPr/>
      <dgm:t>
        <a:bodyPr/>
        <a:lstStyle/>
        <a:p>
          <a:endParaRPr lang="en-US" sz="2800"/>
        </a:p>
      </dgm:t>
    </dgm:pt>
    <dgm:pt modelId="{6DA3FAF5-254D-450A-8D4D-7C6CDC225E8B}" type="sibTrans" cxnId="{E16F978B-900F-472C-AB23-80E10AF3B9B6}">
      <dgm:prSet/>
      <dgm:spPr/>
      <dgm:t>
        <a:bodyPr/>
        <a:lstStyle/>
        <a:p>
          <a:endParaRPr lang="en-US" sz="2800"/>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185868">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81693878-68ED-4802-A5A0-8413DC83B663}" type="pres">
      <dgm:prSet presAssocID="{26F159A8-8A76-4197-A9D2-A3DE9FECDE10}" presName="Name37" presStyleLbl="parChTrans1D2" presStyleIdx="0" presStyleCnt="5" custSzX="4301712"/>
      <dgm:spPr/>
    </dgm:pt>
    <dgm:pt modelId="{A604B50E-18A5-4705-B953-857B9E2E09D8}" type="pres">
      <dgm:prSet presAssocID="{EEFD58B7-EB1F-41B0-8574-134439EF0F24}" presName="hierRoot2" presStyleCnt="0">
        <dgm:presLayoutVars>
          <dgm:hierBranch val="init"/>
        </dgm:presLayoutVars>
      </dgm:prSet>
      <dgm:spPr/>
    </dgm:pt>
    <dgm:pt modelId="{3633E84A-248D-4A0D-930D-F4DF877D6920}" type="pres">
      <dgm:prSet presAssocID="{EEFD58B7-EB1F-41B0-8574-134439EF0F24}" presName="rootComposite" presStyleCnt="0"/>
      <dgm:spPr/>
    </dgm:pt>
    <dgm:pt modelId="{41802970-5D42-4F9C-905E-1E2014154E9C}" type="pres">
      <dgm:prSet presAssocID="{EEFD58B7-EB1F-41B0-8574-134439EF0F24}" presName="rootText" presStyleLbl="node2" presStyleIdx="0" presStyleCnt="5" custScaleX="137456" custScaleY="115335">
        <dgm:presLayoutVars>
          <dgm:chPref val="3"/>
        </dgm:presLayoutVars>
      </dgm:prSet>
      <dgm:spPr/>
    </dgm:pt>
    <dgm:pt modelId="{A40A48B8-A7F0-4C24-A65A-CB49D5FC3B0F}" type="pres">
      <dgm:prSet presAssocID="{EEFD58B7-EB1F-41B0-8574-134439EF0F24}" presName="rootConnector" presStyleLbl="node2" presStyleIdx="0" presStyleCnt="5"/>
      <dgm:spPr/>
    </dgm:pt>
    <dgm:pt modelId="{E85613CF-3C45-4541-A977-C6B3F63FCEB8}" type="pres">
      <dgm:prSet presAssocID="{EEFD58B7-EB1F-41B0-8574-134439EF0F24}" presName="hierChild4" presStyleCnt="0"/>
      <dgm:spPr/>
    </dgm:pt>
    <dgm:pt modelId="{8E3EEC75-4EFE-47FA-BD7F-A82503E4FED0}" type="pres">
      <dgm:prSet presAssocID="{EEFD58B7-EB1F-41B0-8574-134439EF0F24}" presName="hierChild5" presStyleCnt="0"/>
      <dgm:spPr/>
    </dgm:pt>
    <dgm:pt modelId="{0CC52BA4-4DB5-4B71-8011-69935CB5B9D4}" type="pres">
      <dgm:prSet presAssocID="{1A272E34-2D4E-4BFE-B416-451CFC5ABAC2}" presName="Name37" presStyleLbl="parChTrans1D2" presStyleIdx="1" presStyleCnt="5"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1" presStyleCnt="5" custScaleX="137456">
        <dgm:presLayoutVars>
          <dgm:chPref val="3"/>
        </dgm:presLayoutVars>
      </dgm:prSet>
      <dgm:spPr/>
    </dgm:pt>
    <dgm:pt modelId="{E5A9B5FA-1826-402F-945B-4C7A7122478A}" type="pres">
      <dgm:prSet presAssocID="{BA812114-50DA-4C73-8245-29EA2A7DFBD6}" presName="rootConnector" presStyleLbl="node2" presStyleIdx="1" presStyleCnt="5"/>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2" presStyleCnt="5"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2" presStyleCnt="5" custScaleX="137456">
        <dgm:presLayoutVars>
          <dgm:chPref val="3"/>
        </dgm:presLayoutVars>
      </dgm:prSet>
      <dgm:spPr/>
    </dgm:pt>
    <dgm:pt modelId="{E7F2BB98-3D11-4696-9613-AC8B3C905D5F}" type="pres">
      <dgm:prSet presAssocID="{B417B8EB-B2FA-47B1-BD6D-A22D09AAD565}" presName="rootConnector" presStyleLbl="node2" presStyleIdx="2" presStyleCnt="5"/>
      <dgm:spPr/>
    </dgm:pt>
    <dgm:pt modelId="{391AF44A-5DBB-4AFF-AFFC-F250B78A4237}" type="pres">
      <dgm:prSet presAssocID="{B417B8EB-B2FA-47B1-BD6D-A22D09AAD565}" presName="hierChild4" presStyleCnt="0"/>
      <dgm:spPr/>
    </dgm:pt>
    <dgm:pt modelId="{B35E1D79-C5D6-4469-982E-3D01467478CD}" type="pres">
      <dgm:prSet presAssocID="{444251D6-95BB-4E67-87D4-A76489067C1E}" presName="Name37" presStyleLbl="parChTrans1D3" presStyleIdx="0" presStyleCnt="4" custSzX="266635"/>
      <dgm:spPr/>
    </dgm:pt>
    <dgm:pt modelId="{2046CD54-6C98-41F3-AC94-067311BB3454}" type="pres">
      <dgm:prSet presAssocID="{372FFF11-A454-4F1B-B8D0-EE65F2522ACC}" presName="hierRoot2" presStyleCnt="0">
        <dgm:presLayoutVars>
          <dgm:hierBranch val="init"/>
        </dgm:presLayoutVars>
      </dgm:prSet>
      <dgm:spPr/>
    </dgm:pt>
    <dgm:pt modelId="{7FB096C2-0703-4924-87EC-67244E2FEB6E}" type="pres">
      <dgm:prSet presAssocID="{372FFF11-A454-4F1B-B8D0-EE65F2522ACC}" presName="rootComposite" presStyleCnt="0"/>
      <dgm:spPr/>
    </dgm:pt>
    <dgm:pt modelId="{7495E58E-8D82-45FC-BEE9-1AD9F4E441AB}" type="pres">
      <dgm:prSet presAssocID="{372FFF11-A454-4F1B-B8D0-EE65F2522ACC}" presName="rootText" presStyleLbl="node3" presStyleIdx="0" presStyleCnt="4" custScaleX="125107">
        <dgm:presLayoutVars>
          <dgm:chPref val="3"/>
        </dgm:presLayoutVars>
      </dgm:prSet>
      <dgm:spPr/>
    </dgm:pt>
    <dgm:pt modelId="{E1F2C96F-D7A8-4C53-9CD2-992173C69EB3}" type="pres">
      <dgm:prSet presAssocID="{372FFF11-A454-4F1B-B8D0-EE65F2522ACC}" presName="rootConnector" presStyleLbl="node3" presStyleIdx="0" presStyleCnt="4"/>
      <dgm:spPr/>
    </dgm:pt>
    <dgm:pt modelId="{25CD0A41-801C-4EBF-87FE-4D70B8883393}" type="pres">
      <dgm:prSet presAssocID="{372FFF11-A454-4F1B-B8D0-EE65F2522ACC}" presName="hierChild4" presStyleCnt="0"/>
      <dgm:spPr/>
    </dgm:pt>
    <dgm:pt modelId="{FB2CAA61-B574-47BB-AFE8-4FFC43DD1D83}" type="pres">
      <dgm:prSet presAssocID="{372FFF11-A454-4F1B-B8D0-EE65F2522ACC}" presName="hierChild5" presStyleCnt="0"/>
      <dgm:spPr/>
    </dgm:pt>
    <dgm:pt modelId="{EFE76972-2070-430F-A505-CD8C8B3D05C1}" type="pres">
      <dgm:prSet presAssocID="{6073B90E-2AE2-4601-A6C8-40EA97BBD448}" presName="Name37" presStyleLbl="parChTrans1D3" presStyleIdx="1" presStyleCnt="4" custSzX="266635"/>
      <dgm:spPr/>
    </dgm:pt>
    <dgm:pt modelId="{467EDD27-EBB4-4C03-997C-52FB2AEEF635}" type="pres">
      <dgm:prSet presAssocID="{04B60447-F3DB-447F-8EC0-EFC4017ED97A}" presName="hierRoot2" presStyleCnt="0">
        <dgm:presLayoutVars>
          <dgm:hierBranch val="init"/>
        </dgm:presLayoutVars>
      </dgm:prSet>
      <dgm:spPr/>
    </dgm:pt>
    <dgm:pt modelId="{77ACB6AF-9132-48E1-A270-B295E1ED9E73}" type="pres">
      <dgm:prSet presAssocID="{04B60447-F3DB-447F-8EC0-EFC4017ED97A}" presName="rootComposite" presStyleCnt="0"/>
      <dgm:spPr/>
    </dgm:pt>
    <dgm:pt modelId="{88326F9F-B7FD-4146-85CF-56F7654760E5}" type="pres">
      <dgm:prSet presAssocID="{04B60447-F3DB-447F-8EC0-EFC4017ED97A}" presName="rootText" presStyleLbl="node3" presStyleIdx="1" presStyleCnt="4" custScaleX="125160">
        <dgm:presLayoutVars>
          <dgm:chPref val="3"/>
        </dgm:presLayoutVars>
      </dgm:prSet>
      <dgm:spPr/>
    </dgm:pt>
    <dgm:pt modelId="{912C2B90-B952-40CF-9CBF-DD04786C0587}" type="pres">
      <dgm:prSet presAssocID="{04B60447-F3DB-447F-8EC0-EFC4017ED97A}" presName="rootConnector" presStyleLbl="node3" presStyleIdx="1" presStyleCnt="4"/>
      <dgm:spPr/>
    </dgm:pt>
    <dgm:pt modelId="{D30825D2-C5A0-43A9-A02F-19818B329C5B}" type="pres">
      <dgm:prSet presAssocID="{04B60447-F3DB-447F-8EC0-EFC4017ED97A}" presName="hierChild4" presStyleCnt="0"/>
      <dgm:spPr/>
    </dgm:pt>
    <dgm:pt modelId="{4FCB1109-04D0-49DE-982B-0EAFA2B9CC13}" type="pres">
      <dgm:prSet presAssocID="{04B60447-F3DB-447F-8EC0-EFC4017ED97A}" presName="hierChild5" presStyleCnt="0"/>
      <dgm:spPr/>
    </dgm:pt>
    <dgm:pt modelId="{3036ECE8-83A0-4DC9-A69A-50DAC856B218}" type="pres">
      <dgm:prSet presAssocID="{B417B8EB-B2FA-47B1-BD6D-A22D09AAD565}" presName="hierChild5" presStyleCnt="0"/>
      <dgm:spPr/>
    </dgm:pt>
    <dgm:pt modelId="{F7BCB9BD-9E43-47EF-84DB-DF1EB933BE28}" type="pres">
      <dgm:prSet presAssocID="{9FC8F811-40A7-4067-BDCC-43A2CC6C9726}" presName="Name37" presStyleLbl="parChTrans1D2" presStyleIdx="3" presStyleCnt="5" custSzX="2150856"/>
      <dgm:spPr/>
    </dgm:pt>
    <dgm:pt modelId="{1DC39D0F-3187-4535-990F-E481BE517829}" type="pres">
      <dgm:prSet presAssocID="{C172821C-6747-4C28-9A6C-3C1AA86EC001}" presName="hierRoot2" presStyleCnt="0">
        <dgm:presLayoutVars>
          <dgm:hierBranch val="init"/>
        </dgm:presLayoutVars>
      </dgm:prSet>
      <dgm:spPr/>
    </dgm:pt>
    <dgm:pt modelId="{7B596E09-FD6F-4AF3-9DFF-97471BEDC863}" type="pres">
      <dgm:prSet presAssocID="{C172821C-6747-4C28-9A6C-3C1AA86EC001}" presName="rootComposite" presStyleCnt="0"/>
      <dgm:spPr/>
    </dgm:pt>
    <dgm:pt modelId="{A45CEF89-98D5-49E8-ABDC-8010622A4E89}" type="pres">
      <dgm:prSet presAssocID="{C172821C-6747-4C28-9A6C-3C1AA86EC001}" presName="rootText" presStyleLbl="node2" presStyleIdx="3" presStyleCnt="5" custScaleX="137456">
        <dgm:presLayoutVars>
          <dgm:chPref val="3"/>
        </dgm:presLayoutVars>
      </dgm:prSet>
      <dgm:spPr/>
    </dgm:pt>
    <dgm:pt modelId="{C27A022D-C9DD-4E52-B3BE-E8486BA1FECB}" type="pres">
      <dgm:prSet presAssocID="{C172821C-6747-4C28-9A6C-3C1AA86EC001}" presName="rootConnector" presStyleLbl="node2" presStyleIdx="3" presStyleCnt="5"/>
      <dgm:spPr/>
    </dgm:pt>
    <dgm:pt modelId="{6BA28B5A-30C5-45C6-B01D-5F6B41FFCA1B}" type="pres">
      <dgm:prSet presAssocID="{C172821C-6747-4C28-9A6C-3C1AA86EC001}" presName="hierChild4" presStyleCnt="0"/>
      <dgm:spPr/>
    </dgm:pt>
    <dgm:pt modelId="{1DCEB6F7-E46C-4314-84C2-993E5329CEDB}" type="pres">
      <dgm:prSet presAssocID="{9F888D8E-9322-4053-90D1-DC99105C10AD}" presName="Name37" presStyleLbl="parChTrans1D3" presStyleIdx="2" presStyleCnt="4" custSzX="266635"/>
      <dgm:spPr/>
    </dgm:pt>
    <dgm:pt modelId="{94163ED7-7259-48A3-8B5C-2ACA9A2DEBF3}" type="pres">
      <dgm:prSet presAssocID="{2347E1D1-16C5-4295-98B2-71977E73B2E4}" presName="hierRoot2" presStyleCnt="0">
        <dgm:presLayoutVars>
          <dgm:hierBranch val="init"/>
        </dgm:presLayoutVars>
      </dgm:prSet>
      <dgm:spPr/>
    </dgm:pt>
    <dgm:pt modelId="{AB5D9651-AB07-4359-A2D0-902E868C7A73}" type="pres">
      <dgm:prSet presAssocID="{2347E1D1-16C5-4295-98B2-71977E73B2E4}" presName="rootComposite" presStyleCnt="0"/>
      <dgm:spPr/>
    </dgm:pt>
    <dgm:pt modelId="{B67E9B28-F44A-4789-B303-B370F65EEC58}" type="pres">
      <dgm:prSet presAssocID="{2347E1D1-16C5-4295-98B2-71977E73B2E4}" presName="rootText" presStyleLbl="node3" presStyleIdx="2" presStyleCnt="4" custScaleX="158752">
        <dgm:presLayoutVars>
          <dgm:chPref val="3"/>
        </dgm:presLayoutVars>
      </dgm:prSet>
      <dgm:spPr/>
    </dgm:pt>
    <dgm:pt modelId="{F4E20746-A7DD-4E7B-825B-0C7770D63E1E}" type="pres">
      <dgm:prSet presAssocID="{2347E1D1-16C5-4295-98B2-71977E73B2E4}" presName="rootConnector" presStyleLbl="node3" presStyleIdx="2" presStyleCnt="4"/>
      <dgm:spPr/>
    </dgm:pt>
    <dgm:pt modelId="{ADA8454F-8C88-4103-B8DC-0CB6627304CC}" type="pres">
      <dgm:prSet presAssocID="{2347E1D1-16C5-4295-98B2-71977E73B2E4}" presName="hierChild4" presStyleCnt="0"/>
      <dgm:spPr/>
    </dgm:pt>
    <dgm:pt modelId="{BF251540-6030-4DAF-9E45-84001932115D}" type="pres">
      <dgm:prSet presAssocID="{2347E1D1-16C5-4295-98B2-71977E73B2E4}" presName="hierChild5" presStyleCnt="0"/>
      <dgm:spPr/>
    </dgm:pt>
    <dgm:pt modelId="{E79618D0-6479-47D1-8154-45B4EAB34625}" type="pres">
      <dgm:prSet presAssocID="{9A4127DB-7E71-452F-9BCB-A05FD6F724E1}" presName="Name37" presStyleLbl="parChTrans1D3" presStyleIdx="3" presStyleCnt="4" custSzX="266635"/>
      <dgm:spPr/>
    </dgm:pt>
    <dgm:pt modelId="{6B8B94F5-E8C3-4831-AC1F-4D404D200803}" type="pres">
      <dgm:prSet presAssocID="{AD9A5975-8F16-47B6-ADB6-F9F239D4170B}" presName="hierRoot2" presStyleCnt="0">
        <dgm:presLayoutVars>
          <dgm:hierBranch val="init"/>
        </dgm:presLayoutVars>
      </dgm:prSet>
      <dgm:spPr/>
    </dgm:pt>
    <dgm:pt modelId="{5809EF18-8FC1-4750-84C8-CEF13843A742}" type="pres">
      <dgm:prSet presAssocID="{AD9A5975-8F16-47B6-ADB6-F9F239D4170B}" presName="rootComposite" presStyleCnt="0"/>
      <dgm:spPr/>
    </dgm:pt>
    <dgm:pt modelId="{3B9D87A8-291F-4606-A761-A9F023A0E9DF}" type="pres">
      <dgm:prSet presAssocID="{AD9A5975-8F16-47B6-ADB6-F9F239D4170B}" presName="rootText" presStyleLbl="node3" presStyleIdx="3" presStyleCnt="4" custScaleX="238423">
        <dgm:presLayoutVars>
          <dgm:chPref val="3"/>
        </dgm:presLayoutVars>
      </dgm:prSet>
      <dgm:spPr/>
    </dgm:pt>
    <dgm:pt modelId="{E0128207-B667-4F49-A587-98411BD52995}" type="pres">
      <dgm:prSet presAssocID="{AD9A5975-8F16-47B6-ADB6-F9F239D4170B}" presName="rootConnector" presStyleLbl="node3" presStyleIdx="3" presStyleCnt="4"/>
      <dgm:spPr/>
    </dgm:pt>
    <dgm:pt modelId="{7159A836-ADD3-4C32-80C3-67FA82B01293}" type="pres">
      <dgm:prSet presAssocID="{AD9A5975-8F16-47B6-ADB6-F9F239D4170B}" presName="hierChild4" presStyleCnt="0"/>
      <dgm:spPr/>
    </dgm:pt>
    <dgm:pt modelId="{36B45B05-B832-4967-AD09-C53DF2525A48}" type="pres">
      <dgm:prSet presAssocID="{AD9A5975-8F16-47B6-ADB6-F9F239D4170B}" presName="hierChild5" presStyleCnt="0"/>
      <dgm:spPr/>
    </dgm:pt>
    <dgm:pt modelId="{9638FAAC-B055-4C7E-BD9F-B00D9B71B371}" type="pres">
      <dgm:prSet presAssocID="{C172821C-6747-4C28-9A6C-3C1AA86EC001}" presName="hierChild5" presStyleCnt="0"/>
      <dgm:spPr/>
    </dgm:pt>
    <dgm:pt modelId="{03FABF95-D247-429D-85E4-0F15FA399DE8}" type="pres">
      <dgm:prSet presAssocID="{828F9359-32FD-451D-B134-AC7B356B9CBA}" presName="Name37" presStyleLbl="parChTrans1D2" presStyleIdx="4" presStyleCnt="5" custSzX="4301712"/>
      <dgm:spPr/>
    </dgm:pt>
    <dgm:pt modelId="{87971878-E7C7-4D75-A8A4-75F22A35BAE1}" type="pres">
      <dgm:prSet presAssocID="{80CFEFA9-D3A3-4D1F-985E-BE5C68B96195}" presName="hierRoot2" presStyleCnt="0">
        <dgm:presLayoutVars>
          <dgm:hierBranch val="init"/>
        </dgm:presLayoutVars>
      </dgm:prSet>
      <dgm:spPr/>
    </dgm:pt>
    <dgm:pt modelId="{F046B2D7-DD11-41E4-82A1-FC58574A7C1C}" type="pres">
      <dgm:prSet presAssocID="{80CFEFA9-D3A3-4D1F-985E-BE5C68B96195}" presName="rootComposite" presStyleCnt="0"/>
      <dgm:spPr/>
    </dgm:pt>
    <dgm:pt modelId="{717CEABF-9864-4A75-862B-A7548011A805}" type="pres">
      <dgm:prSet presAssocID="{80CFEFA9-D3A3-4D1F-985E-BE5C68B96195}" presName="rootText" presStyleLbl="node2" presStyleIdx="4" presStyleCnt="5" custScaleX="137456">
        <dgm:presLayoutVars>
          <dgm:chPref val="3"/>
        </dgm:presLayoutVars>
      </dgm:prSet>
      <dgm:spPr/>
    </dgm:pt>
    <dgm:pt modelId="{449C1BE2-766D-46B1-8582-D0D6D389706E}" type="pres">
      <dgm:prSet presAssocID="{80CFEFA9-D3A3-4D1F-985E-BE5C68B96195}" presName="rootConnector" presStyleLbl="node2" presStyleIdx="4" presStyleCnt="5"/>
      <dgm:spPr/>
    </dgm:pt>
    <dgm:pt modelId="{616D1414-EBE6-49FE-BF49-4EC16416D1F2}" type="pres">
      <dgm:prSet presAssocID="{80CFEFA9-D3A3-4D1F-985E-BE5C68B96195}" presName="hierChild4" presStyleCnt="0"/>
      <dgm:spPr/>
    </dgm:pt>
    <dgm:pt modelId="{88BC4132-CBF2-4A14-897F-BFE5F8E43D6E}" type="pres">
      <dgm:prSet presAssocID="{80CFEFA9-D3A3-4D1F-985E-BE5C68B96195}" presName="hierChild5" presStyleCnt="0"/>
      <dgm:spPr/>
    </dgm:pt>
    <dgm:pt modelId="{60BDAB7C-D9B2-4115-9B08-F6F256471504}" type="pres">
      <dgm:prSet presAssocID="{C741284D-9257-4DC7-82B0-AC6C644CEE73}" presName="hierChild3" presStyleCnt="0"/>
      <dgm:spPr/>
    </dgm:pt>
  </dgm:ptLst>
  <dgm:cxnLst>
    <dgm:cxn modelId="{BECC0B05-B8C4-468F-9D73-679BDA51D478}" type="presOf" srcId="{04B60447-F3DB-447F-8EC0-EFC4017ED97A}" destId="{912C2B90-B952-40CF-9CBF-DD04786C0587}" srcOrd="1" destOrd="0" presId="urn:microsoft.com/office/officeart/2005/8/layout/orgChart1"/>
    <dgm:cxn modelId="{FE8E2605-80D5-440F-8780-CE5E26F7E188}" srcId="{B417B8EB-B2FA-47B1-BD6D-A22D09AAD565}" destId="{372FFF11-A454-4F1B-B8D0-EE65F2522ACC}" srcOrd="0" destOrd="0" parTransId="{444251D6-95BB-4E67-87D4-A76489067C1E}" sibTransId="{E669ADF2-6B66-459B-BEA2-57E0244E846F}"/>
    <dgm:cxn modelId="{9788C50F-083E-4CA5-8F4F-54CC9021F9B4}" type="presOf" srcId="{2347E1D1-16C5-4295-98B2-71977E73B2E4}" destId="{B67E9B28-F44A-4789-B303-B370F65EEC58}" srcOrd="0" destOrd="0" presId="urn:microsoft.com/office/officeart/2005/8/layout/orgChart1"/>
    <dgm:cxn modelId="{E77A9710-F1FE-46FC-8DD4-F367C9AC001D}" type="presOf" srcId="{26F159A8-8A76-4197-A9D2-A3DE9FECDE10}" destId="{81693878-68ED-4802-A5A0-8413DC83B663}" srcOrd="0" destOrd="0" presId="urn:microsoft.com/office/officeart/2005/8/layout/orgChart1"/>
    <dgm:cxn modelId="{26521D12-1521-4DCF-BCDB-84BBAE373E2D}" srcId="{C172821C-6747-4C28-9A6C-3C1AA86EC001}" destId="{2347E1D1-16C5-4295-98B2-71977E73B2E4}" srcOrd="0" destOrd="0" parTransId="{9F888D8E-9322-4053-90D1-DC99105C10AD}" sibTransId="{1144F95F-6933-4462-9EE7-B36339122B72}"/>
    <dgm:cxn modelId="{52B43012-AB76-4AC8-9AE1-F7AA11BB1E0B}" srcId="{C741284D-9257-4DC7-82B0-AC6C644CEE73}" destId="{C172821C-6747-4C28-9A6C-3C1AA86EC001}" srcOrd="3" destOrd="0" parTransId="{9FC8F811-40A7-4067-BDCC-43A2CC6C9726}" sibTransId="{6DF0BD76-CBAF-41F3-84A9-9A905DC31529}"/>
    <dgm:cxn modelId="{20117A15-9DB0-40FA-8ACD-B324D9E147E6}" type="presOf" srcId="{BA812114-50DA-4C73-8245-29EA2A7DFBD6}" destId="{E5A9B5FA-1826-402F-945B-4C7A7122478A}" srcOrd="1" destOrd="0" presId="urn:microsoft.com/office/officeart/2005/8/layout/orgChart1"/>
    <dgm:cxn modelId="{96A8B31B-76AD-4449-9047-D4EEA1F503BA}" type="presOf" srcId="{372FFF11-A454-4F1B-B8D0-EE65F2522ACC}" destId="{7495E58E-8D82-45FC-BEE9-1AD9F4E441AB}" srcOrd="0" destOrd="0" presId="urn:microsoft.com/office/officeart/2005/8/layout/orgChart1"/>
    <dgm:cxn modelId="{FD4E7D22-1E7A-44AE-9C11-BBABFA965B3B}" srcId="{C172821C-6747-4C28-9A6C-3C1AA86EC001}" destId="{AD9A5975-8F16-47B6-ADB6-F9F239D4170B}" srcOrd="1" destOrd="0" parTransId="{9A4127DB-7E71-452F-9BCB-A05FD6F724E1}" sibTransId="{67A925D8-509A-443C-8535-58A648E32501}"/>
    <dgm:cxn modelId="{00515026-A73B-4A0A-BFC5-C2BF13691497}" type="presOf" srcId="{EEFD58B7-EB1F-41B0-8574-134439EF0F24}" destId="{A40A48B8-A7F0-4C24-A65A-CB49D5FC3B0F}" srcOrd="1" destOrd="0" presId="urn:microsoft.com/office/officeart/2005/8/layout/orgChart1"/>
    <dgm:cxn modelId="{003E1C34-C06B-4374-82F2-AE516A25457F}" type="presOf" srcId="{8550D9E7-6FE5-40DD-8584-F3A50FD49CF8}" destId="{4A457D48-4BDD-425C-95F0-091DE8680901}" srcOrd="0" destOrd="0" presId="urn:microsoft.com/office/officeart/2005/8/layout/orgChart1"/>
    <dgm:cxn modelId="{BF46DC40-4D2F-44C8-9D58-6D224ED98A61}" type="presOf" srcId="{B417B8EB-B2FA-47B1-BD6D-A22D09AAD565}" destId="{3E43D8D6-2021-4226-A926-3665D0C97CAE}" srcOrd="0" destOrd="0" presId="urn:microsoft.com/office/officeart/2005/8/layout/orgChart1"/>
    <dgm:cxn modelId="{83CC3160-A154-4DEC-9FB9-66DBAEC572A5}" type="presOf" srcId="{9A4127DB-7E71-452F-9BCB-A05FD6F724E1}" destId="{E79618D0-6479-47D1-8154-45B4EAB34625}" srcOrd="0" destOrd="0" presId="urn:microsoft.com/office/officeart/2005/8/layout/orgChart1"/>
    <dgm:cxn modelId="{4B270F41-E9C8-427B-8D0C-762A6E99D059}" srcId="{C741284D-9257-4DC7-82B0-AC6C644CEE73}" destId="{EEFD58B7-EB1F-41B0-8574-134439EF0F24}" srcOrd="0" destOrd="0" parTransId="{26F159A8-8A76-4197-A9D2-A3DE9FECDE10}" sibTransId="{6E37B95C-E52C-4450-9B85-E96C3486870E}"/>
    <dgm:cxn modelId="{9C559963-76ED-426B-AE47-3D3460F92579}" srcId="{7232FFAE-B0E2-4117-9BFD-FCC946F24E84}" destId="{C741284D-9257-4DC7-82B0-AC6C644CEE73}" srcOrd="0" destOrd="0" parTransId="{80146BF1-F96E-440F-806C-2615DCFF5D33}" sibTransId="{B4971B7A-37A7-4891-8093-B4FD9E140FB3}"/>
    <dgm:cxn modelId="{8FE3A56D-376B-4AFA-8FB4-F1D243181D68}" type="presOf" srcId="{04B60447-F3DB-447F-8EC0-EFC4017ED97A}" destId="{88326F9F-B7FD-4146-85CF-56F7654760E5}" srcOrd="0" destOrd="0" presId="urn:microsoft.com/office/officeart/2005/8/layout/orgChart1"/>
    <dgm:cxn modelId="{6AF4304E-7F89-49D5-8DF1-5C4A64D98989}" type="presOf" srcId="{BA812114-50DA-4C73-8245-29EA2A7DFBD6}" destId="{6969C195-98B7-45D0-A3B7-2B45A2DED059}" srcOrd="0" destOrd="0" presId="urn:microsoft.com/office/officeart/2005/8/layout/orgChart1"/>
    <dgm:cxn modelId="{97C85A6F-EA46-474D-BB7C-517BCFEBD1AA}" type="presOf" srcId="{372FFF11-A454-4F1B-B8D0-EE65F2522ACC}" destId="{E1F2C96F-D7A8-4C53-9CD2-992173C69EB3}" srcOrd="1" destOrd="0" presId="urn:microsoft.com/office/officeart/2005/8/layout/orgChart1"/>
    <dgm:cxn modelId="{95BB3950-0FA5-4A27-864C-214B8E0D9A43}" type="presOf" srcId="{AD9A5975-8F16-47B6-ADB6-F9F239D4170B}" destId="{E0128207-B667-4F49-A587-98411BD52995}" srcOrd="1" destOrd="0" presId="urn:microsoft.com/office/officeart/2005/8/layout/orgChart1"/>
    <dgm:cxn modelId="{7509A854-E8D6-458B-89CC-5157ED551CB9}" type="presOf" srcId="{EEFD58B7-EB1F-41B0-8574-134439EF0F24}" destId="{41802970-5D42-4F9C-905E-1E2014154E9C}" srcOrd="0" destOrd="0" presId="urn:microsoft.com/office/officeart/2005/8/layout/orgChart1"/>
    <dgm:cxn modelId="{028FDD57-21C9-4655-8ED9-10FCCEDDDFBA}" type="presOf" srcId="{828F9359-32FD-451D-B134-AC7B356B9CBA}" destId="{03FABF95-D247-429D-85E4-0F15FA399DE8}" srcOrd="0" destOrd="0" presId="urn:microsoft.com/office/officeart/2005/8/layout/orgChart1"/>
    <dgm:cxn modelId="{4BB0E159-F626-4D4A-8C8F-13264ECB8101}" type="presOf" srcId="{9FC8F811-40A7-4067-BDCC-43A2CC6C9726}" destId="{F7BCB9BD-9E43-47EF-84DB-DF1EB933BE28}" srcOrd="0" destOrd="0" presId="urn:microsoft.com/office/officeart/2005/8/layout/orgChart1"/>
    <dgm:cxn modelId="{E344617D-E8DB-4077-BDCB-3AF9215DE461}" type="presOf" srcId="{444251D6-95BB-4E67-87D4-A76489067C1E}" destId="{B35E1D79-C5D6-4469-982E-3D01467478CD}" srcOrd="0" destOrd="0" presId="urn:microsoft.com/office/officeart/2005/8/layout/orgChart1"/>
    <dgm:cxn modelId="{E05ECD86-79D4-4B00-A54F-F1D1FE1A8495}" srcId="{C741284D-9257-4DC7-82B0-AC6C644CEE73}" destId="{BA812114-50DA-4C73-8245-29EA2A7DFBD6}" srcOrd="1" destOrd="0" parTransId="{1A272E34-2D4E-4BFE-B416-451CFC5ABAC2}" sibTransId="{7FBC2927-ADF6-4A9D-BE80-4BE50A038AD5}"/>
    <dgm:cxn modelId="{E16F978B-900F-472C-AB23-80E10AF3B9B6}" srcId="{C741284D-9257-4DC7-82B0-AC6C644CEE73}" destId="{80CFEFA9-D3A3-4D1F-985E-BE5C68B96195}" srcOrd="4" destOrd="0" parTransId="{828F9359-32FD-451D-B134-AC7B356B9CBA}" sibTransId="{6DA3FAF5-254D-450A-8D4D-7C6CDC225E8B}"/>
    <dgm:cxn modelId="{ACD26C92-5B36-4549-B906-3759AAC3B129}" type="presOf" srcId="{C172821C-6747-4C28-9A6C-3C1AA86EC001}" destId="{C27A022D-C9DD-4E52-B3BE-E8486BA1FECB}" srcOrd="1" destOrd="0" presId="urn:microsoft.com/office/officeart/2005/8/layout/orgChart1"/>
    <dgm:cxn modelId="{A0BF7194-6B63-4A23-BF19-4ACFD80465CD}" type="presOf" srcId="{80CFEFA9-D3A3-4D1F-985E-BE5C68B96195}" destId="{717CEABF-9864-4A75-862B-A7548011A805}" srcOrd="0" destOrd="0" presId="urn:microsoft.com/office/officeart/2005/8/layout/orgChart1"/>
    <dgm:cxn modelId="{F421B195-0729-4CCD-A26D-556DCA6D040C}" type="presOf" srcId="{B417B8EB-B2FA-47B1-BD6D-A22D09AAD565}" destId="{E7F2BB98-3D11-4696-9613-AC8B3C905D5F}" srcOrd="1" destOrd="0" presId="urn:microsoft.com/office/officeart/2005/8/layout/orgChart1"/>
    <dgm:cxn modelId="{9585729B-272C-4744-A9E3-101FD0C45689}" type="presOf" srcId="{C741284D-9257-4DC7-82B0-AC6C644CEE73}" destId="{E4EA9954-9D42-441D-8579-8A539B2D3B6A}" srcOrd="0" destOrd="0" presId="urn:microsoft.com/office/officeart/2005/8/layout/orgChart1"/>
    <dgm:cxn modelId="{0D090AA1-16C4-4C1C-AD72-F7C5B831BCAF}" type="presOf" srcId="{80CFEFA9-D3A3-4D1F-985E-BE5C68B96195}" destId="{449C1BE2-766D-46B1-8582-D0D6D389706E}" srcOrd="1" destOrd="0" presId="urn:microsoft.com/office/officeart/2005/8/layout/orgChart1"/>
    <dgm:cxn modelId="{6A6E1AAA-F724-4767-8B97-2BDC54739007}" type="presOf" srcId="{9F888D8E-9322-4053-90D1-DC99105C10AD}" destId="{1DCEB6F7-E46C-4314-84C2-993E5329CEDB}" srcOrd="0" destOrd="0" presId="urn:microsoft.com/office/officeart/2005/8/layout/orgChart1"/>
    <dgm:cxn modelId="{1CB4B5AA-9C96-4CE5-8A1E-112C8806E77A}" type="presOf" srcId="{2347E1D1-16C5-4295-98B2-71977E73B2E4}" destId="{F4E20746-A7DD-4E7B-825B-0C7770D63E1E}" srcOrd="1" destOrd="0" presId="urn:microsoft.com/office/officeart/2005/8/layout/orgChart1"/>
    <dgm:cxn modelId="{FFE941B6-7DEB-4ADB-A046-A48714703C52}" type="presOf" srcId="{6073B90E-2AE2-4601-A6C8-40EA97BBD448}" destId="{EFE76972-2070-430F-A505-CD8C8B3D05C1}" srcOrd="0" destOrd="0" presId="urn:microsoft.com/office/officeart/2005/8/layout/orgChart1"/>
    <dgm:cxn modelId="{C8B125BC-BFB3-4F40-B185-0FB6C2EA0E07}" srcId="{C741284D-9257-4DC7-82B0-AC6C644CEE73}" destId="{B417B8EB-B2FA-47B1-BD6D-A22D09AAD565}" srcOrd="2" destOrd="0" parTransId="{8550D9E7-6FE5-40DD-8584-F3A50FD49CF8}" sibTransId="{75C37F87-1349-4B21-8DD4-2525D2E0AE8A}"/>
    <dgm:cxn modelId="{4761D6D4-6B74-497A-8D42-2C3D4E775C63}" type="presOf" srcId="{C741284D-9257-4DC7-82B0-AC6C644CEE73}" destId="{8E5774F0-25FE-408F-BF2F-90D5FEAE1120}" srcOrd="1" destOrd="0" presId="urn:microsoft.com/office/officeart/2005/8/layout/orgChart1"/>
    <dgm:cxn modelId="{6ED6EFDB-DAF4-40DC-B9C9-26CE9E5D82F9}" type="presOf" srcId="{7232FFAE-B0E2-4117-9BFD-FCC946F24E84}" destId="{4EB26FC3-5449-4D5D-A225-D4D5FC88A348}" srcOrd="0" destOrd="0" presId="urn:microsoft.com/office/officeart/2005/8/layout/orgChart1"/>
    <dgm:cxn modelId="{DFCE06DE-38CD-4D1C-A0E7-D00E99F4B133}" srcId="{B417B8EB-B2FA-47B1-BD6D-A22D09AAD565}" destId="{04B60447-F3DB-447F-8EC0-EFC4017ED97A}" srcOrd="1" destOrd="0" parTransId="{6073B90E-2AE2-4601-A6C8-40EA97BBD448}" sibTransId="{8B9B1CFA-A702-4C82-B264-83A3F9D88DA6}"/>
    <dgm:cxn modelId="{994EA9E1-6997-4B88-9D4F-16F19AF3161F}" type="presOf" srcId="{1A272E34-2D4E-4BFE-B416-451CFC5ABAC2}" destId="{0CC52BA4-4DB5-4B71-8011-69935CB5B9D4}" srcOrd="0" destOrd="0" presId="urn:microsoft.com/office/officeart/2005/8/layout/orgChart1"/>
    <dgm:cxn modelId="{D8B7C1E3-9E7A-4EB7-85ED-9CB6DBFA8070}" type="presOf" srcId="{C172821C-6747-4C28-9A6C-3C1AA86EC001}" destId="{A45CEF89-98D5-49E8-ABDC-8010622A4E89}" srcOrd="0" destOrd="0" presId="urn:microsoft.com/office/officeart/2005/8/layout/orgChart1"/>
    <dgm:cxn modelId="{7D4B80F9-2639-4B2B-ACC5-57764B1BC919}" type="presOf" srcId="{AD9A5975-8F16-47B6-ADB6-F9F239D4170B}" destId="{3B9D87A8-291F-4606-A761-A9F023A0E9DF}" srcOrd="0" destOrd="0" presId="urn:microsoft.com/office/officeart/2005/8/layout/orgChart1"/>
    <dgm:cxn modelId="{D701A429-A562-4040-A3F7-2993811ADAE5}" type="presParOf" srcId="{4EB26FC3-5449-4D5D-A225-D4D5FC88A348}" destId="{D5B61AA8-D785-4331-BDE2-64D04C813546}" srcOrd="0" destOrd="0" presId="urn:microsoft.com/office/officeart/2005/8/layout/orgChart1"/>
    <dgm:cxn modelId="{8079892A-7C29-4CEE-8198-0EF5319901BA}" type="presParOf" srcId="{D5B61AA8-D785-4331-BDE2-64D04C813546}" destId="{563E4DD6-DBC7-4712-8C79-081821B949F4}" srcOrd="0" destOrd="0" presId="urn:microsoft.com/office/officeart/2005/8/layout/orgChart1"/>
    <dgm:cxn modelId="{B81B0C93-C732-49B7-86F6-224C1153BDA3}" type="presParOf" srcId="{563E4DD6-DBC7-4712-8C79-081821B949F4}" destId="{E4EA9954-9D42-441D-8579-8A539B2D3B6A}" srcOrd="0" destOrd="0" presId="urn:microsoft.com/office/officeart/2005/8/layout/orgChart1"/>
    <dgm:cxn modelId="{A43AC04C-7139-405F-9A75-94A69AF15802}" type="presParOf" srcId="{563E4DD6-DBC7-4712-8C79-081821B949F4}" destId="{8E5774F0-25FE-408F-BF2F-90D5FEAE1120}" srcOrd="1" destOrd="0" presId="urn:microsoft.com/office/officeart/2005/8/layout/orgChart1"/>
    <dgm:cxn modelId="{4150BBC8-E1DB-4A03-A647-945CA35ADE57}" type="presParOf" srcId="{D5B61AA8-D785-4331-BDE2-64D04C813546}" destId="{4668C9BD-501F-44FD-A45E-FF6EA8D4886D}" srcOrd="1" destOrd="0" presId="urn:microsoft.com/office/officeart/2005/8/layout/orgChart1"/>
    <dgm:cxn modelId="{826E5805-2A56-4108-83A7-2678960014E3}" type="presParOf" srcId="{4668C9BD-501F-44FD-A45E-FF6EA8D4886D}" destId="{81693878-68ED-4802-A5A0-8413DC83B663}" srcOrd="0" destOrd="0" presId="urn:microsoft.com/office/officeart/2005/8/layout/orgChart1"/>
    <dgm:cxn modelId="{671746C4-9163-41AB-9AD3-0D0F6B48428B}" type="presParOf" srcId="{4668C9BD-501F-44FD-A45E-FF6EA8D4886D}" destId="{A604B50E-18A5-4705-B953-857B9E2E09D8}" srcOrd="1" destOrd="0" presId="urn:microsoft.com/office/officeart/2005/8/layout/orgChart1"/>
    <dgm:cxn modelId="{38869212-F504-46CA-89E3-D26F9DCDBA8B}" type="presParOf" srcId="{A604B50E-18A5-4705-B953-857B9E2E09D8}" destId="{3633E84A-248D-4A0D-930D-F4DF877D6920}" srcOrd="0" destOrd="0" presId="urn:microsoft.com/office/officeart/2005/8/layout/orgChart1"/>
    <dgm:cxn modelId="{BE8428F4-CE73-4553-9D2C-234473960AE1}" type="presParOf" srcId="{3633E84A-248D-4A0D-930D-F4DF877D6920}" destId="{41802970-5D42-4F9C-905E-1E2014154E9C}" srcOrd="0" destOrd="0" presId="urn:microsoft.com/office/officeart/2005/8/layout/orgChart1"/>
    <dgm:cxn modelId="{F489D104-F5C4-4B1A-83F4-CD1620023EAC}" type="presParOf" srcId="{3633E84A-248D-4A0D-930D-F4DF877D6920}" destId="{A40A48B8-A7F0-4C24-A65A-CB49D5FC3B0F}" srcOrd="1" destOrd="0" presId="urn:microsoft.com/office/officeart/2005/8/layout/orgChart1"/>
    <dgm:cxn modelId="{302E5B4A-EBA4-47FA-B929-4CA23DD72037}" type="presParOf" srcId="{A604B50E-18A5-4705-B953-857B9E2E09D8}" destId="{E85613CF-3C45-4541-A977-C6B3F63FCEB8}" srcOrd="1" destOrd="0" presId="urn:microsoft.com/office/officeart/2005/8/layout/orgChart1"/>
    <dgm:cxn modelId="{E3A36369-0154-400D-81E6-24E44E9D73F9}" type="presParOf" srcId="{A604B50E-18A5-4705-B953-857B9E2E09D8}" destId="{8E3EEC75-4EFE-47FA-BD7F-A82503E4FED0}" srcOrd="2" destOrd="0" presId="urn:microsoft.com/office/officeart/2005/8/layout/orgChart1"/>
    <dgm:cxn modelId="{A39EDB18-579B-4001-8AF4-DA694ABFD6C2}" type="presParOf" srcId="{4668C9BD-501F-44FD-A45E-FF6EA8D4886D}" destId="{0CC52BA4-4DB5-4B71-8011-69935CB5B9D4}" srcOrd="2" destOrd="0" presId="urn:microsoft.com/office/officeart/2005/8/layout/orgChart1"/>
    <dgm:cxn modelId="{053DAC3D-B733-4D93-9B60-22CA57F509CD}" type="presParOf" srcId="{4668C9BD-501F-44FD-A45E-FF6EA8D4886D}" destId="{7EC00ADF-6FEC-424E-BD35-3017B211A834}" srcOrd="3" destOrd="0" presId="urn:microsoft.com/office/officeart/2005/8/layout/orgChart1"/>
    <dgm:cxn modelId="{F78A5E86-E560-438C-B059-73613F94359E}" type="presParOf" srcId="{7EC00ADF-6FEC-424E-BD35-3017B211A834}" destId="{91A4E04F-B80B-4724-8CF4-0ABBAA25F266}" srcOrd="0" destOrd="0" presId="urn:microsoft.com/office/officeart/2005/8/layout/orgChart1"/>
    <dgm:cxn modelId="{422A0D21-EAD8-4120-8DB5-6A5F8B0AE761}" type="presParOf" srcId="{91A4E04F-B80B-4724-8CF4-0ABBAA25F266}" destId="{6969C195-98B7-45D0-A3B7-2B45A2DED059}" srcOrd="0" destOrd="0" presId="urn:microsoft.com/office/officeart/2005/8/layout/orgChart1"/>
    <dgm:cxn modelId="{76674CF8-FE89-49C4-948E-B1FC23D196DB}" type="presParOf" srcId="{91A4E04F-B80B-4724-8CF4-0ABBAA25F266}" destId="{E5A9B5FA-1826-402F-945B-4C7A7122478A}" srcOrd="1" destOrd="0" presId="urn:microsoft.com/office/officeart/2005/8/layout/orgChart1"/>
    <dgm:cxn modelId="{70F33291-97CF-4494-89EB-89E21FCF7C3D}" type="presParOf" srcId="{7EC00ADF-6FEC-424E-BD35-3017B211A834}" destId="{11F654B6-56D6-422F-ACC2-C006C0E60303}" srcOrd="1" destOrd="0" presId="urn:microsoft.com/office/officeart/2005/8/layout/orgChart1"/>
    <dgm:cxn modelId="{ECE6FD05-CE67-443B-8E9C-577CE2383F1C}" type="presParOf" srcId="{7EC00ADF-6FEC-424E-BD35-3017B211A834}" destId="{F3416AEC-20B4-4627-96F3-12F11A694969}" srcOrd="2" destOrd="0" presId="urn:microsoft.com/office/officeart/2005/8/layout/orgChart1"/>
    <dgm:cxn modelId="{38C4296E-1B50-4CD3-999D-3CC365C996CA}" type="presParOf" srcId="{4668C9BD-501F-44FD-A45E-FF6EA8D4886D}" destId="{4A457D48-4BDD-425C-95F0-091DE8680901}" srcOrd="4" destOrd="0" presId="urn:microsoft.com/office/officeart/2005/8/layout/orgChart1"/>
    <dgm:cxn modelId="{5FEB00A5-0232-4A52-BE04-3759E944B001}" type="presParOf" srcId="{4668C9BD-501F-44FD-A45E-FF6EA8D4886D}" destId="{BB04B260-F750-4303-ABE5-C907389E4588}" srcOrd="5" destOrd="0" presId="urn:microsoft.com/office/officeart/2005/8/layout/orgChart1"/>
    <dgm:cxn modelId="{C5786208-876E-4FCD-8EA1-C0B437C5382A}" type="presParOf" srcId="{BB04B260-F750-4303-ABE5-C907389E4588}" destId="{EAEE8302-2CC6-48CB-95C2-6B9431B3FA5F}" srcOrd="0" destOrd="0" presId="urn:microsoft.com/office/officeart/2005/8/layout/orgChart1"/>
    <dgm:cxn modelId="{B31849A7-E334-4D2C-B28D-A7C9C2B4154C}" type="presParOf" srcId="{EAEE8302-2CC6-48CB-95C2-6B9431B3FA5F}" destId="{3E43D8D6-2021-4226-A926-3665D0C97CAE}" srcOrd="0" destOrd="0" presId="urn:microsoft.com/office/officeart/2005/8/layout/orgChart1"/>
    <dgm:cxn modelId="{8AC15178-DCD5-4852-80DD-AF4E6F447A29}" type="presParOf" srcId="{EAEE8302-2CC6-48CB-95C2-6B9431B3FA5F}" destId="{E7F2BB98-3D11-4696-9613-AC8B3C905D5F}" srcOrd="1" destOrd="0" presId="urn:microsoft.com/office/officeart/2005/8/layout/orgChart1"/>
    <dgm:cxn modelId="{18D40378-409E-4BD3-88F9-1E7D60F43E7C}" type="presParOf" srcId="{BB04B260-F750-4303-ABE5-C907389E4588}" destId="{391AF44A-5DBB-4AFF-AFFC-F250B78A4237}" srcOrd="1" destOrd="0" presId="urn:microsoft.com/office/officeart/2005/8/layout/orgChart1"/>
    <dgm:cxn modelId="{68B7BFA2-197B-4CCC-A2C2-AFBFD4DEF5E6}" type="presParOf" srcId="{391AF44A-5DBB-4AFF-AFFC-F250B78A4237}" destId="{B35E1D79-C5D6-4469-982E-3D01467478CD}" srcOrd="0" destOrd="0" presId="urn:microsoft.com/office/officeart/2005/8/layout/orgChart1"/>
    <dgm:cxn modelId="{E649FFF3-A797-40F9-8C2B-B905A83310DB}" type="presParOf" srcId="{391AF44A-5DBB-4AFF-AFFC-F250B78A4237}" destId="{2046CD54-6C98-41F3-AC94-067311BB3454}" srcOrd="1" destOrd="0" presId="urn:microsoft.com/office/officeart/2005/8/layout/orgChart1"/>
    <dgm:cxn modelId="{5FEB148F-05B6-49CB-9C05-47B7DDA75600}" type="presParOf" srcId="{2046CD54-6C98-41F3-AC94-067311BB3454}" destId="{7FB096C2-0703-4924-87EC-67244E2FEB6E}" srcOrd="0" destOrd="0" presId="urn:microsoft.com/office/officeart/2005/8/layout/orgChart1"/>
    <dgm:cxn modelId="{BE209459-EC76-430D-B121-324657475BEE}" type="presParOf" srcId="{7FB096C2-0703-4924-87EC-67244E2FEB6E}" destId="{7495E58E-8D82-45FC-BEE9-1AD9F4E441AB}" srcOrd="0" destOrd="0" presId="urn:microsoft.com/office/officeart/2005/8/layout/orgChart1"/>
    <dgm:cxn modelId="{392D5F10-14AE-4415-B015-4DF5282AA0D5}" type="presParOf" srcId="{7FB096C2-0703-4924-87EC-67244E2FEB6E}" destId="{E1F2C96F-D7A8-4C53-9CD2-992173C69EB3}" srcOrd="1" destOrd="0" presId="urn:microsoft.com/office/officeart/2005/8/layout/orgChart1"/>
    <dgm:cxn modelId="{C73A872A-00C7-4867-A0A1-8571D5C5DF28}" type="presParOf" srcId="{2046CD54-6C98-41F3-AC94-067311BB3454}" destId="{25CD0A41-801C-4EBF-87FE-4D70B8883393}" srcOrd="1" destOrd="0" presId="urn:microsoft.com/office/officeart/2005/8/layout/orgChart1"/>
    <dgm:cxn modelId="{71E5EE87-33E7-4E04-A88C-E25D829551AD}" type="presParOf" srcId="{2046CD54-6C98-41F3-AC94-067311BB3454}" destId="{FB2CAA61-B574-47BB-AFE8-4FFC43DD1D83}" srcOrd="2" destOrd="0" presId="urn:microsoft.com/office/officeart/2005/8/layout/orgChart1"/>
    <dgm:cxn modelId="{41F0BC77-1AB5-4B7A-926D-EBC688212F74}" type="presParOf" srcId="{391AF44A-5DBB-4AFF-AFFC-F250B78A4237}" destId="{EFE76972-2070-430F-A505-CD8C8B3D05C1}" srcOrd="2" destOrd="0" presId="urn:microsoft.com/office/officeart/2005/8/layout/orgChart1"/>
    <dgm:cxn modelId="{8FB4B032-E2B2-45FC-A124-D76815E9E866}" type="presParOf" srcId="{391AF44A-5DBB-4AFF-AFFC-F250B78A4237}" destId="{467EDD27-EBB4-4C03-997C-52FB2AEEF635}" srcOrd="3" destOrd="0" presId="urn:microsoft.com/office/officeart/2005/8/layout/orgChart1"/>
    <dgm:cxn modelId="{973654DA-8354-4DF4-9EDD-12D229FE3573}" type="presParOf" srcId="{467EDD27-EBB4-4C03-997C-52FB2AEEF635}" destId="{77ACB6AF-9132-48E1-A270-B295E1ED9E73}" srcOrd="0" destOrd="0" presId="urn:microsoft.com/office/officeart/2005/8/layout/orgChart1"/>
    <dgm:cxn modelId="{912D68D8-5533-4F70-B855-92ED2E39C36A}" type="presParOf" srcId="{77ACB6AF-9132-48E1-A270-B295E1ED9E73}" destId="{88326F9F-B7FD-4146-85CF-56F7654760E5}" srcOrd="0" destOrd="0" presId="urn:microsoft.com/office/officeart/2005/8/layout/orgChart1"/>
    <dgm:cxn modelId="{529B6D3E-335C-4C5B-BB9E-1B41FD597E45}" type="presParOf" srcId="{77ACB6AF-9132-48E1-A270-B295E1ED9E73}" destId="{912C2B90-B952-40CF-9CBF-DD04786C0587}" srcOrd="1" destOrd="0" presId="urn:microsoft.com/office/officeart/2005/8/layout/orgChart1"/>
    <dgm:cxn modelId="{FC39F7DD-4F4C-47AE-B729-3A911A75FE41}" type="presParOf" srcId="{467EDD27-EBB4-4C03-997C-52FB2AEEF635}" destId="{D30825D2-C5A0-43A9-A02F-19818B329C5B}" srcOrd="1" destOrd="0" presId="urn:microsoft.com/office/officeart/2005/8/layout/orgChart1"/>
    <dgm:cxn modelId="{FEA8576C-5D5E-44ED-9B8F-617E33D121AA}" type="presParOf" srcId="{467EDD27-EBB4-4C03-997C-52FB2AEEF635}" destId="{4FCB1109-04D0-49DE-982B-0EAFA2B9CC13}" srcOrd="2" destOrd="0" presId="urn:microsoft.com/office/officeart/2005/8/layout/orgChart1"/>
    <dgm:cxn modelId="{93546B2C-A902-4701-A207-DC5A3A79AB79}" type="presParOf" srcId="{BB04B260-F750-4303-ABE5-C907389E4588}" destId="{3036ECE8-83A0-4DC9-A69A-50DAC856B218}" srcOrd="2" destOrd="0" presId="urn:microsoft.com/office/officeart/2005/8/layout/orgChart1"/>
    <dgm:cxn modelId="{C71CBB82-E5FB-440C-8110-D14B631DEF36}" type="presParOf" srcId="{4668C9BD-501F-44FD-A45E-FF6EA8D4886D}" destId="{F7BCB9BD-9E43-47EF-84DB-DF1EB933BE28}" srcOrd="6" destOrd="0" presId="urn:microsoft.com/office/officeart/2005/8/layout/orgChart1"/>
    <dgm:cxn modelId="{19148386-664E-4334-8189-AD8CD46967D0}" type="presParOf" srcId="{4668C9BD-501F-44FD-A45E-FF6EA8D4886D}" destId="{1DC39D0F-3187-4535-990F-E481BE517829}" srcOrd="7" destOrd="0" presId="urn:microsoft.com/office/officeart/2005/8/layout/orgChart1"/>
    <dgm:cxn modelId="{7FD32F84-9E84-40A6-B883-3DED831FF7C4}" type="presParOf" srcId="{1DC39D0F-3187-4535-990F-E481BE517829}" destId="{7B596E09-FD6F-4AF3-9DFF-97471BEDC863}" srcOrd="0" destOrd="0" presId="urn:microsoft.com/office/officeart/2005/8/layout/orgChart1"/>
    <dgm:cxn modelId="{E0E6E4AD-4ACE-4943-898E-41E6079C92EF}" type="presParOf" srcId="{7B596E09-FD6F-4AF3-9DFF-97471BEDC863}" destId="{A45CEF89-98D5-49E8-ABDC-8010622A4E89}" srcOrd="0" destOrd="0" presId="urn:microsoft.com/office/officeart/2005/8/layout/orgChart1"/>
    <dgm:cxn modelId="{7F2D1B00-299C-4400-B7A8-694404403C94}" type="presParOf" srcId="{7B596E09-FD6F-4AF3-9DFF-97471BEDC863}" destId="{C27A022D-C9DD-4E52-B3BE-E8486BA1FECB}" srcOrd="1" destOrd="0" presId="urn:microsoft.com/office/officeart/2005/8/layout/orgChart1"/>
    <dgm:cxn modelId="{24A57AD9-B402-483C-8CAF-AC6AD9E13980}" type="presParOf" srcId="{1DC39D0F-3187-4535-990F-E481BE517829}" destId="{6BA28B5A-30C5-45C6-B01D-5F6B41FFCA1B}" srcOrd="1" destOrd="0" presId="urn:microsoft.com/office/officeart/2005/8/layout/orgChart1"/>
    <dgm:cxn modelId="{7F4E011D-3BC4-4F14-92F0-D7719E4EA7F5}" type="presParOf" srcId="{6BA28B5A-30C5-45C6-B01D-5F6B41FFCA1B}" destId="{1DCEB6F7-E46C-4314-84C2-993E5329CEDB}" srcOrd="0" destOrd="0" presId="urn:microsoft.com/office/officeart/2005/8/layout/orgChart1"/>
    <dgm:cxn modelId="{4B9E5EC3-3205-4FE0-B10C-8BB20915E7C6}" type="presParOf" srcId="{6BA28B5A-30C5-45C6-B01D-5F6B41FFCA1B}" destId="{94163ED7-7259-48A3-8B5C-2ACA9A2DEBF3}" srcOrd="1" destOrd="0" presId="urn:microsoft.com/office/officeart/2005/8/layout/orgChart1"/>
    <dgm:cxn modelId="{ED6C57E0-0AF0-4A08-9190-77EEC252C7A9}" type="presParOf" srcId="{94163ED7-7259-48A3-8B5C-2ACA9A2DEBF3}" destId="{AB5D9651-AB07-4359-A2D0-902E868C7A73}" srcOrd="0" destOrd="0" presId="urn:microsoft.com/office/officeart/2005/8/layout/orgChart1"/>
    <dgm:cxn modelId="{8043567A-11A0-4736-81A5-C15E092C6D3F}" type="presParOf" srcId="{AB5D9651-AB07-4359-A2D0-902E868C7A73}" destId="{B67E9B28-F44A-4789-B303-B370F65EEC58}" srcOrd="0" destOrd="0" presId="urn:microsoft.com/office/officeart/2005/8/layout/orgChart1"/>
    <dgm:cxn modelId="{86D2493B-793C-4D33-BBC6-D54BD5B504A9}" type="presParOf" srcId="{AB5D9651-AB07-4359-A2D0-902E868C7A73}" destId="{F4E20746-A7DD-4E7B-825B-0C7770D63E1E}" srcOrd="1" destOrd="0" presId="urn:microsoft.com/office/officeart/2005/8/layout/orgChart1"/>
    <dgm:cxn modelId="{56B3DE9F-CC1C-4014-95F3-42DDB555A3F7}" type="presParOf" srcId="{94163ED7-7259-48A3-8B5C-2ACA9A2DEBF3}" destId="{ADA8454F-8C88-4103-B8DC-0CB6627304CC}" srcOrd="1" destOrd="0" presId="urn:microsoft.com/office/officeart/2005/8/layout/orgChart1"/>
    <dgm:cxn modelId="{FD6E7DD0-C20A-49E4-92EE-1AB310A075D0}" type="presParOf" srcId="{94163ED7-7259-48A3-8B5C-2ACA9A2DEBF3}" destId="{BF251540-6030-4DAF-9E45-84001932115D}" srcOrd="2" destOrd="0" presId="urn:microsoft.com/office/officeart/2005/8/layout/orgChart1"/>
    <dgm:cxn modelId="{772422DC-9A15-4476-81DA-E61E30D26B7A}" type="presParOf" srcId="{6BA28B5A-30C5-45C6-B01D-5F6B41FFCA1B}" destId="{E79618D0-6479-47D1-8154-45B4EAB34625}" srcOrd="2" destOrd="0" presId="urn:microsoft.com/office/officeart/2005/8/layout/orgChart1"/>
    <dgm:cxn modelId="{9E333746-C801-49D0-9B8F-7EDA9578C7D9}" type="presParOf" srcId="{6BA28B5A-30C5-45C6-B01D-5F6B41FFCA1B}" destId="{6B8B94F5-E8C3-4831-AC1F-4D404D200803}" srcOrd="3" destOrd="0" presId="urn:microsoft.com/office/officeart/2005/8/layout/orgChart1"/>
    <dgm:cxn modelId="{1F47453C-0F7A-4163-9E1A-BFF205EC6A6F}" type="presParOf" srcId="{6B8B94F5-E8C3-4831-AC1F-4D404D200803}" destId="{5809EF18-8FC1-4750-84C8-CEF13843A742}" srcOrd="0" destOrd="0" presId="urn:microsoft.com/office/officeart/2005/8/layout/orgChart1"/>
    <dgm:cxn modelId="{E73C8FBD-8FE9-4D5A-9CB0-15D020F523EE}" type="presParOf" srcId="{5809EF18-8FC1-4750-84C8-CEF13843A742}" destId="{3B9D87A8-291F-4606-A761-A9F023A0E9DF}" srcOrd="0" destOrd="0" presId="urn:microsoft.com/office/officeart/2005/8/layout/orgChart1"/>
    <dgm:cxn modelId="{83E181D5-6E77-4676-AF41-D4D1122285D2}" type="presParOf" srcId="{5809EF18-8FC1-4750-84C8-CEF13843A742}" destId="{E0128207-B667-4F49-A587-98411BD52995}" srcOrd="1" destOrd="0" presId="urn:microsoft.com/office/officeart/2005/8/layout/orgChart1"/>
    <dgm:cxn modelId="{0DD54153-81D3-4A8F-93F5-E1420A93B87B}" type="presParOf" srcId="{6B8B94F5-E8C3-4831-AC1F-4D404D200803}" destId="{7159A836-ADD3-4C32-80C3-67FA82B01293}" srcOrd="1" destOrd="0" presId="urn:microsoft.com/office/officeart/2005/8/layout/orgChart1"/>
    <dgm:cxn modelId="{AED6AF25-1620-416C-8836-E3C3125F3887}" type="presParOf" srcId="{6B8B94F5-E8C3-4831-AC1F-4D404D200803}" destId="{36B45B05-B832-4967-AD09-C53DF2525A48}" srcOrd="2" destOrd="0" presId="urn:microsoft.com/office/officeart/2005/8/layout/orgChart1"/>
    <dgm:cxn modelId="{B1BE8D4A-BD9D-48FD-91ED-7E2B5F72D946}" type="presParOf" srcId="{1DC39D0F-3187-4535-990F-E481BE517829}" destId="{9638FAAC-B055-4C7E-BD9F-B00D9B71B371}" srcOrd="2" destOrd="0" presId="urn:microsoft.com/office/officeart/2005/8/layout/orgChart1"/>
    <dgm:cxn modelId="{1AEC22B6-F4E3-469B-A111-AEBB4B74AEC2}" type="presParOf" srcId="{4668C9BD-501F-44FD-A45E-FF6EA8D4886D}" destId="{03FABF95-D247-429D-85E4-0F15FA399DE8}" srcOrd="8" destOrd="0" presId="urn:microsoft.com/office/officeart/2005/8/layout/orgChart1"/>
    <dgm:cxn modelId="{B83DF655-C12D-4E60-805B-766FADB6A37F}" type="presParOf" srcId="{4668C9BD-501F-44FD-A45E-FF6EA8D4886D}" destId="{87971878-E7C7-4D75-A8A4-75F22A35BAE1}" srcOrd="9" destOrd="0" presId="urn:microsoft.com/office/officeart/2005/8/layout/orgChart1"/>
    <dgm:cxn modelId="{1D8CD1EB-7D2D-4846-9BFA-13937BA91A84}" type="presParOf" srcId="{87971878-E7C7-4D75-A8A4-75F22A35BAE1}" destId="{F046B2D7-DD11-41E4-82A1-FC58574A7C1C}" srcOrd="0" destOrd="0" presId="urn:microsoft.com/office/officeart/2005/8/layout/orgChart1"/>
    <dgm:cxn modelId="{0886D761-577C-45B3-90AF-F2FBD7756F38}" type="presParOf" srcId="{F046B2D7-DD11-41E4-82A1-FC58574A7C1C}" destId="{717CEABF-9864-4A75-862B-A7548011A805}" srcOrd="0" destOrd="0" presId="urn:microsoft.com/office/officeart/2005/8/layout/orgChart1"/>
    <dgm:cxn modelId="{E31E62BE-BBA2-4161-BBF3-FA6477E90420}" type="presParOf" srcId="{F046B2D7-DD11-41E4-82A1-FC58574A7C1C}" destId="{449C1BE2-766D-46B1-8582-D0D6D389706E}" srcOrd="1" destOrd="0" presId="urn:microsoft.com/office/officeart/2005/8/layout/orgChart1"/>
    <dgm:cxn modelId="{D078621B-22B4-4B87-B3B6-A2CACB3ABBC4}" type="presParOf" srcId="{87971878-E7C7-4D75-A8A4-75F22A35BAE1}" destId="{616D1414-EBE6-49FE-BF49-4EC16416D1F2}" srcOrd="1" destOrd="0" presId="urn:microsoft.com/office/officeart/2005/8/layout/orgChart1"/>
    <dgm:cxn modelId="{EB2F232F-56D1-4FE6-991B-45EADB761658}" type="presParOf" srcId="{87971878-E7C7-4D75-A8A4-75F22A35BAE1}" destId="{88BC4132-CBF2-4A14-897F-BFE5F8E43D6E}" srcOrd="2" destOrd="0" presId="urn:microsoft.com/office/officeart/2005/8/layout/orgChart1"/>
    <dgm:cxn modelId="{107DBEA1-3645-4D73-9D0E-03011FAD4767}"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2400" b="0" dirty="0"/>
            <a:t>Inventory</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B417B8EB-B2FA-47B1-BD6D-A22D09AAD565}">
      <dgm:prSet phldrT="[Text]" custT="1"/>
      <dgm:spPr/>
      <dgm:t>
        <a:bodyPr/>
        <a:lstStyle/>
        <a:p>
          <a:r>
            <a:rPr lang="en-US" sz="1600" b="1" dirty="0"/>
            <a:t>Appropriateness of the coverage and procedure of  verification by the management</a:t>
          </a:r>
        </a:p>
      </dgm:t>
    </dgm:pt>
    <dgm:pt modelId="{75C37F87-1349-4B21-8DD4-2525D2E0AE8A}" type="sibTrans" cxnId="{C8B125BC-BFB3-4F40-B185-0FB6C2EA0E07}">
      <dgm:prSet/>
      <dgm:spPr/>
      <dgm:t>
        <a:bodyPr/>
        <a:lstStyle/>
        <a:p>
          <a:endParaRPr lang="en-US" sz="2800"/>
        </a:p>
      </dgm:t>
    </dgm:pt>
    <dgm:pt modelId="{8550D9E7-6FE5-40DD-8584-F3A50FD49CF8}" type="parTrans" cxnId="{C8B125BC-BFB3-4F40-B185-0FB6C2EA0E07}">
      <dgm:prSet/>
      <dgm:spPr/>
      <dgm:t>
        <a:bodyPr/>
        <a:lstStyle/>
        <a:p>
          <a:endParaRPr lang="en-US" sz="2800"/>
        </a:p>
      </dgm:t>
    </dgm:pt>
    <dgm:pt modelId="{BA812114-50DA-4C73-8245-29EA2A7DFBD6}">
      <dgm:prSet phldrT="[Text]" custT="1"/>
      <dgm:spPr/>
      <dgm:t>
        <a:bodyPr/>
        <a:lstStyle/>
        <a:p>
          <a:r>
            <a:rPr lang="en-US" sz="1600" dirty="0"/>
            <a:t>Physical Verification of Inventory at reasonable Intervals by Management</a:t>
          </a:r>
        </a:p>
      </dgm:t>
    </dgm:pt>
    <dgm:pt modelId="{7FBC2927-ADF6-4A9D-BE80-4BE50A038AD5}" type="sibTrans" cxnId="{E05ECD86-79D4-4B00-A54F-F1D1FE1A8495}">
      <dgm:prSet/>
      <dgm:spPr/>
      <dgm:t>
        <a:bodyPr/>
        <a:lstStyle/>
        <a:p>
          <a:endParaRPr lang="en-US" sz="2800"/>
        </a:p>
      </dgm:t>
    </dgm:pt>
    <dgm:pt modelId="{1A272E34-2D4E-4BFE-B416-451CFC5ABAC2}" type="parTrans" cxnId="{E05ECD86-79D4-4B00-A54F-F1D1FE1A8495}">
      <dgm:prSet/>
      <dgm:spPr/>
      <dgm:t>
        <a:bodyPr/>
        <a:lstStyle/>
        <a:p>
          <a:endParaRPr lang="en-US" sz="2800"/>
        </a:p>
      </dgm:t>
    </dgm:pt>
    <dgm:pt modelId="{23443CB6-4995-4BB7-A44D-E42923804127}">
      <dgm:prSet phldrT="[Text]" custT="1"/>
      <dgm:spPr/>
      <dgm:t>
        <a:bodyPr/>
        <a:lstStyle/>
        <a:p>
          <a:r>
            <a:rPr lang="en-US" sz="1600" b="1" dirty="0"/>
            <a:t>If  any discrepancies of 10% or more in the aggregate for each class of inventory were noticed and if so, whether they have been properly dealt with in the books of account;</a:t>
          </a:r>
          <a:endParaRPr lang="en-US" sz="1600" dirty="0"/>
        </a:p>
      </dgm:t>
    </dgm:pt>
    <dgm:pt modelId="{98E4025E-53AB-42BB-9D2A-281FAB9D6E70}" type="parTrans" cxnId="{E4452282-8336-48A9-ABF2-639DE72C486B}">
      <dgm:prSet/>
      <dgm:spPr/>
      <dgm:t>
        <a:bodyPr/>
        <a:lstStyle/>
        <a:p>
          <a:endParaRPr lang="en-US"/>
        </a:p>
      </dgm:t>
    </dgm:pt>
    <dgm:pt modelId="{4D20DBCB-8B61-45F9-9410-93E9067FD343}" type="sibTrans" cxnId="{E4452282-8336-48A9-ABF2-639DE72C486B}">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185868" custScaleY="80651">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3"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3" custScaleX="215020" custScaleY="190350">
        <dgm:presLayoutVars>
          <dgm:chPref val="3"/>
        </dgm:presLayoutVars>
      </dgm:prSet>
      <dgm:spPr/>
    </dgm:pt>
    <dgm:pt modelId="{E5A9B5FA-1826-402F-945B-4C7A7122478A}" type="pres">
      <dgm:prSet presAssocID="{BA812114-50DA-4C73-8245-29EA2A7DFBD6}" presName="rootConnector" presStyleLbl="node2" presStyleIdx="0" presStyleCnt="3"/>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3"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3" custScaleX="168300" custScaleY="188320">
        <dgm:presLayoutVars>
          <dgm:chPref val="3"/>
        </dgm:presLayoutVars>
      </dgm:prSet>
      <dgm:spPr/>
    </dgm:pt>
    <dgm:pt modelId="{E7F2BB98-3D11-4696-9613-AC8B3C905D5F}" type="pres">
      <dgm:prSet presAssocID="{B417B8EB-B2FA-47B1-BD6D-A22D09AAD565}" presName="rootConnector" presStyleLbl="node2" presStyleIdx="1" presStyleCnt="3"/>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32F5D3F4-0EB0-4A9F-804A-DE5F0AC4661B}" type="pres">
      <dgm:prSet presAssocID="{98E4025E-53AB-42BB-9D2A-281FAB9D6E70}" presName="Name37" presStyleLbl="parChTrans1D2" presStyleIdx="2" presStyleCnt="3"/>
      <dgm:spPr/>
    </dgm:pt>
    <dgm:pt modelId="{3606C391-B0C0-49EB-B80D-158B425BB3BE}" type="pres">
      <dgm:prSet presAssocID="{23443CB6-4995-4BB7-A44D-E42923804127}" presName="hierRoot2" presStyleCnt="0">
        <dgm:presLayoutVars>
          <dgm:hierBranch val="init"/>
        </dgm:presLayoutVars>
      </dgm:prSet>
      <dgm:spPr/>
    </dgm:pt>
    <dgm:pt modelId="{0DB1DE66-89DD-4B85-8E3B-E2B1A6419E25}" type="pres">
      <dgm:prSet presAssocID="{23443CB6-4995-4BB7-A44D-E42923804127}" presName="rootComposite" presStyleCnt="0"/>
      <dgm:spPr/>
    </dgm:pt>
    <dgm:pt modelId="{9D33E25A-D2E4-488C-9619-A52781A0B7E2}" type="pres">
      <dgm:prSet presAssocID="{23443CB6-4995-4BB7-A44D-E42923804127}" presName="rootText" presStyleLbl="node2" presStyleIdx="2" presStyleCnt="3" custScaleX="250550" custScaleY="179025">
        <dgm:presLayoutVars>
          <dgm:chPref val="3"/>
        </dgm:presLayoutVars>
      </dgm:prSet>
      <dgm:spPr/>
    </dgm:pt>
    <dgm:pt modelId="{64D6A60A-D03F-4156-ABCA-04A61DD9CEEB}" type="pres">
      <dgm:prSet presAssocID="{23443CB6-4995-4BB7-A44D-E42923804127}" presName="rootConnector" presStyleLbl="node2" presStyleIdx="2" presStyleCnt="3"/>
      <dgm:spPr/>
    </dgm:pt>
    <dgm:pt modelId="{18CC513B-1529-4EC7-9393-F11829D87C52}" type="pres">
      <dgm:prSet presAssocID="{23443CB6-4995-4BB7-A44D-E42923804127}" presName="hierChild4" presStyleCnt="0"/>
      <dgm:spPr/>
    </dgm:pt>
    <dgm:pt modelId="{A3F51368-78E0-4297-8077-320F4B801F0A}" type="pres">
      <dgm:prSet presAssocID="{23443CB6-4995-4BB7-A44D-E42923804127}" presName="hierChild5" presStyleCnt="0"/>
      <dgm:spPr/>
    </dgm:pt>
    <dgm:pt modelId="{60BDAB7C-D9B2-4115-9B08-F6F256471504}" type="pres">
      <dgm:prSet presAssocID="{C741284D-9257-4DC7-82B0-AC6C644CEE73}" presName="hierChild3" presStyleCnt="0"/>
      <dgm:spPr/>
    </dgm:pt>
  </dgm:ptLst>
  <dgm:cxnLst>
    <dgm:cxn modelId="{21AB5506-10B1-470C-9C4F-2045BA00F0BB}" type="presOf" srcId="{23443CB6-4995-4BB7-A44D-E42923804127}" destId="{9D33E25A-D2E4-488C-9619-A52781A0B7E2}" srcOrd="0" destOrd="0" presId="urn:microsoft.com/office/officeart/2005/8/layout/orgChart1"/>
    <dgm:cxn modelId="{79E0AF0D-2DDC-421B-8E38-3A65E939C859}" type="presOf" srcId="{BA812114-50DA-4C73-8245-29EA2A7DFBD6}" destId="{E5A9B5FA-1826-402F-945B-4C7A7122478A}" srcOrd="1" destOrd="0" presId="urn:microsoft.com/office/officeart/2005/8/layout/orgChart1"/>
    <dgm:cxn modelId="{031FCE3D-6037-4EA0-A8EA-A85D1E39EF77}" type="presOf" srcId="{8550D9E7-6FE5-40DD-8584-F3A50FD49CF8}" destId="{4A457D48-4BDD-425C-95F0-091DE8680901}" srcOrd="0" destOrd="0" presId="urn:microsoft.com/office/officeart/2005/8/layout/orgChart1"/>
    <dgm:cxn modelId="{1D72AD60-F94A-455C-A701-7FF4CEAC2089}" type="presOf" srcId="{98E4025E-53AB-42BB-9D2A-281FAB9D6E70}" destId="{32F5D3F4-0EB0-4A9F-804A-DE5F0AC4661B}"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DB1D9E6D-C3F3-4280-B868-6694AE71B85C}" type="presOf" srcId="{B417B8EB-B2FA-47B1-BD6D-A22D09AAD565}" destId="{E7F2BB98-3D11-4696-9613-AC8B3C905D5F}" srcOrd="1" destOrd="0" presId="urn:microsoft.com/office/officeart/2005/8/layout/orgChart1"/>
    <dgm:cxn modelId="{ABCC4072-1F75-4547-8296-46AD3B3C90C5}" type="presOf" srcId="{BA812114-50DA-4C73-8245-29EA2A7DFBD6}" destId="{6969C195-98B7-45D0-A3B7-2B45A2DED059}" srcOrd="0" destOrd="0" presId="urn:microsoft.com/office/officeart/2005/8/layout/orgChart1"/>
    <dgm:cxn modelId="{BFB77877-3E48-46B6-90A3-C4EA7FCFD261}" type="presOf" srcId="{1A272E34-2D4E-4BFE-B416-451CFC5ABAC2}" destId="{0CC52BA4-4DB5-4B71-8011-69935CB5B9D4}" srcOrd="0" destOrd="0" presId="urn:microsoft.com/office/officeart/2005/8/layout/orgChart1"/>
    <dgm:cxn modelId="{E4452282-8336-48A9-ABF2-639DE72C486B}" srcId="{C741284D-9257-4DC7-82B0-AC6C644CEE73}" destId="{23443CB6-4995-4BB7-A44D-E42923804127}" srcOrd="2" destOrd="0" parTransId="{98E4025E-53AB-42BB-9D2A-281FAB9D6E70}" sibTransId="{4D20DBCB-8B61-45F9-9410-93E9067FD343}"/>
    <dgm:cxn modelId="{E05ECD86-79D4-4B00-A54F-F1D1FE1A8495}" srcId="{C741284D-9257-4DC7-82B0-AC6C644CEE73}" destId="{BA812114-50DA-4C73-8245-29EA2A7DFBD6}" srcOrd="0" destOrd="0" parTransId="{1A272E34-2D4E-4BFE-B416-451CFC5ABAC2}" sibTransId="{7FBC2927-ADF6-4A9D-BE80-4BE50A038AD5}"/>
    <dgm:cxn modelId="{EF3B3494-22F8-452B-87AD-9B20229A9E67}" type="presOf" srcId="{C741284D-9257-4DC7-82B0-AC6C644CEE73}" destId="{8E5774F0-25FE-408F-BF2F-90D5FEAE1120}" srcOrd="1" destOrd="0" presId="urn:microsoft.com/office/officeart/2005/8/layout/orgChart1"/>
    <dgm:cxn modelId="{192017B5-D019-406C-BC0F-36A92AE6409D}" type="presOf" srcId="{23443CB6-4995-4BB7-A44D-E42923804127}" destId="{64D6A60A-D03F-4156-ABCA-04A61DD9CEEB}" srcOrd="1"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BA5AE2C8-299F-4482-9582-579137FCDF96}" type="presOf" srcId="{C741284D-9257-4DC7-82B0-AC6C644CEE73}" destId="{E4EA9954-9D42-441D-8579-8A539B2D3B6A}" srcOrd="0" destOrd="0" presId="urn:microsoft.com/office/officeart/2005/8/layout/orgChart1"/>
    <dgm:cxn modelId="{D66566D0-C544-4740-9586-6B500AA58DC5}" type="presOf" srcId="{7232FFAE-B0E2-4117-9BFD-FCC946F24E84}" destId="{4EB26FC3-5449-4D5D-A225-D4D5FC88A348}" srcOrd="0" destOrd="0" presId="urn:microsoft.com/office/officeart/2005/8/layout/orgChart1"/>
    <dgm:cxn modelId="{60169FEB-A9B5-4042-BD5B-7B45F9757B76}" type="presOf" srcId="{B417B8EB-B2FA-47B1-BD6D-A22D09AAD565}" destId="{3E43D8D6-2021-4226-A926-3665D0C97CAE}" srcOrd="0" destOrd="0" presId="urn:microsoft.com/office/officeart/2005/8/layout/orgChart1"/>
    <dgm:cxn modelId="{EB595D76-38C7-4576-B813-5754506BE30A}" type="presParOf" srcId="{4EB26FC3-5449-4D5D-A225-D4D5FC88A348}" destId="{D5B61AA8-D785-4331-BDE2-64D04C813546}" srcOrd="0" destOrd="0" presId="urn:microsoft.com/office/officeart/2005/8/layout/orgChart1"/>
    <dgm:cxn modelId="{BA5F8FCC-2F73-4BE9-8288-EA53708ECE14}" type="presParOf" srcId="{D5B61AA8-D785-4331-BDE2-64D04C813546}" destId="{563E4DD6-DBC7-4712-8C79-081821B949F4}" srcOrd="0" destOrd="0" presId="urn:microsoft.com/office/officeart/2005/8/layout/orgChart1"/>
    <dgm:cxn modelId="{C07B5774-CFC9-4B41-9AD1-5384FE7295C9}" type="presParOf" srcId="{563E4DD6-DBC7-4712-8C79-081821B949F4}" destId="{E4EA9954-9D42-441D-8579-8A539B2D3B6A}" srcOrd="0" destOrd="0" presId="urn:microsoft.com/office/officeart/2005/8/layout/orgChart1"/>
    <dgm:cxn modelId="{47077564-10B9-4416-91DF-452862A6D96E}" type="presParOf" srcId="{563E4DD6-DBC7-4712-8C79-081821B949F4}" destId="{8E5774F0-25FE-408F-BF2F-90D5FEAE1120}" srcOrd="1" destOrd="0" presId="urn:microsoft.com/office/officeart/2005/8/layout/orgChart1"/>
    <dgm:cxn modelId="{55D9DA67-D593-4688-8CF5-803658663A14}" type="presParOf" srcId="{D5B61AA8-D785-4331-BDE2-64D04C813546}" destId="{4668C9BD-501F-44FD-A45E-FF6EA8D4886D}" srcOrd="1" destOrd="0" presId="urn:microsoft.com/office/officeart/2005/8/layout/orgChart1"/>
    <dgm:cxn modelId="{55F02D26-1B75-4E78-BD81-0E2087BC22AA}" type="presParOf" srcId="{4668C9BD-501F-44FD-A45E-FF6EA8D4886D}" destId="{0CC52BA4-4DB5-4B71-8011-69935CB5B9D4}" srcOrd="0" destOrd="0" presId="urn:microsoft.com/office/officeart/2005/8/layout/orgChart1"/>
    <dgm:cxn modelId="{4250E34B-02FA-499A-8860-4B843204CDFF}" type="presParOf" srcId="{4668C9BD-501F-44FD-A45E-FF6EA8D4886D}" destId="{7EC00ADF-6FEC-424E-BD35-3017B211A834}" srcOrd="1" destOrd="0" presId="urn:microsoft.com/office/officeart/2005/8/layout/orgChart1"/>
    <dgm:cxn modelId="{6FFBD35A-7A37-4E99-A688-E20B8D39D573}" type="presParOf" srcId="{7EC00ADF-6FEC-424E-BD35-3017B211A834}" destId="{91A4E04F-B80B-4724-8CF4-0ABBAA25F266}" srcOrd="0" destOrd="0" presId="urn:microsoft.com/office/officeart/2005/8/layout/orgChart1"/>
    <dgm:cxn modelId="{74D36F79-8815-4279-AD71-F9543A97FBA5}" type="presParOf" srcId="{91A4E04F-B80B-4724-8CF4-0ABBAA25F266}" destId="{6969C195-98B7-45D0-A3B7-2B45A2DED059}" srcOrd="0" destOrd="0" presId="urn:microsoft.com/office/officeart/2005/8/layout/orgChart1"/>
    <dgm:cxn modelId="{FCCEF9ED-BD50-4078-A090-EFE431FEA0FB}" type="presParOf" srcId="{91A4E04F-B80B-4724-8CF4-0ABBAA25F266}" destId="{E5A9B5FA-1826-402F-945B-4C7A7122478A}" srcOrd="1" destOrd="0" presId="urn:microsoft.com/office/officeart/2005/8/layout/orgChart1"/>
    <dgm:cxn modelId="{82A827D3-3016-4114-8F62-A007C8513865}" type="presParOf" srcId="{7EC00ADF-6FEC-424E-BD35-3017B211A834}" destId="{11F654B6-56D6-422F-ACC2-C006C0E60303}" srcOrd="1" destOrd="0" presId="urn:microsoft.com/office/officeart/2005/8/layout/orgChart1"/>
    <dgm:cxn modelId="{42B2EC0E-BB03-4A2A-BAE7-F4B5F19499FC}" type="presParOf" srcId="{7EC00ADF-6FEC-424E-BD35-3017B211A834}" destId="{F3416AEC-20B4-4627-96F3-12F11A694969}" srcOrd="2" destOrd="0" presId="urn:microsoft.com/office/officeart/2005/8/layout/orgChart1"/>
    <dgm:cxn modelId="{349E5497-1ABF-4DD8-8F65-6734C786E42F}" type="presParOf" srcId="{4668C9BD-501F-44FD-A45E-FF6EA8D4886D}" destId="{4A457D48-4BDD-425C-95F0-091DE8680901}" srcOrd="2" destOrd="0" presId="urn:microsoft.com/office/officeart/2005/8/layout/orgChart1"/>
    <dgm:cxn modelId="{2797AE6B-6868-455D-A6B0-29487F279349}" type="presParOf" srcId="{4668C9BD-501F-44FD-A45E-FF6EA8D4886D}" destId="{BB04B260-F750-4303-ABE5-C907389E4588}" srcOrd="3" destOrd="0" presId="urn:microsoft.com/office/officeart/2005/8/layout/orgChart1"/>
    <dgm:cxn modelId="{FE9F942D-F6A7-4765-AC62-402F251E3FE8}" type="presParOf" srcId="{BB04B260-F750-4303-ABE5-C907389E4588}" destId="{EAEE8302-2CC6-48CB-95C2-6B9431B3FA5F}" srcOrd="0" destOrd="0" presId="urn:microsoft.com/office/officeart/2005/8/layout/orgChart1"/>
    <dgm:cxn modelId="{2080CF3E-5590-468F-8CCC-20586055BFDF}" type="presParOf" srcId="{EAEE8302-2CC6-48CB-95C2-6B9431B3FA5F}" destId="{3E43D8D6-2021-4226-A926-3665D0C97CAE}" srcOrd="0" destOrd="0" presId="urn:microsoft.com/office/officeart/2005/8/layout/orgChart1"/>
    <dgm:cxn modelId="{4FDCB7E6-3610-4CBD-9F7E-4EC39FCF958E}" type="presParOf" srcId="{EAEE8302-2CC6-48CB-95C2-6B9431B3FA5F}" destId="{E7F2BB98-3D11-4696-9613-AC8B3C905D5F}" srcOrd="1" destOrd="0" presId="urn:microsoft.com/office/officeart/2005/8/layout/orgChart1"/>
    <dgm:cxn modelId="{14B980CF-6B64-4534-8894-2A6A8EBAE9A0}" type="presParOf" srcId="{BB04B260-F750-4303-ABE5-C907389E4588}" destId="{391AF44A-5DBB-4AFF-AFFC-F250B78A4237}" srcOrd="1" destOrd="0" presId="urn:microsoft.com/office/officeart/2005/8/layout/orgChart1"/>
    <dgm:cxn modelId="{EA66EFC8-1D53-4D12-8036-B38E59A59FC5}" type="presParOf" srcId="{BB04B260-F750-4303-ABE5-C907389E4588}" destId="{3036ECE8-83A0-4DC9-A69A-50DAC856B218}" srcOrd="2" destOrd="0" presId="urn:microsoft.com/office/officeart/2005/8/layout/orgChart1"/>
    <dgm:cxn modelId="{A060F5D6-6943-40E4-A43F-077EBE7F1939}" type="presParOf" srcId="{4668C9BD-501F-44FD-A45E-FF6EA8D4886D}" destId="{32F5D3F4-0EB0-4A9F-804A-DE5F0AC4661B}" srcOrd="4" destOrd="0" presId="urn:microsoft.com/office/officeart/2005/8/layout/orgChart1"/>
    <dgm:cxn modelId="{D7E100FC-30F4-44DF-8B72-7D1EA5D276BD}" type="presParOf" srcId="{4668C9BD-501F-44FD-A45E-FF6EA8D4886D}" destId="{3606C391-B0C0-49EB-B80D-158B425BB3BE}" srcOrd="5" destOrd="0" presId="urn:microsoft.com/office/officeart/2005/8/layout/orgChart1"/>
    <dgm:cxn modelId="{1170F8EE-A687-4217-81ED-8236B00290AC}" type="presParOf" srcId="{3606C391-B0C0-49EB-B80D-158B425BB3BE}" destId="{0DB1DE66-89DD-4B85-8E3B-E2B1A6419E25}" srcOrd="0" destOrd="0" presId="urn:microsoft.com/office/officeart/2005/8/layout/orgChart1"/>
    <dgm:cxn modelId="{A1BBB7A0-6F43-4C36-8B2F-A7C70A9E0D65}" type="presParOf" srcId="{0DB1DE66-89DD-4B85-8E3B-E2B1A6419E25}" destId="{9D33E25A-D2E4-488C-9619-A52781A0B7E2}" srcOrd="0" destOrd="0" presId="urn:microsoft.com/office/officeart/2005/8/layout/orgChart1"/>
    <dgm:cxn modelId="{DC13A210-D3AC-4824-8233-1C2F3927F837}" type="presParOf" srcId="{0DB1DE66-89DD-4B85-8E3B-E2B1A6419E25}" destId="{64D6A60A-D03F-4156-ABCA-04A61DD9CEEB}" srcOrd="1" destOrd="0" presId="urn:microsoft.com/office/officeart/2005/8/layout/orgChart1"/>
    <dgm:cxn modelId="{91263F38-AC76-44F3-B482-9211324231C5}" type="presParOf" srcId="{3606C391-B0C0-49EB-B80D-158B425BB3BE}" destId="{18CC513B-1529-4EC7-9393-F11829D87C52}" srcOrd="1" destOrd="0" presId="urn:microsoft.com/office/officeart/2005/8/layout/orgChart1"/>
    <dgm:cxn modelId="{370F3BE6-C68D-4F3D-B73E-F2A33980DB2D}" type="presParOf" srcId="{3606C391-B0C0-49EB-B80D-158B425BB3BE}" destId="{A3F51368-78E0-4297-8077-320F4B801F0A}" srcOrd="2" destOrd="0" presId="urn:microsoft.com/office/officeart/2005/8/layout/orgChart1"/>
    <dgm:cxn modelId="{7397B0EE-E169-4DFA-80DB-529902239031}"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2000" b="0" dirty="0"/>
            <a:t>Sanction Limit &amp; Quarterly Returns </a:t>
          </a:r>
        </a:p>
      </dgm:t>
    </dgm:pt>
    <dgm:pt modelId="{80146BF1-F96E-440F-806C-2615DCFF5D33}" type="parTrans" cxnId="{9C559963-76ED-426B-AE47-3D3460F92579}">
      <dgm:prSet/>
      <dgm:spPr/>
      <dgm:t>
        <a:bodyPr/>
        <a:lstStyle/>
        <a:p>
          <a:endParaRPr lang="en-US" sz="2800" b="0"/>
        </a:p>
      </dgm:t>
    </dgm:pt>
    <dgm:pt modelId="{B4971B7A-37A7-4891-8093-B4FD9E140FB3}" type="sibTrans" cxnId="{9C559963-76ED-426B-AE47-3D3460F92579}">
      <dgm:prSet/>
      <dgm:spPr/>
      <dgm:t>
        <a:bodyPr/>
        <a:lstStyle/>
        <a:p>
          <a:endParaRPr lang="en-US" sz="2800" b="0"/>
        </a:p>
      </dgm:t>
    </dgm:pt>
    <dgm:pt modelId="{B417B8EB-B2FA-47B1-BD6D-A22D09AAD565}">
      <dgm:prSet phldrT="[Text]" custT="1"/>
      <dgm:spPr/>
      <dgm:t>
        <a:bodyPr/>
        <a:lstStyle/>
        <a:p>
          <a:r>
            <a:rPr lang="en-US" sz="1600" b="0" dirty="0"/>
            <a:t> whether the quarterly returns or statements filed by the company with such banks or financial institutions</a:t>
          </a:r>
        </a:p>
      </dgm:t>
    </dgm:pt>
    <dgm:pt modelId="{75C37F87-1349-4B21-8DD4-2525D2E0AE8A}" type="sibTrans" cxnId="{C8B125BC-BFB3-4F40-B185-0FB6C2EA0E07}">
      <dgm:prSet/>
      <dgm:spPr/>
      <dgm:t>
        <a:bodyPr/>
        <a:lstStyle/>
        <a:p>
          <a:endParaRPr lang="en-US" sz="2800" b="0"/>
        </a:p>
      </dgm:t>
    </dgm:pt>
    <dgm:pt modelId="{8550D9E7-6FE5-40DD-8584-F3A50FD49CF8}" type="parTrans" cxnId="{C8B125BC-BFB3-4F40-B185-0FB6C2EA0E07}">
      <dgm:prSet/>
      <dgm:spPr/>
      <dgm:t>
        <a:bodyPr/>
        <a:lstStyle/>
        <a:p>
          <a:endParaRPr lang="en-US" sz="2800" b="0"/>
        </a:p>
      </dgm:t>
    </dgm:pt>
    <dgm:pt modelId="{BA812114-50DA-4C73-8245-29EA2A7DFBD6}">
      <dgm:prSet phldrT="[Text]" custT="1"/>
      <dgm:spPr/>
      <dgm:t>
        <a:bodyPr/>
        <a:lstStyle/>
        <a:p>
          <a:r>
            <a:rPr lang="en-US" sz="1600" b="0" dirty="0"/>
            <a:t>whether during </a:t>
          </a:r>
          <a:r>
            <a:rPr lang="en-US" sz="1600" b="0" u="sng" dirty="0"/>
            <a:t>any point of time of the year,</a:t>
          </a:r>
          <a:r>
            <a:rPr lang="en-US" sz="1600" b="0" dirty="0"/>
            <a:t> the company has been sanctioned working capital limits </a:t>
          </a:r>
          <a:r>
            <a:rPr lang="en-US" sz="1600" b="0" u="sng" dirty="0"/>
            <a:t>in excess of five crore rupees, in aggregate</a:t>
          </a:r>
          <a:r>
            <a:rPr lang="en-US" sz="1600" b="0" dirty="0"/>
            <a:t>, from banks or financial institutions on the basis of </a:t>
          </a:r>
          <a:r>
            <a:rPr lang="en-US" sz="1600" b="0" u="sng" dirty="0"/>
            <a:t>security of current assets;</a:t>
          </a:r>
        </a:p>
      </dgm:t>
    </dgm:pt>
    <dgm:pt modelId="{7FBC2927-ADF6-4A9D-BE80-4BE50A038AD5}" type="sibTrans" cxnId="{E05ECD86-79D4-4B00-A54F-F1D1FE1A8495}">
      <dgm:prSet/>
      <dgm:spPr/>
      <dgm:t>
        <a:bodyPr/>
        <a:lstStyle/>
        <a:p>
          <a:endParaRPr lang="en-US" sz="2800" b="0"/>
        </a:p>
      </dgm:t>
    </dgm:pt>
    <dgm:pt modelId="{1A272E34-2D4E-4BFE-B416-451CFC5ABAC2}" type="parTrans" cxnId="{E05ECD86-79D4-4B00-A54F-F1D1FE1A8495}">
      <dgm:prSet/>
      <dgm:spPr/>
      <dgm:t>
        <a:bodyPr/>
        <a:lstStyle/>
        <a:p>
          <a:endParaRPr lang="en-US" sz="2800" b="0"/>
        </a:p>
      </dgm:t>
    </dgm:pt>
    <dgm:pt modelId="{23443CB6-4995-4BB7-A44D-E42923804127}">
      <dgm:prSet phldrT="[Text]" custT="1"/>
      <dgm:spPr/>
      <dgm:t>
        <a:bodyPr/>
        <a:lstStyle/>
        <a:p>
          <a:r>
            <a:rPr lang="en-US" sz="1600" b="0" dirty="0"/>
            <a:t> Whether the quarterly returns filed are in agreement with the books of account of the Company, if not, give details</a:t>
          </a:r>
        </a:p>
      </dgm:t>
    </dgm:pt>
    <dgm:pt modelId="{98E4025E-53AB-42BB-9D2A-281FAB9D6E70}" type="parTrans" cxnId="{E4452282-8336-48A9-ABF2-639DE72C486B}">
      <dgm:prSet/>
      <dgm:spPr/>
      <dgm:t>
        <a:bodyPr/>
        <a:lstStyle/>
        <a:p>
          <a:endParaRPr lang="en-US" b="0"/>
        </a:p>
      </dgm:t>
    </dgm:pt>
    <dgm:pt modelId="{4D20DBCB-8B61-45F9-9410-93E9067FD343}" type="sibTrans" cxnId="{E4452282-8336-48A9-ABF2-639DE72C486B}">
      <dgm:prSet/>
      <dgm:spPr/>
      <dgm:t>
        <a:bodyPr/>
        <a:lstStyle/>
        <a:p>
          <a:endParaRPr lang="en-US" b="0"/>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185868" custScaleY="80651">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3"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3" custScaleX="215020" custScaleY="190350">
        <dgm:presLayoutVars>
          <dgm:chPref val="3"/>
        </dgm:presLayoutVars>
      </dgm:prSet>
      <dgm:spPr/>
    </dgm:pt>
    <dgm:pt modelId="{E5A9B5FA-1826-402F-945B-4C7A7122478A}" type="pres">
      <dgm:prSet presAssocID="{BA812114-50DA-4C73-8245-29EA2A7DFBD6}" presName="rootConnector" presStyleLbl="node2" presStyleIdx="0" presStyleCnt="3"/>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3"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3" custScaleX="168300" custScaleY="188320">
        <dgm:presLayoutVars>
          <dgm:chPref val="3"/>
        </dgm:presLayoutVars>
      </dgm:prSet>
      <dgm:spPr/>
    </dgm:pt>
    <dgm:pt modelId="{E7F2BB98-3D11-4696-9613-AC8B3C905D5F}" type="pres">
      <dgm:prSet presAssocID="{B417B8EB-B2FA-47B1-BD6D-A22D09AAD565}" presName="rootConnector" presStyleLbl="node2" presStyleIdx="1" presStyleCnt="3"/>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32F5D3F4-0EB0-4A9F-804A-DE5F0AC4661B}" type="pres">
      <dgm:prSet presAssocID="{98E4025E-53AB-42BB-9D2A-281FAB9D6E70}" presName="Name37" presStyleLbl="parChTrans1D2" presStyleIdx="2" presStyleCnt="3"/>
      <dgm:spPr/>
    </dgm:pt>
    <dgm:pt modelId="{3606C391-B0C0-49EB-B80D-158B425BB3BE}" type="pres">
      <dgm:prSet presAssocID="{23443CB6-4995-4BB7-A44D-E42923804127}" presName="hierRoot2" presStyleCnt="0">
        <dgm:presLayoutVars>
          <dgm:hierBranch val="init"/>
        </dgm:presLayoutVars>
      </dgm:prSet>
      <dgm:spPr/>
    </dgm:pt>
    <dgm:pt modelId="{0DB1DE66-89DD-4B85-8E3B-E2B1A6419E25}" type="pres">
      <dgm:prSet presAssocID="{23443CB6-4995-4BB7-A44D-E42923804127}" presName="rootComposite" presStyleCnt="0"/>
      <dgm:spPr/>
    </dgm:pt>
    <dgm:pt modelId="{9D33E25A-D2E4-488C-9619-A52781A0B7E2}" type="pres">
      <dgm:prSet presAssocID="{23443CB6-4995-4BB7-A44D-E42923804127}" presName="rootText" presStyleLbl="node2" presStyleIdx="2" presStyleCnt="3" custScaleX="250550" custScaleY="179025">
        <dgm:presLayoutVars>
          <dgm:chPref val="3"/>
        </dgm:presLayoutVars>
      </dgm:prSet>
      <dgm:spPr/>
    </dgm:pt>
    <dgm:pt modelId="{64D6A60A-D03F-4156-ABCA-04A61DD9CEEB}" type="pres">
      <dgm:prSet presAssocID="{23443CB6-4995-4BB7-A44D-E42923804127}" presName="rootConnector" presStyleLbl="node2" presStyleIdx="2" presStyleCnt="3"/>
      <dgm:spPr/>
    </dgm:pt>
    <dgm:pt modelId="{18CC513B-1529-4EC7-9393-F11829D87C52}" type="pres">
      <dgm:prSet presAssocID="{23443CB6-4995-4BB7-A44D-E42923804127}" presName="hierChild4" presStyleCnt="0"/>
      <dgm:spPr/>
    </dgm:pt>
    <dgm:pt modelId="{A3F51368-78E0-4297-8077-320F4B801F0A}" type="pres">
      <dgm:prSet presAssocID="{23443CB6-4995-4BB7-A44D-E42923804127}" presName="hierChild5" presStyleCnt="0"/>
      <dgm:spPr/>
    </dgm:pt>
    <dgm:pt modelId="{60BDAB7C-D9B2-4115-9B08-F6F256471504}" type="pres">
      <dgm:prSet presAssocID="{C741284D-9257-4DC7-82B0-AC6C644CEE73}" presName="hierChild3" presStyleCnt="0"/>
      <dgm:spPr/>
    </dgm:pt>
  </dgm:ptLst>
  <dgm:cxnLst>
    <dgm:cxn modelId="{32D3BF0C-CFB5-4DA4-914F-AEA89DE95446}" type="presOf" srcId="{7232FFAE-B0E2-4117-9BFD-FCC946F24E84}" destId="{4EB26FC3-5449-4D5D-A225-D4D5FC88A348}" srcOrd="0" destOrd="0" presId="urn:microsoft.com/office/officeart/2005/8/layout/orgChart1"/>
    <dgm:cxn modelId="{83B73A13-0204-4C6B-A975-B6C7F9175145}" type="presOf" srcId="{BA812114-50DA-4C73-8245-29EA2A7DFBD6}" destId="{E5A9B5FA-1826-402F-945B-4C7A7122478A}" srcOrd="1" destOrd="0" presId="urn:microsoft.com/office/officeart/2005/8/layout/orgChart1"/>
    <dgm:cxn modelId="{5C453416-91CB-4FB3-BC4E-918350820546}" type="presOf" srcId="{98E4025E-53AB-42BB-9D2A-281FAB9D6E70}" destId="{32F5D3F4-0EB0-4A9F-804A-DE5F0AC4661B}" srcOrd="0" destOrd="0" presId="urn:microsoft.com/office/officeart/2005/8/layout/orgChart1"/>
    <dgm:cxn modelId="{8542E721-BF69-48B5-9382-5F1B0128FCB5}" type="presOf" srcId="{B417B8EB-B2FA-47B1-BD6D-A22D09AAD565}" destId="{3E43D8D6-2021-4226-A926-3665D0C97CAE}"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23327A48-DE07-4283-B12B-DC4DE081037B}" type="presOf" srcId="{C741284D-9257-4DC7-82B0-AC6C644CEE73}" destId="{8E5774F0-25FE-408F-BF2F-90D5FEAE1120}" srcOrd="1" destOrd="0" presId="urn:microsoft.com/office/officeart/2005/8/layout/orgChart1"/>
    <dgm:cxn modelId="{3D605A6C-BA63-4259-83D0-E2D2A937BED0}" type="presOf" srcId="{23443CB6-4995-4BB7-A44D-E42923804127}" destId="{9D33E25A-D2E4-488C-9619-A52781A0B7E2}" srcOrd="0" destOrd="0" presId="urn:microsoft.com/office/officeart/2005/8/layout/orgChart1"/>
    <dgm:cxn modelId="{4CF07271-4F3F-4D36-8C8A-31961DE7C975}" type="presOf" srcId="{B417B8EB-B2FA-47B1-BD6D-A22D09AAD565}" destId="{E7F2BB98-3D11-4696-9613-AC8B3C905D5F}" srcOrd="1" destOrd="0" presId="urn:microsoft.com/office/officeart/2005/8/layout/orgChart1"/>
    <dgm:cxn modelId="{E4452282-8336-48A9-ABF2-639DE72C486B}" srcId="{C741284D-9257-4DC7-82B0-AC6C644CEE73}" destId="{23443CB6-4995-4BB7-A44D-E42923804127}" srcOrd="2" destOrd="0" parTransId="{98E4025E-53AB-42BB-9D2A-281FAB9D6E70}" sibTransId="{4D20DBCB-8B61-45F9-9410-93E9067FD343}"/>
    <dgm:cxn modelId="{E05ECD86-79D4-4B00-A54F-F1D1FE1A8495}" srcId="{C741284D-9257-4DC7-82B0-AC6C644CEE73}" destId="{BA812114-50DA-4C73-8245-29EA2A7DFBD6}" srcOrd="0" destOrd="0" parTransId="{1A272E34-2D4E-4BFE-B416-451CFC5ABAC2}" sibTransId="{7FBC2927-ADF6-4A9D-BE80-4BE50A038AD5}"/>
    <dgm:cxn modelId="{A784B98D-E04E-44DC-AF30-C1F44ADDFFDF}" type="presOf" srcId="{C741284D-9257-4DC7-82B0-AC6C644CEE73}" destId="{E4EA9954-9D42-441D-8579-8A539B2D3B6A}" srcOrd="0" destOrd="0" presId="urn:microsoft.com/office/officeart/2005/8/layout/orgChart1"/>
    <dgm:cxn modelId="{0D944592-C328-4536-A1DB-318A9653454E}" type="presOf" srcId="{1A272E34-2D4E-4BFE-B416-451CFC5ABAC2}" destId="{0CC52BA4-4DB5-4B71-8011-69935CB5B9D4}" srcOrd="0" destOrd="0" presId="urn:microsoft.com/office/officeart/2005/8/layout/orgChart1"/>
    <dgm:cxn modelId="{A88DF09F-38B4-4ACD-B64D-935A91B3F915}" type="presOf" srcId="{8550D9E7-6FE5-40DD-8584-F3A50FD49CF8}" destId="{4A457D48-4BDD-425C-95F0-091DE8680901}" srcOrd="0"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811308E1-F0C0-4FED-A083-1C89DDD860F8}" type="presOf" srcId="{23443CB6-4995-4BB7-A44D-E42923804127}" destId="{64D6A60A-D03F-4156-ABCA-04A61DD9CEEB}" srcOrd="1" destOrd="0" presId="urn:microsoft.com/office/officeart/2005/8/layout/orgChart1"/>
    <dgm:cxn modelId="{F74BEAF6-8371-4A6B-ADB1-D1D29E50D00D}" type="presOf" srcId="{BA812114-50DA-4C73-8245-29EA2A7DFBD6}" destId="{6969C195-98B7-45D0-A3B7-2B45A2DED059}" srcOrd="0" destOrd="0" presId="urn:microsoft.com/office/officeart/2005/8/layout/orgChart1"/>
    <dgm:cxn modelId="{2C3226A6-21E2-4D84-9DF6-DEA754B74348}" type="presParOf" srcId="{4EB26FC3-5449-4D5D-A225-D4D5FC88A348}" destId="{D5B61AA8-D785-4331-BDE2-64D04C813546}" srcOrd="0" destOrd="0" presId="urn:microsoft.com/office/officeart/2005/8/layout/orgChart1"/>
    <dgm:cxn modelId="{51D03EC8-96A2-4EB3-98CB-84635038F865}" type="presParOf" srcId="{D5B61AA8-D785-4331-BDE2-64D04C813546}" destId="{563E4DD6-DBC7-4712-8C79-081821B949F4}" srcOrd="0" destOrd="0" presId="urn:microsoft.com/office/officeart/2005/8/layout/orgChart1"/>
    <dgm:cxn modelId="{8A71DC29-8B48-4647-ABEA-16C22F06E8B9}" type="presParOf" srcId="{563E4DD6-DBC7-4712-8C79-081821B949F4}" destId="{E4EA9954-9D42-441D-8579-8A539B2D3B6A}" srcOrd="0" destOrd="0" presId="urn:microsoft.com/office/officeart/2005/8/layout/orgChart1"/>
    <dgm:cxn modelId="{BFD19F44-4963-411A-A0BB-D1A39032F599}" type="presParOf" srcId="{563E4DD6-DBC7-4712-8C79-081821B949F4}" destId="{8E5774F0-25FE-408F-BF2F-90D5FEAE1120}" srcOrd="1" destOrd="0" presId="urn:microsoft.com/office/officeart/2005/8/layout/orgChart1"/>
    <dgm:cxn modelId="{DDC8B8F4-9F51-4136-BD08-B81FCC51050F}" type="presParOf" srcId="{D5B61AA8-D785-4331-BDE2-64D04C813546}" destId="{4668C9BD-501F-44FD-A45E-FF6EA8D4886D}" srcOrd="1" destOrd="0" presId="urn:microsoft.com/office/officeart/2005/8/layout/orgChart1"/>
    <dgm:cxn modelId="{7C7A0F19-CB36-472C-B1E7-94B4736034C9}" type="presParOf" srcId="{4668C9BD-501F-44FD-A45E-FF6EA8D4886D}" destId="{0CC52BA4-4DB5-4B71-8011-69935CB5B9D4}" srcOrd="0" destOrd="0" presId="urn:microsoft.com/office/officeart/2005/8/layout/orgChart1"/>
    <dgm:cxn modelId="{D4798E82-58E4-4487-A43F-88E62B2F9972}" type="presParOf" srcId="{4668C9BD-501F-44FD-A45E-FF6EA8D4886D}" destId="{7EC00ADF-6FEC-424E-BD35-3017B211A834}" srcOrd="1" destOrd="0" presId="urn:microsoft.com/office/officeart/2005/8/layout/orgChart1"/>
    <dgm:cxn modelId="{E46FEBE9-7304-4944-A8DB-CD923EE571E1}" type="presParOf" srcId="{7EC00ADF-6FEC-424E-BD35-3017B211A834}" destId="{91A4E04F-B80B-4724-8CF4-0ABBAA25F266}" srcOrd="0" destOrd="0" presId="urn:microsoft.com/office/officeart/2005/8/layout/orgChart1"/>
    <dgm:cxn modelId="{0B8DCEE9-F4B7-4025-A573-48FD58A3196A}" type="presParOf" srcId="{91A4E04F-B80B-4724-8CF4-0ABBAA25F266}" destId="{6969C195-98B7-45D0-A3B7-2B45A2DED059}" srcOrd="0" destOrd="0" presId="urn:microsoft.com/office/officeart/2005/8/layout/orgChart1"/>
    <dgm:cxn modelId="{4446B34A-6C09-4221-B603-CF1B84ABA081}" type="presParOf" srcId="{91A4E04F-B80B-4724-8CF4-0ABBAA25F266}" destId="{E5A9B5FA-1826-402F-945B-4C7A7122478A}" srcOrd="1" destOrd="0" presId="urn:microsoft.com/office/officeart/2005/8/layout/orgChart1"/>
    <dgm:cxn modelId="{0CF12B5E-5082-4D5F-B2C7-427C35DFF708}" type="presParOf" srcId="{7EC00ADF-6FEC-424E-BD35-3017B211A834}" destId="{11F654B6-56D6-422F-ACC2-C006C0E60303}" srcOrd="1" destOrd="0" presId="urn:microsoft.com/office/officeart/2005/8/layout/orgChart1"/>
    <dgm:cxn modelId="{45254E28-3FD8-4776-B8C8-B4F630371305}" type="presParOf" srcId="{7EC00ADF-6FEC-424E-BD35-3017B211A834}" destId="{F3416AEC-20B4-4627-96F3-12F11A694969}" srcOrd="2" destOrd="0" presId="urn:microsoft.com/office/officeart/2005/8/layout/orgChart1"/>
    <dgm:cxn modelId="{041E5D40-072B-4602-91DA-BE188EFCC809}" type="presParOf" srcId="{4668C9BD-501F-44FD-A45E-FF6EA8D4886D}" destId="{4A457D48-4BDD-425C-95F0-091DE8680901}" srcOrd="2" destOrd="0" presId="urn:microsoft.com/office/officeart/2005/8/layout/orgChart1"/>
    <dgm:cxn modelId="{9AE185F6-72C1-4C73-9D95-D9D4850CE6DA}" type="presParOf" srcId="{4668C9BD-501F-44FD-A45E-FF6EA8D4886D}" destId="{BB04B260-F750-4303-ABE5-C907389E4588}" srcOrd="3" destOrd="0" presId="urn:microsoft.com/office/officeart/2005/8/layout/orgChart1"/>
    <dgm:cxn modelId="{E0FF22F4-D331-4BF9-BF82-E7358103544A}" type="presParOf" srcId="{BB04B260-F750-4303-ABE5-C907389E4588}" destId="{EAEE8302-2CC6-48CB-95C2-6B9431B3FA5F}" srcOrd="0" destOrd="0" presId="urn:microsoft.com/office/officeart/2005/8/layout/orgChart1"/>
    <dgm:cxn modelId="{01785161-1864-4C44-B88C-09E8A7800E10}" type="presParOf" srcId="{EAEE8302-2CC6-48CB-95C2-6B9431B3FA5F}" destId="{3E43D8D6-2021-4226-A926-3665D0C97CAE}" srcOrd="0" destOrd="0" presId="urn:microsoft.com/office/officeart/2005/8/layout/orgChart1"/>
    <dgm:cxn modelId="{9DB5F9C0-332F-4D40-A129-C9DAF5E48681}" type="presParOf" srcId="{EAEE8302-2CC6-48CB-95C2-6B9431B3FA5F}" destId="{E7F2BB98-3D11-4696-9613-AC8B3C905D5F}" srcOrd="1" destOrd="0" presId="urn:microsoft.com/office/officeart/2005/8/layout/orgChart1"/>
    <dgm:cxn modelId="{3430E1AF-FC14-4F05-B774-29EEA5F8EA04}" type="presParOf" srcId="{BB04B260-F750-4303-ABE5-C907389E4588}" destId="{391AF44A-5DBB-4AFF-AFFC-F250B78A4237}" srcOrd="1" destOrd="0" presId="urn:microsoft.com/office/officeart/2005/8/layout/orgChart1"/>
    <dgm:cxn modelId="{523A5EF0-8D1B-46B7-A7A0-D019C0FC8D51}" type="presParOf" srcId="{BB04B260-F750-4303-ABE5-C907389E4588}" destId="{3036ECE8-83A0-4DC9-A69A-50DAC856B218}" srcOrd="2" destOrd="0" presId="urn:microsoft.com/office/officeart/2005/8/layout/orgChart1"/>
    <dgm:cxn modelId="{3BA4A2AC-596A-422F-96C5-635DE6D4735A}" type="presParOf" srcId="{4668C9BD-501F-44FD-A45E-FF6EA8D4886D}" destId="{32F5D3F4-0EB0-4A9F-804A-DE5F0AC4661B}" srcOrd="4" destOrd="0" presId="urn:microsoft.com/office/officeart/2005/8/layout/orgChart1"/>
    <dgm:cxn modelId="{409C2762-AED0-4A7E-A1F8-AC28E2DF2248}" type="presParOf" srcId="{4668C9BD-501F-44FD-A45E-FF6EA8D4886D}" destId="{3606C391-B0C0-49EB-B80D-158B425BB3BE}" srcOrd="5" destOrd="0" presId="urn:microsoft.com/office/officeart/2005/8/layout/orgChart1"/>
    <dgm:cxn modelId="{986BBDD2-E742-49A2-94AC-78C47EC2D6EF}" type="presParOf" srcId="{3606C391-B0C0-49EB-B80D-158B425BB3BE}" destId="{0DB1DE66-89DD-4B85-8E3B-E2B1A6419E25}" srcOrd="0" destOrd="0" presId="urn:microsoft.com/office/officeart/2005/8/layout/orgChart1"/>
    <dgm:cxn modelId="{8F39772E-86AB-4839-900C-B884C3746016}" type="presParOf" srcId="{0DB1DE66-89DD-4B85-8E3B-E2B1A6419E25}" destId="{9D33E25A-D2E4-488C-9619-A52781A0B7E2}" srcOrd="0" destOrd="0" presId="urn:microsoft.com/office/officeart/2005/8/layout/orgChart1"/>
    <dgm:cxn modelId="{1ED56249-3456-4F84-B271-BD156ED62F79}" type="presParOf" srcId="{0DB1DE66-89DD-4B85-8E3B-E2B1A6419E25}" destId="{64D6A60A-D03F-4156-ABCA-04A61DD9CEEB}" srcOrd="1" destOrd="0" presId="urn:microsoft.com/office/officeart/2005/8/layout/orgChart1"/>
    <dgm:cxn modelId="{32F8ED5B-F46B-4E71-B684-A9F60D737AA1}" type="presParOf" srcId="{3606C391-B0C0-49EB-B80D-158B425BB3BE}" destId="{18CC513B-1529-4EC7-9393-F11829D87C52}" srcOrd="1" destOrd="0" presId="urn:microsoft.com/office/officeart/2005/8/layout/orgChart1"/>
    <dgm:cxn modelId="{1982B71F-C588-4BE7-9EEF-F950BD87F7FC}" type="presParOf" srcId="{3606C391-B0C0-49EB-B80D-158B425BB3BE}" destId="{A3F51368-78E0-4297-8077-320F4B801F0A}" srcOrd="2" destOrd="0" presId="urn:microsoft.com/office/officeart/2005/8/layout/orgChart1"/>
    <dgm:cxn modelId="{463330F3-508F-4D38-9167-3066FA4F7E59}"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1600" b="0" dirty="0"/>
            <a:t>Loans, Investments &amp; Guarantees to any other Entity</a:t>
          </a:r>
        </a:p>
      </dgm:t>
    </dgm:pt>
    <dgm:pt modelId="{80146BF1-F96E-440F-806C-2615DCFF5D33}" type="parTrans" cxnId="{9C559963-76ED-426B-AE47-3D3460F92579}">
      <dgm:prSet/>
      <dgm:spPr/>
      <dgm:t>
        <a:bodyPr/>
        <a:lstStyle/>
        <a:p>
          <a:endParaRPr lang="en-US" sz="2400" b="0"/>
        </a:p>
      </dgm:t>
    </dgm:pt>
    <dgm:pt modelId="{B4971B7A-37A7-4891-8093-B4FD9E140FB3}" type="sibTrans" cxnId="{9C559963-76ED-426B-AE47-3D3460F92579}">
      <dgm:prSet/>
      <dgm:spPr/>
      <dgm:t>
        <a:bodyPr/>
        <a:lstStyle/>
        <a:p>
          <a:endParaRPr lang="en-US" sz="2400" b="0"/>
        </a:p>
      </dgm:t>
    </dgm:pt>
    <dgm:pt modelId="{00957053-C77D-4B44-BB0B-F9AD0E8392B9}">
      <dgm:prSet phldrT="[Text]" custT="1"/>
      <dgm:spPr/>
      <dgm:t>
        <a:bodyPr/>
        <a:lstStyle/>
        <a:p>
          <a:pPr algn="ctr"/>
          <a:r>
            <a:rPr lang="en-US" sz="1400" b="0" u="none" dirty="0"/>
            <a:t>Amount and Balance related to Subsidiary, Joint Venture &amp; Associates to be disclosed separately</a:t>
          </a:r>
        </a:p>
      </dgm:t>
    </dgm:pt>
    <dgm:pt modelId="{1B7B3DC0-D5E6-442A-A43F-99695158ED11}" type="parTrans" cxnId="{96D11310-F9D8-4DC4-A818-F9C87D952C92}">
      <dgm:prSet/>
      <dgm:spPr/>
      <dgm:t>
        <a:bodyPr/>
        <a:lstStyle/>
        <a:p>
          <a:endParaRPr lang="en-US" sz="1600"/>
        </a:p>
      </dgm:t>
    </dgm:pt>
    <dgm:pt modelId="{5C820D25-8905-4341-BB08-B08C47F3825B}" type="sibTrans" cxnId="{96D11310-F9D8-4DC4-A818-F9C87D952C92}">
      <dgm:prSet/>
      <dgm:spPr/>
      <dgm:t>
        <a:bodyPr/>
        <a:lstStyle/>
        <a:p>
          <a:endParaRPr lang="en-US" sz="1600"/>
        </a:p>
      </dgm:t>
    </dgm:pt>
    <dgm:pt modelId="{2D7E52C8-B4EB-4F88-AB8F-E82D9D5019B9}">
      <dgm:prSet phldrT="[Text]" custT="1"/>
      <dgm:spPr/>
      <dgm:t>
        <a:bodyPr/>
        <a:lstStyle/>
        <a:p>
          <a:pPr algn="ctr"/>
          <a:r>
            <a:rPr lang="en-US" sz="1400" b="0" u="none" dirty="0"/>
            <a:t> b. Comment on the terms &amp;  conditions are not prejudicial to the company’s interest</a:t>
          </a:r>
        </a:p>
      </dgm:t>
    </dgm:pt>
    <dgm:pt modelId="{99663D27-F02D-41B9-AD26-ED013509FE43}" type="parTrans" cxnId="{87A12D40-CC9C-40AD-A0CE-46C304FFAE64}">
      <dgm:prSet/>
      <dgm:spPr/>
      <dgm:t>
        <a:bodyPr/>
        <a:lstStyle/>
        <a:p>
          <a:endParaRPr lang="en-US" sz="2000"/>
        </a:p>
      </dgm:t>
    </dgm:pt>
    <dgm:pt modelId="{AF7EAEDD-A344-4E7B-8D28-FD78963C9C7C}" type="sibTrans" cxnId="{87A12D40-CC9C-40AD-A0CE-46C304FFAE64}">
      <dgm:prSet/>
      <dgm:spPr/>
      <dgm:t>
        <a:bodyPr/>
        <a:lstStyle/>
        <a:p>
          <a:endParaRPr lang="en-US" sz="2000"/>
        </a:p>
      </dgm:t>
    </dgm:pt>
    <dgm:pt modelId="{6E14F6FE-F96D-455A-B797-54A793C5641B}">
      <dgm:prSet phldrT="[Text]" custT="1"/>
      <dgm:spPr/>
      <dgm:t>
        <a:bodyPr/>
        <a:lstStyle/>
        <a:p>
          <a:pPr algn="ctr"/>
          <a:r>
            <a:rPr lang="en-US" sz="1400" b="0" u="none" dirty="0" err="1"/>
            <a:t>e.Renewal</a:t>
          </a:r>
          <a:r>
            <a:rPr lang="en-US" sz="1400" b="0" u="none" dirty="0"/>
            <a:t>/ Extension/Fresh Loan in settlement of new loan and its percentage to total grant of loans </a:t>
          </a:r>
          <a:r>
            <a:rPr lang="en-US" sz="1400" b="0" dirty="0"/>
            <a:t>(Other than as per Principal Business)</a:t>
          </a:r>
          <a:endParaRPr lang="en-US" sz="1400" b="0" u="none" dirty="0"/>
        </a:p>
      </dgm:t>
    </dgm:pt>
    <dgm:pt modelId="{1ABCC938-2931-454B-9689-CEFF940AF68A}" type="parTrans" cxnId="{469C0CFA-1C5B-4C6A-8993-B9AD22C88657}">
      <dgm:prSet/>
      <dgm:spPr/>
      <dgm:t>
        <a:bodyPr/>
        <a:lstStyle/>
        <a:p>
          <a:endParaRPr lang="en-US" sz="2000"/>
        </a:p>
      </dgm:t>
    </dgm:pt>
    <dgm:pt modelId="{06F14F96-2759-4FF0-B998-248391011508}" type="sibTrans" cxnId="{469C0CFA-1C5B-4C6A-8993-B9AD22C88657}">
      <dgm:prSet/>
      <dgm:spPr/>
      <dgm:t>
        <a:bodyPr/>
        <a:lstStyle/>
        <a:p>
          <a:endParaRPr lang="en-US" sz="2000"/>
        </a:p>
      </dgm:t>
    </dgm:pt>
    <dgm:pt modelId="{13E1CE5B-BDD8-489B-A905-C901F5DBB424}">
      <dgm:prSet phldrT="[Text]" custT="1"/>
      <dgm:spPr/>
      <dgm:t>
        <a:bodyPr/>
        <a:lstStyle/>
        <a:p>
          <a:pPr algn="ctr"/>
          <a:r>
            <a:rPr lang="en-US" sz="1400" b="0" u="none" dirty="0" err="1"/>
            <a:t>f.Loans</a:t>
          </a:r>
          <a:r>
            <a:rPr lang="en-US" sz="1400" b="0" u="none" dirty="0"/>
            <a:t> and Advances without Terms of repayment or on demand</a:t>
          </a:r>
        </a:p>
        <a:p>
          <a:pPr algn="ctr"/>
          <a:r>
            <a:rPr lang="en-US" sz="1400" b="0" u="none" dirty="0"/>
            <a:t>Separate disclosure of such loans to Related Party &amp; Promoter</a:t>
          </a:r>
        </a:p>
      </dgm:t>
    </dgm:pt>
    <dgm:pt modelId="{0E16358E-456C-4382-9A72-14FC5600E2EA}" type="parTrans" cxnId="{D386556A-ACE8-4D58-AEAC-AA81E66DD9B5}">
      <dgm:prSet/>
      <dgm:spPr/>
      <dgm:t>
        <a:bodyPr/>
        <a:lstStyle/>
        <a:p>
          <a:endParaRPr lang="en-US" sz="2000"/>
        </a:p>
      </dgm:t>
    </dgm:pt>
    <dgm:pt modelId="{08D842AF-41B0-4B38-B420-9A57BAB002C9}" type="sibTrans" cxnId="{D386556A-ACE8-4D58-AEAC-AA81E66DD9B5}">
      <dgm:prSet/>
      <dgm:spPr/>
      <dgm:t>
        <a:bodyPr/>
        <a:lstStyle/>
        <a:p>
          <a:endParaRPr lang="en-US" sz="2000"/>
        </a:p>
      </dgm:t>
    </dgm:pt>
    <dgm:pt modelId="{DA86FF73-0EB9-4929-AAE5-9E08ABF61BBC}">
      <dgm:prSet phldrT="[Text]" custT="1"/>
      <dgm:spPr/>
      <dgm:t>
        <a:bodyPr/>
        <a:lstStyle/>
        <a:p>
          <a:pPr algn="ctr"/>
          <a:r>
            <a:rPr lang="en-US" sz="1400" b="0" u="none" dirty="0"/>
            <a:t>c. Terms of Repayment and its Compliance</a:t>
          </a:r>
        </a:p>
        <a:p>
          <a:pPr algn="ctr"/>
          <a:r>
            <a:rPr lang="en-US" sz="1400" b="0" u="none" dirty="0"/>
            <a:t>d. Amount of Overdue more than 90 days and Status of its Recovery</a:t>
          </a:r>
        </a:p>
      </dgm:t>
    </dgm:pt>
    <dgm:pt modelId="{96FF0818-235D-4B49-9985-032FFF1A51A9}" type="parTrans" cxnId="{9A1E052C-6BF6-4834-B38D-72A0D21990B3}">
      <dgm:prSet/>
      <dgm:spPr/>
      <dgm:t>
        <a:bodyPr/>
        <a:lstStyle/>
        <a:p>
          <a:endParaRPr lang="en-US"/>
        </a:p>
      </dgm:t>
    </dgm:pt>
    <dgm:pt modelId="{0E46F38E-4E25-4199-A7C7-B2E0836CFC8A}" type="sibTrans" cxnId="{9A1E052C-6BF6-4834-B38D-72A0D21990B3}">
      <dgm:prSet/>
      <dgm:spPr/>
      <dgm:t>
        <a:bodyPr/>
        <a:lstStyle/>
        <a:p>
          <a:endParaRPr lang="en-US"/>
        </a:p>
      </dgm:t>
    </dgm:pt>
    <dgm:pt modelId="{9D1017BC-79D9-45E8-AFDF-6BB66984C9E7}">
      <dgm:prSet phldrT="[Text]" custT="1"/>
      <dgm:spPr/>
      <dgm:t>
        <a:bodyPr/>
        <a:lstStyle/>
        <a:p>
          <a:pPr algn="ctr"/>
          <a:r>
            <a:rPr lang="en-US" sz="1400" b="0" u="none" dirty="0"/>
            <a:t>Loans &amp; Advances &amp; their Terms</a:t>
          </a:r>
        </a:p>
      </dgm:t>
    </dgm:pt>
    <dgm:pt modelId="{40F97D20-D9A9-41D7-8E8F-3B00695C7402}" type="parTrans" cxnId="{EEDA14CE-874A-4EDA-984D-D16FAF6063E2}">
      <dgm:prSet/>
      <dgm:spPr/>
      <dgm:t>
        <a:bodyPr/>
        <a:lstStyle/>
        <a:p>
          <a:endParaRPr lang="en-US"/>
        </a:p>
      </dgm:t>
    </dgm:pt>
    <dgm:pt modelId="{DD6012E1-6062-4EA1-A588-18832D290757}" type="sibTrans" cxnId="{EEDA14CE-874A-4EDA-984D-D16FAF6063E2}">
      <dgm:prSet/>
      <dgm:spPr/>
      <dgm:t>
        <a:bodyPr/>
        <a:lstStyle/>
        <a:p>
          <a:endParaRPr lang="en-US"/>
        </a:p>
      </dgm:t>
    </dgm:pt>
    <dgm:pt modelId="{AA3CA2BC-8CD3-41BF-BAE6-14A73D4FDBAA}">
      <dgm:prSet phldrT="[Text]" custT="1"/>
      <dgm:spPr/>
      <dgm:t>
        <a:bodyPr/>
        <a:lstStyle/>
        <a:p>
          <a:pPr algn="ctr"/>
          <a:r>
            <a:rPr lang="en-US" sz="1400" b="0" u="none" dirty="0"/>
            <a:t>Any Investments made</a:t>
          </a:r>
        </a:p>
      </dgm:t>
    </dgm:pt>
    <dgm:pt modelId="{7BD6D656-E710-43E2-A533-D7220AE1029C}" type="parTrans" cxnId="{C84688EB-D2DC-44A6-A064-7372DA9C8EEA}">
      <dgm:prSet/>
      <dgm:spPr/>
      <dgm:t>
        <a:bodyPr/>
        <a:lstStyle/>
        <a:p>
          <a:endParaRPr lang="en-US"/>
        </a:p>
      </dgm:t>
    </dgm:pt>
    <dgm:pt modelId="{863834A3-F945-4823-9661-5824C654AB6D}" type="sibTrans" cxnId="{C84688EB-D2DC-44A6-A064-7372DA9C8EEA}">
      <dgm:prSet/>
      <dgm:spPr/>
      <dgm:t>
        <a:bodyPr/>
        <a:lstStyle/>
        <a:p>
          <a:endParaRPr lang="en-US"/>
        </a:p>
      </dgm:t>
    </dgm:pt>
    <dgm:pt modelId="{C8BC6DEE-3F7E-4175-8A96-171194E3D293}">
      <dgm:prSet phldrT="[Text]" custT="1"/>
      <dgm:spPr/>
      <dgm:t>
        <a:bodyPr/>
        <a:lstStyle/>
        <a:p>
          <a:pPr algn="ctr"/>
          <a:r>
            <a:rPr lang="en-US" sz="1400" b="0" u="none" dirty="0"/>
            <a:t>Guarantees</a:t>
          </a:r>
        </a:p>
      </dgm:t>
    </dgm:pt>
    <dgm:pt modelId="{911A4E66-93AE-4564-AE34-20E070470C5E}" type="parTrans" cxnId="{7B80DC4D-EDA4-4C9B-B795-BA6BDBDC1547}">
      <dgm:prSet/>
      <dgm:spPr/>
      <dgm:t>
        <a:bodyPr/>
        <a:lstStyle/>
        <a:p>
          <a:endParaRPr lang="en-US"/>
        </a:p>
      </dgm:t>
    </dgm:pt>
    <dgm:pt modelId="{9ADFEE22-3297-4A12-9C8B-C7B22BDE5D13}" type="sibTrans" cxnId="{7B80DC4D-EDA4-4C9B-B795-BA6BDBDC1547}">
      <dgm:prSet/>
      <dgm:spPr/>
      <dgm:t>
        <a:bodyPr/>
        <a:lstStyle/>
        <a:p>
          <a:endParaRPr lang="en-US"/>
        </a:p>
      </dgm:t>
    </dgm:pt>
    <dgm:pt modelId="{6B3B7970-AA66-4D2C-BA8E-A3FF6822075F}">
      <dgm:prSet phldrT="[Text]" custT="1"/>
      <dgm:spPr/>
      <dgm:t>
        <a:bodyPr/>
        <a:lstStyle/>
        <a:p>
          <a:r>
            <a:rPr lang="en-US" sz="1400" b="0" dirty="0"/>
            <a:t>a. Details of Loans, Advances in the nature of Loan, Guarantee, Security to any other entity </a:t>
          </a:r>
          <a:r>
            <a:rPr lang="en-US" sz="1400" b="0" u="sng" dirty="0"/>
            <a:t>during the year </a:t>
          </a:r>
          <a:r>
            <a:rPr lang="en-US" sz="1400" b="0" dirty="0"/>
            <a:t>(Other than as per Principal Business)</a:t>
          </a:r>
          <a:endParaRPr lang="en-US" sz="1600" b="0" dirty="0"/>
        </a:p>
      </dgm:t>
    </dgm:pt>
    <dgm:pt modelId="{9377DB68-E97B-46CA-A167-573EB6D11469}" type="parTrans" cxnId="{1E7AFAA6-8FB9-4126-8640-6762B41D39E7}">
      <dgm:prSet/>
      <dgm:spPr/>
      <dgm:t>
        <a:bodyPr/>
        <a:lstStyle/>
        <a:p>
          <a:endParaRPr lang="en-US"/>
        </a:p>
      </dgm:t>
    </dgm:pt>
    <dgm:pt modelId="{23B559D4-0704-441B-8B41-2C8A2F0AAED7}" type="sibTrans" cxnId="{1E7AFAA6-8FB9-4126-8640-6762B41D39E7}">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324465" custScaleY="80651">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E6FF232A-06DE-4B8A-8126-D68A392F8DA3}" type="pres">
      <dgm:prSet presAssocID="{9377DB68-E97B-46CA-A167-573EB6D11469}" presName="Name37" presStyleLbl="parChTrans1D2" presStyleIdx="0" presStyleCnt="5"/>
      <dgm:spPr/>
    </dgm:pt>
    <dgm:pt modelId="{01737E2C-CEC7-4C83-BCC7-AD86DE060259}" type="pres">
      <dgm:prSet presAssocID="{6B3B7970-AA66-4D2C-BA8E-A3FF6822075F}" presName="hierRoot2" presStyleCnt="0">
        <dgm:presLayoutVars>
          <dgm:hierBranch val="init"/>
        </dgm:presLayoutVars>
      </dgm:prSet>
      <dgm:spPr/>
    </dgm:pt>
    <dgm:pt modelId="{DEE7E78B-EA9B-42C5-9892-233D955A684B}" type="pres">
      <dgm:prSet presAssocID="{6B3B7970-AA66-4D2C-BA8E-A3FF6822075F}" presName="rootComposite" presStyleCnt="0"/>
      <dgm:spPr/>
    </dgm:pt>
    <dgm:pt modelId="{BF355532-7078-4AE2-982D-ED377DF69E3A}" type="pres">
      <dgm:prSet presAssocID="{6B3B7970-AA66-4D2C-BA8E-A3FF6822075F}" presName="rootText" presStyleLbl="node2" presStyleIdx="0" presStyleCnt="5" custScaleX="168396" custScaleY="390404" custLinFactNeighborX="-81240" custLinFactNeighborY="-13790">
        <dgm:presLayoutVars>
          <dgm:chPref val="3"/>
        </dgm:presLayoutVars>
      </dgm:prSet>
      <dgm:spPr/>
    </dgm:pt>
    <dgm:pt modelId="{FE14FCB8-0A02-429C-8CDE-97CE42AAE132}" type="pres">
      <dgm:prSet presAssocID="{6B3B7970-AA66-4D2C-BA8E-A3FF6822075F}" presName="rootConnector" presStyleLbl="node2" presStyleIdx="0" presStyleCnt="5"/>
      <dgm:spPr/>
    </dgm:pt>
    <dgm:pt modelId="{472D9A44-DA40-47B5-8533-A643F086C513}" type="pres">
      <dgm:prSet presAssocID="{6B3B7970-AA66-4D2C-BA8E-A3FF6822075F}" presName="hierChild4" presStyleCnt="0"/>
      <dgm:spPr/>
    </dgm:pt>
    <dgm:pt modelId="{CCE015AE-0FB4-4C62-B013-A47AC1B8D32A}" type="pres">
      <dgm:prSet presAssocID="{1B7B3DC0-D5E6-442A-A43F-99695158ED11}" presName="Name37" presStyleLbl="parChTrans1D3" presStyleIdx="0" presStyleCnt="4"/>
      <dgm:spPr/>
    </dgm:pt>
    <dgm:pt modelId="{15AAC7B5-26E4-47B7-9294-9EC582EFBB44}" type="pres">
      <dgm:prSet presAssocID="{00957053-C77D-4B44-BB0B-F9AD0E8392B9}" presName="hierRoot2" presStyleCnt="0">
        <dgm:presLayoutVars>
          <dgm:hierBranch val="init"/>
        </dgm:presLayoutVars>
      </dgm:prSet>
      <dgm:spPr/>
    </dgm:pt>
    <dgm:pt modelId="{262BBCE7-DE7E-4B3F-A711-82D25970CE7E}" type="pres">
      <dgm:prSet presAssocID="{00957053-C77D-4B44-BB0B-F9AD0E8392B9}" presName="rootComposite" presStyleCnt="0"/>
      <dgm:spPr/>
    </dgm:pt>
    <dgm:pt modelId="{383372FF-642D-4799-8FEA-118F938033F7}" type="pres">
      <dgm:prSet presAssocID="{00957053-C77D-4B44-BB0B-F9AD0E8392B9}" presName="rootText" presStyleLbl="node3" presStyleIdx="0" presStyleCnt="4" custScaleX="238849" custScaleY="164325" custLinFactNeighborX="-84100" custLinFactNeighborY="-27519">
        <dgm:presLayoutVars>
          <dgm:chPref val="3"/>
        </dgm:presLayoutVars>
      </dgm:prSet>
      <dgm:spPr/>
    </dgm:pt>
    <dgm:pt modelId="{04385A1E-C782-438E-8219-A5EF97C59F99}" type="pres">
      <dgm:prSet presAssocID="{00957053-C77D-4B44-BB0B-F9AD0E8392B9}" presName="rootConnector" presStyleLbl="node3" presStyleIdx="0" presStyleCnt="4"/>
      <dgm:spPr/>
    </dgm:pt>
    <dgm:pt modelId="{4553AB1F-78E6-4793-B0A9-88D29CABA53B}" type="pres">
      <dgm:prSet presAssocID="{00957053-C77D-4B44-BB0B-F9AD0E8392B9}" presName="hierChild4" presStyleCnt="0"/>
      <dgm:spPr/>
    </dgm:pt>
    <dgm:pt modelId="{2F10E0D2-D9D1-429A-A7F0-D84DB9BAD046}" type="pres">
      <dgm:prSet presAssocID="{00957053-C77D-4B44-BB0B-F9AD0E8392B9}" presName="hierChild5" presStyleCnt="0"/>
      <dgm:spPr/>
    </dgm:pt>
    <dgm:pt modelId="{82552A98-2AAE-4550-9EB6-1C4C8810BA45}" type="pres">
      <dgm:prSet presAssocID="{6B3B7970-AA66-4D2C-BA8E-A3FF6822075F}" presName="hierChild5" presStyleCnt="0"/>
      <dgm:spPr/>
    </dgm:pt>
    <dgm:pt modelId="{70D90D37-76DE-4B15-A4A7-26E0CE4FE15A}" type="pres">
      <dgm:prSet presAssocID="{99663D27-F02D-41B9-AD26-ED013509FE43}" presName="Name37" presStyleLbl="parChTrans1D2" presStyleIdx="1" presStyleCnt="5"/>
      <dgm:spPr/>
    </dgm:pt>
    <dgm:pt modelId="{66765D06-54FC-4258-9C3F-929972B56F65}" type="pres">
      <dgm:prSet presAssocID="{2D7E52C8-B4EB-4F88-AB8F-E82D9D5019B9}" presName="hierRoot2" presStyleCnt="0">
        <dgm:presLayoutVars>
          <dgm:hierBranch val="init"/>
        </dgm:presLayoutVars>
      </dgm:prSet>
      <dgm:spPr/>
    </dgm:pt>
    <dgm:pt modelId="{1AE06878-2AB0-4E2F-ADFE-068060EEA1AC}" type="pres">
      <dgm:prSet presAssocID="{2D7E52C8-B4EB-4F88-AB8F-E82D9D5019B9}" presName="rootComposite" presStyleCnt="0"/>
      <dgm:spPr/>
    </dgm:pt>
    <dgm:pt modelId="{0022B880-3301-49CD-A423-B4A8FBC426F9}" type="pres">
      <dgm:prSet presAssocID="{2D7E52C8-B4EB-4F88-AB8F-E82D9D5019B9}" presName="rootText" presStyleLbl="node2" presStyleIdx="1" presStyleCnt="5" custScaleX="181887" custScaleY="164896" custLinFactNeighborX="-33348" custLinFactNeighborY="40634">
        <dgm:presLayoutVars>
          <dgm:chPref val="3"/>
        </dgm:presLayoutVars>
      </dgm:prSet>
      <dgm:spPr/>
    </dgm:pt>
    <dgm:pt modelId="{023B4C1C-C60C-4521-9B32-FBEB4D70273E}" type="pres">
      <dgm:prSet presAssocID="{2D7E52C8-B4EB-4F88-AB8F-E82D9D5019B9}" presName="rootConnector" presStyleLbl="node2" presStyleIdx="1" presStyleCnt="5"/>
      <dgm:spPr/>
    </dgm:pt>
    <dgm:pt modelId="{CE0931E1-57CD-4C4B-8C22-AADB9D2F6230}" type="pres">
      <dgm:prSet presAssocID="{2D7E52C8-B4EB-4F88-AB8F-E82D9D5019B9}" presName="hierChild4" presStyleCnt="0"/>
      <dgm:spPr/>
    </dgm:pt>
    <dgm:pt modelId="{34E14AEC-08C7-4E42-A4F8-A5AF7DB09BDE}" type="pres">
      <dgm:prSet presAssocID="{40F97D20-D9A9-41D7-8E8F-3B00695C7402}" presName="Name37" presStyleLbl="parChTrans1D3" presStyleIdx="1" presStyleCnt="4"/>
      <dgm:spPr/>
    </dgm:pt>
    <dgm:pt modelId="{3EAAC438-5813-46FE-9F2E-629D131D21C7}" type="pres">
      <dgm:prSet presAssocID="{9D1017BC-79D9-45E8-AFDF-6BB66984C9E7}" presName="hierRoot2" presStyleCnt="0">
        <dgm:presLayoutVars>
          <dgm:hierBranch val="init"/>
        </dgm:presLayoutVars>
      </dgm:prSet>
      <dgm:spPr/>
    </dgm:pt>
    <dgm:pt modelId="{D53D84DF-F3EE-4F97-B7F0-5A1D796DECA6}" type="pres">
      <dgm:prSet presAssocID="{9D1017BC-79D9-45E8-AFDF-6BB66984C9E7}" presName="rootComposite" presStyleCnt="0"/>
      <dgm:spPr/>
    </dgm:pt>
    <dgm:pt modelId="{3E1A8455-4802-437F-8931-A783D9384D91}" type="pres">
      <dgm:prSet presAssocID="{9D1017BC-79D9-45E8-AFDF-6BB66984C9E7}" presName="rootText" presStyleLbl="node3" presStyleIdx="1" presStyleCnt="4" custScaleX="142880" custScaleY="96785" custLinFactNeighborX="-45650" custLinFactNeighborY="33579">
        <dgm:presLayoutVars>
          <dgm:chPref val="3"/>
        </dgm:presLayoutVars>
      </dgm:prSet>
      <dgm:spPr/>
    </dgm:pt>
    <dgm:pt modelId="{460CDCB7-D6F9-4B08-8078-A99F75B6BE48}" type="pres">
      <dgm:prSet presAssocID="{9D1017BC-79D9-45E8-AFDF-6BB66984C9E7}" presName="rootConnector" presStyleLbl="node3" presStyleIdx="1" presStyleCnt="4"/>
      <dgm:spPr/>
    </dgm:pt>
    <dgm:pt modelId="{D9D5DE42-219B-42FD-9F56-6FAF03A55AFD}" type="pres">
      <dgm:prSet presAssocID="{9D1017BC-79D9-45E8-AFDF-6BB66984C9E7}" presName="hierChild4" presStyleCnt="0"/>
      <dgm:spPr/>
    </dgm:pt>
    <dgm:pt modelId="{BAF48CB9-3333-4F72-BCC7-A19F848F852B}" type="pres">
      <dgm:prSet presAssocID="{9D1017BC-79D9-45E8-AFDF-6BB66984C9E7}" presName="hierChild5" presStyleCnt="0"/>
      <dgm:spPr/>
    </dgm:pt>
    <dgm:pt modelId="{7904A2E0-7541-4ED1-AF32-488AC71B3054}" type="pres">
      <dgm:prSet presAssocID="{7BD6D656-E710-43E2-A533-D7220AE1029C}" presName="Name37" presStyleLbl="parChTrans1D3" presStyleIdx="2" presStyleCnt="4"/>
      <dgm:spPr/>
    </dgm:pt>
    <dgm:pt modelId="{4D58E326-3B62-4CC5-BAE2-4D2FD2CA6C10}" type="pres">
      <dgm:prSet presAssocID="{AA3CA2BC-8CD3-41BF-BAE6-14A73D4FDBAA}" presName="hierRoot2" presStyleCnt="0">
        <dgm:presLayoutVars>
          <dgm:hierBranch val="init"/>
        </dgm:presLayoutVars>
      </dgm:prSet>
      <dgm:spPr/>
    </dgm:pt>
    <dgm:pt modelId="{5C4D8FC4-9292-4AB4-953A-EFFE3E4CAA89}" type="pres">
      <dgm:prSet presAssocID="{AA3CA2BC-8CD3-41BF-BAE6-14A73D4FDBAA}" presName="rootComposite" presStyleCnt="0"/>
      <dgm:spPr/>
    </dgm:pt>
    <dgm:pt modelId="{5D68E2B2-6035-4865-8449-4A58C1AA9BBB}" type="pres">
      <dgm:prSet presAssocID="{AA3CA2BC-8CD3-41BF-BAE6-14A73D4FDBAA}" presName="rootText" presStyleLbl="node3" presStyleIdx="2" presStyleCnt="4" custScaleX="132263" custLinFactNeighborX="-45650" custLinFactNeighborY="11717">
        <dgm:presLayoutVars>
          <dgm:chPref val="3"/>
        </dgm:presLayoutVars>
      </dgm:prSet>
      <dgm:spPr/>
    </dgm:pt>
    <dgm:pt modelId="{DBD78795-9D77-4C8B-A079-30B4A2C41A24}" type="pres">
      <dgm:prSet presAssocID="{AA3CA2BC-8CD3-41BF-BAE6-14A73D4FDBAA}" presName="rootConnector" presStyleLbl="node3" presStyleIdx="2" presStyleCnt="4"/>
      <dgm:spPr/>
    </dgm:pt>
    <dgm:pt modelId="{49D30611-DFB1-43EA-AA94-9B40ACF615C8}" type="pres">
      <dgm:prSet presAssocID="{AA3CA2BC-8CD3-41BF-BAE6-14A73D4FDBAA}" presName="hierChild4" presStyleCnt="0"/>
      <dgm:spPr/>
    </dgm:pt>
    <dgm:pt modelId="{00D7E35E-2674-432A-9033-612C1879F7D2}" type="pres">
      <dgm:prSet presAssocID="{AA3CA2BC-8CD3-41BF-BAE6-14A73D4FDBAA}" presName="hierChild5" presStyleCnt="0"/>
      <dgm:spPr/>
    </dgm:pt>
    <dgm:pt modelId="{F345208C-68C0-40C8-B5A3-F3A26FCEECBF}" type="pres">
      <dgm:prSet presAssocID="{911A4E66-93AE-4564-AE34-20E070470C5E}" presName="Name37" presStyleLbl="parChTrans1D3" presStyleIdx="3" presStyleCnt="4"/>
      <dgm:spPr/>
    </dgm:pt>
    <dgm:pt modelId="{3F00817A-B9D5-4594-AB89-291825C061BE}" type="pres">
      <dgm:prSet presAssocID="{C8BC6DEE-3F7E-4175-8A96-171194E3D293}" presName="hierRoot2" presStyleCnt="0">
        <dgm:presLayoutVars>
          <dgm:hierBranch val="init"/>
        </dgm:presLayoutVars>
      </dgm:prSet>
      <dgm:spPr/>
    </dgm:pt>
    <dgm:pt modelId="{1F3BF93B-8A19-44E0-9BFB-5AC4513A059B}" type="pres">
      <dgm:prSet presAssocID="{C8BC6DEE-3F7E-4175-8A96-171194E3D293}" presName="rootComposite" presStyleCnt="0"/>
      <dgm:spPr/>
    </dgm:pt>
    <dgm:pt modelId="{DCFD9925-81A3-456C-A209-DAD346D61EC4}" type="pres">
      <dgm:prSet presAssocID="{C8BC6DEE-3F7E-4175-8A96-171194E3D293}" presName="rootText" presStyleLbl="node3" presStyleIdx="3" presStyleCnt="4" custScaleX="162019" custScaleY="56815" custLinFactNeighborX="-45650" custLinFactNeighborY="-1840">
        <dgm:presLayoutVars>
          <dgm:chPref val="3"/>
        </dgm:presLayoutVars>
      </dgm:prSet>
      <dgm:spPr/>
    </dgm:pt>
    <dgm:pt modelId="{F30E8D1B-7514-482D-B367-46027F258612}" type="pres">
      <dgm:prSet presAssocID="{C8BC6DEE-3F7E-4175-8A96-171194E3D293}" presName="rootConnector" presStyleLbl="node3" presStyleIdx="3" presStyleCnt="4"/>
      <dgm:spPr/>
    </dgm:pt>
    <dgm:pt modelId="{82BE8D55-5A2E-49B6-B05F-64F2C374F2DB}" type="pres">
      <dgm:prSet presAssocID="{C8BC6DEE-3F7E-4175-8A96-171194E3D293}" presName="hierChild4" presStyleCnt="0"/>
      <dgm:spPr/>
    </dgm:pt>
    <dgm:pt modelId="{0CEE0FFB-28FF-47D0-A36F-23479ACCC347}" type="pres">
      <dgm:prSet presAssocID="{C8BC6DEE-3F7E-4175-8A96-171194E3D293}" presName="hierChild5" presStyleCnt="0"/>
      <dgm:spPr/>
    </dgm:pt>
    <dgm:pt modelId="{B40ECB4F-D22B-4D78-87E5-8F4AEA7267F1}" type="pres">
      <dgm:prSet presAssocID="{2D7E52C8-B4EB-4F88-AB8F-E82D9D5019B9}" presName="hierChild5" presStyleCnt="0"/>
      <dgm:spPr/>
    </dgm:pt>
    <dgm:pt modelId="{46061B34-32BC-499F-9551-CA9D6DD73FEA}" type="pres">
      <dgm:prSet presAssocID="{96FF0818-235D-4B49-9985-032FFF1A51A9}" presName="Name37" presStyleLbl="parChTrans1D2" presStyleIdx="2" presStyleCnt="5"/>
      <dgm:spPr/>
    </dgm:pt>
    <dgm:pt modelId="{34797BA8-E943-46B9-B913-B86627E94531}" type="pres">
      <dgm:prSet presAssocID="{DA86FF73-0EB9-4929-AAE5-9E08ABF61BBC}" presName="hierRoot2" presStyleCnt="0">
        <dgm:presLayoutVars>
          <dgm:hierBranch val="init"/>
        </dgm:presLayoutVars>
      </dgm:prSet>
      <dgm:spPr/>
    </dgm:pt>
    <dgm:pt modelId="{86391E95-5DAA-41EF-93DD-EDF299266E72}" type="pres">
      <dgm:prSet presAssocID="{DA86FF73-0EB9-4929-AAE5-9E08ABF61BBC}" presName="rootComposite" presStyleCnt="0"/>
      <dgm:spPr/>
    </dgm:pt>
    <dgm:pt modelId="{5764A8A1-A5EE-4803-9EBB-82134E3EA73F}" type="pres">
      <dgm:prSet presAssocID="{DA86FF73-0EB9-4929-AAE5-9E08ABF61BBC}" presName="rootText" presStyleLbl="node2" presStyleIdx="2" presStyleCnt="5" custScaleX="146685" custScaleY="338848" custLinFactNeighborX="7030" custLinFactNeighborY="29077">
        <dgm:presLayoutVars>
          <dgm:chPref val="3"/>
        </dgm:presLayoutVars>
      </dgm:prSet>
      <dgm:spPr/>
    </dgm:pt>
    <dgm:pt modelId="{ECDC8A17-62F4-4B31-B686-FC2980037536}" type="pres">
      <dgm:prSet presAssocID="{DA86FF73-0EB9-4929-AAE5-9E08ABF61BBC}" presName="rootConnector" presStyleLbl="node2" presStyleIdx="2" presStyleCnt="5"/>
      <dgm:spPr/>
    </dgm:pt>
    <dgm:pt modelId="{2B95423D-531F-427F-9972-C36CCB04B4EC}" type="pres">
      <dgm:prSet presAssocID="{DA86FF73-0EB9-4929-AAE5-9E08ABF61BBC}" presName="hierChild4" presStyleCnt="0"/>
      <dgm:spPr/>
    </dgm:pt>
    <dgm:pt modelId="{73A865F7-6AB7-447F-B9CA-580E9DC4E822}" type="pres">
      <dgm:prSet presAssocID="{DA86FF73-0EB9-4929-AAE5-9E08ABF61BBC}" presName="hierChild5" presStyleCnt="0"/>
      <dgm:spPr/>
    </dgm:pt>
    <dgm:pt modelId="{5B482E96-B8E5-4AF6-A776-622C5ADF7382}" type="pres">
      <dgm:prSet presAssocID="{1ABCC938-2931-454B-9689-CEFF940AF68A}" presName="Name37" presStyleLbl="parChTrans1D2" presStyleIdx="3" presStyleCnt="5"/>
      <dgm:spPr/>
    </dgm:pt>
    <dgm:pt modelId="{741D36A4-47C1-4012-A4FB-0F495D8003F0}" type="pres">
      <dgm:prSet presAssocID="{6E14F6FE-F96D-455A-B797-54A793C5641B}" presName="hierRoot2" presStyleCnt="0">
        <dgm:presLayoutVars>
          <dgm:hierBranch val="init"/>
        </dgm:presLayoutVars>
      </dgm:prSet>
      <dgm:spPr/>
    </dgm:pt>
    <dgm:pt modelId="{3691C239-EEF8-44B2-97C1-FE68F91B9AE2}" type="pres">
      <dgm:prSet presAssocID="{6E14F6FE-F96D-455A-B797-54A793C5641B}" presName="rootComposite" presStyleCnt="0"/>
      <dgm:spPr/>
    </dgm:pt>
    <dgm:pt modelId="{1CE16182-5A5A-45BE-8591-636864EF7A5E}" type="pres">
      <dgm:prSet presAssocID="{6E14F6FE-F96D-455A-B797-54A793C5641B}" presName="rootText" presStyleLbl="node2" presStyleIdx="3" presStyleCnt="5" custScaleX="165668" custScaleY="398242" custLinFactNeighborX="37904" custLinFactNeighborY="13217">
        <dgm:presLayoutVars>
          <dgm:chPref val="3"/>
        </dgm:presLayoutVars>
      </dgm:prSet>
      <dgm:spPr/>
    </dgm:pt>
    <dgm:pt modelId="{CE7332B5-5B5A-43A6-A842-AECFFDAC9E71}" type="pres">
      <dgm:prSet presAssocID="{6E14F6FE-F96D-455A-B797-54A793C5641B}" presName="rootConnector" presStyleLbl="node2" presStyleIdx="3" presStyleCnt="5"/>
      <dgm:spPr/>
    </dgm:pt>
    <dgm:pt modelId="{E1CDD1DA-C48E-4684-A684-F43A555F6BF0}" type="pres">
      <dgm:prSet presAssocID="{6E14F6FE-F96D-455A-B797-54A793C5641B}" presName="hierChild4" presStyleCnt="0"/>
      <dgm:spPr/>
    </dgm:pt>
    <dgm:pt modelId="{071D2BE0-D202-455F-A932-07434A9E6522}" type="pres">
      <dgm:prSet presAssocID="{6E14F6FE-F96D-455A-B797-54A793C5641B}" presName="hierChild5" presStyleCnt="0"/>
      <dgm:spPr/>
    </dgm:pt>
    <dgm:pt modelId="{19A5828F-F0AE-42FC-BD1F-F400E5605100}" type="pres">
      <dgm:prSet presAssocID="{0E16358E-456C-4382-9A72-14FC5600E2EA}" presName="Name37" presStyleLbl="parChTrans1D2" presStyleIdx="4" presStyleCnt="5"/>
      <dgm:spPr/>
    </dgm:pt>
    <dgm:pt modelId="{5FCB507F-7009-4411-8095-7E535EBE94D3}" type="pres">
      <dgm:prSet presAssocID="{13E1CE5B-BDD8-489B-A905-C901F5DBB424}" presName="hierRoot2" presStyleCnt="0">
        <dgm:presLayoutVars>
          <dgm:hierBranch val="init"/>
        </dgm:presLayoutVars>
      </dgm:prSet>
      <dgm:spPr/>
    </dgm:pt>
    <dgm:pt modelId="{32924E02-E234-443C-A858-92E22D68060E}" type="pres">
      <dgm:prSet presAssocID="{13E1CE5B-BDD8-489B-A905-C901F5DBB424}" presName="rootComposite" presStyleCnt="0"/>
      <dgm:spPr/>
    </dgm:pt>
    <dgm:pt modelId="{A0B244E4-7A62-431A-A13D-0B1AB380432E}" type="pres">
      <dgm:prSet presAssocID="{13E1CE5B-BDD8-489B-A905-C901F5DBB424}" presName="rootText" presStyleLbl="node2" presStyleIdx="4" presStyleCnt="5" custScaleX="184183" custScaleY="356858" custLinFactNeighborX="77335" custLinFactNeighborY="747">
        <dgm:presLayoutVars>
          <dgm:chPref val="3"/>
        </dgm:presLayoutVars>
      </dgm:prSet>
      <dgm:spPr/>
    </dgm:pt>
    <dgm:pt modelId="{8BFC1FC6-D808-4C8C-B4D3-B278D776641A}" type="pres">
      <dgm:prSet presAssocID="{13E1CE5B-BDD8-489B-A905-C901F5DBB424}" presName="rootConnector" presStyleLbl="node2" presStyleIdx="4" presStyleCnt="5"/>
      <dgm:spPr/>
    </dgm:pt>
    <dgm:pt modelId="{A7086EF4-2174-47EB-8B7D-30F2EA306BAC}" type="pres">
      <dgm:prSet presAssocID="{13E1CE5B-BDD8-489B-A905-C901F5DBB424}" presName="hierChild4" presStyleCnt="0"/>
      <dgm:spPr/>
    </dgm:pt>
    <dgm:pt modelId="{6A554619-AA14-435A-8EBF-225E6B28007D}" type="pres">
      <dgm:prSet presAssocID="{13E1CE5B-BDD8-489B-A905-C901F5DBB424}" presName="hierChild5" presStyleCnt="0"/>
      <dgm:spPr/>
    </dgm:pt>
    <dgm:pt modelId="{60BDAB7C-D9B2-4115-9B08-F6F256471504}" type="pres">
      <dgm:prSet presAssocID="{C741284D-9257-4DC7-82B0-AC6C644CEE73}" presName="hierChild3" presStyleCnt="0"/>
      <dgm:spPr/>
    </dgm:pt>
  </dgm:ptLst>
  <dgm:cxnLst>
    <dgm:cxn modelId="{476ADF0C-4B30-4225-AC7E-B8104E7D0A57}" type="presOf" srcId="{DA86FF73-0EB9-4929-AAE5-9E08ABF61BBC}" destId="{ECDC8A17-62F4-4B31-B686-FC2980037536}" srcOrd="1" destOrd="0" presId="urn:microsoft.com/office/officeart/2005/8/layout/orgChart1"/>
    <dgm:cxn modelId="{96D11310-F9D8-4DC4-A818-F9C87D952C92}" srcId="{6B3B7970-AA66-4D2C-BA8E-A3FF6822075F}" destId="{00957053-C77D-4B44-BB0B-F9AD0E8392B9}" srcOrd="0" destOrd="0" parTransId="{1B7B3DC0-D5E6-442A-A43F-99695158ED11}" sibTransId="{5C820D25-8905-4341-BB08-B08C47F3825B}"/>
    <dgm:cxn modelId="{80E8B016-61B4-4878-8608-80A7B816E065}" type="presOf" srcId="{6E14F6FE-F96D-455A-B797-54A793C5641B}" destId="{CE7332B5-5B5A-43A6-A842-AECFFDAC9E71}" srcOrd="1" destOrd="0" presId="urn:microsoft.com/office/officeart/2005/8/layout/orgChart1"/>
    <dgm:cxn modelId="{9C442F19-F4EF-4E82-AAC9-E7CD6FF19785}" type="presOf" srcId="{7232FFAE-B0E2-4117-9BFD-FCC946F24E84}" destId="{4EB26FC3-5449-4D5D-A225-D4D5FC88A348}" srcOrd="0" destOrd="0" presId="urn:microsoft.com/office/officeart/2005/8/layout/orgChart1"/>
    <dgm:cxn modelId="{A357EC1E-66A9-4023-A4C3-2D66D6BF9128}" type="presOf" srcId="{2D7E52C8-B4EB-4F88-AB8F-E82D9D5019B9}" destId="{0022B880-3301-49CD-A423-B4A8FBC426F9}" srcOrd="0" destOrd="0" presId="urn:microsoft.com/office/officeart/2005/8/layout/orgChart1"/>
    <dgm:cxn modelId="{06350424-90CB-4B1A-8542-D7ED9D512781}" type="presOf" srcId="{C8BC6DEE-3F7E-4175-8A96-171194E3D293}" destId="{DCFD9925-81A3-456C-A209-DAD346D61EC4}" srcOrd="0" destOrd="0" presId="urn:microsoft.com/office/officeart/2005/8/layout/orgChart1"/>
    <dgm:cxn modelId="{54B76728-B47B-49E4-A5B5-8810CE82646A}" type="presOf" srcId="{00957053-C77D-4B44-BB0B-F9AD0E8392B9}" destId="{04385A1E-C782-438E-8219-A5EF97C59F99}" srcOrd="1" destOrd="0" presId="urn:microsoft.com/office/officeart/2005/8/layout/orgChart1"/>
    <dgm:cxn modelId="{9A1E052C-6BF6-4834-B38D-72A0D21990B3}" srcId="{C741284D-9257-4DC7-82B0-AC6C644CEE73}" destId="{DA86FF73-0EB9-4929-AAE5-9E08ABF61BBC}" srcOrd="2" destOrd="0" parTransId="{96FF0818-235D-4B49-9985-032FFF1A51A9}" sibTransId="{0E46F38E-4E25-4199-A7C7-B2E0836CFC8A}"/>
    <dgm:cxn modelId="{1F6A5E36-60F2-45CF-B719-085D1CF2DFE3}" type="presOf" srcId="{911A4E66-93AE-4564-AE34-20E070470C5E}" destId="{F345208C-68C0-40C8-B5A3-F3A26FCEECBF}" srcOrd="0" destOrd="0" presId="urn:microsoft.com/office/officeart/2005/8/layout/orgChart1"/>
    <dgm:cxn modelId="{87A12D40-CC9C-40AD-A0CE-46C304FFAE64}" srcId="{C741284D-9257-4DC7-82B0-AC6C644CEE73}" destId="{2D7E52C8-B4EB-4F88-AB8F-E82D9D5019B9}" srcOrd="1" destOrd="0" parTransId="{99663D27-F02D-41B9-AD26-ED013509FE43}" sibTransId="{AF7EAEDD-A344-4E7B-8D28-FD78963C9C7C}"/>
    <dgm:cxn modelId="{C945BD5F-A437-46B6-9E42-0E7A1BDFEBFE}" type="presOf" srcId="{C741284D-9257-4DC7-82B0-AC6C644CEE73}" destId="{E4EA9954-9D42-441D-8579-8A539B2D3B6A}" srcOrd="0" destOrd="0" presId="urn:microsoft.com/office/officeart/2005/8/layout/orgChart1"/>
    <dgm:cxn modelId="{20274160-CC6A-41C9-94E0-22A1A04B3CA1}" type="presOf" srcId="{1ABCC938-2931-454B-9689-CEFF940AF68A}" destId="{5B482E96-B8E5-4AF6-A776-622C5ADF7382}" srcOrd="0"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BF135666-EBCC-47D0-9397-48EA221AA1EF}" type="presOf" srcId="{C8BC6DEE-3F7E-4175-8A96-171194E3D293}" destId="{F30E8D1B-7514-482D-B367-46027F258612}" srcOrd="1" destOrd="0" presId="urn:microsoft.com/office/officeart/2005/8/layout/orgChart1"/>
    <dgm:cxn modelId="{E7928947-4187-4FA8-B63B-50C7353851B1}" type="presOf" srcId="{99663D27-F02D-41B9-AD26-ED013509FE43}" destId="{70D90D37-76DE-4B15-A4A7-26E0CE4FE15A}" srcOrd="0" destOrd="0" presId="urn:microsoft.com/office/officeart/2005/8/layout/orgChart1"/>
    <dgm:cxn modelId="{0CE7044A-018D-479F-9647-E0F88A817C03}" type="presOf" srcId="{13E1CE5B-BDD8-489B-A905-C901F5DBB424}" destId="{A0B244E4-7A62-431A-A13D-0B1AB380432E}" srcOrd="0" destOrd="0" presId="urn:microsoft.com/office/officeart/2005/8/layout/orgChart1"/>
    <dgm:cxn modelId="{D386556A-ACE8-4D58-AEAC-AA81E66DD9B5}" srcId="{C741284D-9257-4DC7-82B0-AC6C644CEE73}" destId="{13E1CE5B-BDD8-489B-A905-C901F5DBB424}" srcOrd="4" destOrd="0" parTransId="{0E16358E-456C-4382-9A72-14FC5600E2EA}" sibTransId="{08D842AF-41B0-4B38-B420-9A57BAB002C9}"/>
    <dgm:cxn modelId="{7B80DC4D-EDA4-4C9B-B795-BA6BDBDC1547}" srcId="{2D7E52C8-B4EB-4F88-AB8F-E82D9D5019B9}" destId="{C8BC6DEE-3F7E-4175-8A96-171194E3D293}" srcOrd="2" destOrd="0" parTransId="{911A4E66-93AE-4564-AE34-20E070470C5E}" sibTransId="{9ADFEE22-3297-4A12-9C8B-C7B22BDE5D13}"/>
    <dgm:cxn modelId="{42FB3E70-AA77-49A9-9909-F9FD63AF895B}" type="presOf" srcId="{9377DB68-E97B-46CA-A167-573EB6D11469}" destId="{E6FF232A-06DE-4B8A-8126-D68A392F8DA3}" srcOrd="0" destOrd="0" presId="urn:microsoft.com/office/officeart/2005/8/layout/orgChart1"/>
    <dgm:cxn modelId="{07B0FB79-12AE-4F26-B40D-8BEAFF4D2032}" type="presOf" srcId="{96FF0818-235D-4B49-9985-032FFF1A51A9}" destId="{46061B34-32BC-499F-9551-CA9D6DD73FEA}" srcOrd="0" destOrd="0" presId="urn:microsoft.com/office/officeart/2005/8/layout/orgChart1"/>
    <dgm:cxn modelId="{B4D4617D-C8BC-4C38-ABB8-46CE6CA49A13}" type="presOf" srcId="{6B3B7970-AA66-4D2C-BA8E-A3FF6822075F}" destId="{FE14FCB8-0A02-429C-8CDE-97CE42AAE132}" srcOrd="1" destOrd="0" presId="urn:microsoft.com/office/officeart/2005/8/layout/orgChart1"/>
    <dgm:cxn modelId="{565DDD88-D112-48F8-BCE6-0291AF3A8613}" type="presOf" srcId="{7BD6D656-E710-43E2-A533-D7220AE1029C}" destId="{7904A2E0-7541-4ED1-AF32-488AC71B3054}" srcOrd="0" destOrd="0" presId="urn:microsoft.com/office/officeart/2005/8/layout/orgChart1"/>
    <dgm:cxn modelId="{0E12DE93-D380-44C3-A88A-67F46F2E3F91}" type="presOf" srcId="{2D7E52C8-B4EB-4F88-AB8F-E82D9D5019B9}" destId="{023B4C1C-C60C-4521-9B32-FBEB4D70273E}" srcOrd="1" destOrd="0" presId="urn:microsoft.com/office/officeart/2005/8/layout/orgChart1"/>
    <dgm:cxn modelId="{6215F29A-A472-4EFE-9BFA-A64D63230DEE}" type="presOf" srcId="{6B3B7970-AA66-4D2C-BA8E-A3FF6822075F}" destId="{BF355532-7078-4AE2-982D-ED377DF69E3A}" srcOrd="0" destOrd="0" presId="urn:microsoft.com/office/officeart/2005/8/layout/orgChart1"/>
    <dgm:cxn modelId="{1E7AFAA6-8FB9-4126-8640-6762B41D39E7}" srcId="{C741284D-9257-4DC7-82B0-AC6C644CEE73}" destId="{6B3B7970-AA66-4D2C-BA8E-A3FF6822075F}" srcOrd="0" destOrd="0" parTransId="{9377DB68-E97B-46CA-A167-573EB6D11469}" sibTransId="{23B559D4-0704-441B-8B41-2C8A2F0AAED7}"/>
    <dgm:cxn modelId="{A777DCAC-0375-443A-9EEA-FE4723A47C9E}" type="presOf" srcId="{DA86FF73-0EB9-4929-AAE5-9E08ABF61BBC}" destId="{5764A8A1-A5EE-4803-9EBB-82134E3EA73F}" srcOrd="0" destOrd="0" presId="urn:microsoft.com/office/officeart/2005/8/layout/orgChart1"/>
    <dgm:cxn modelId="{21B1AEAD-9486-439E-BEF7-DDC150D39709}" type="presOf" srcId="{AA3CA2BC-8CD3-41BF-BAE6-14A73D4FDBAA}" destId="{5D68E2B2-6035-4865-8449-4A58C1AA9BBB}" srcOrd="0" destOrd="0" presId="urn:microsoft.com/office/officeart/2005/8/layout/orgChart1"/>
    <dgm:cxn modelId="{8B8441B1-B578-4C41-9C72-1FED836E1C47}" type="presOf" srcId="{1B7B3DC0-D5E6-442A-A43F-99695158ED11}" destId="{CCE015AE-0FB4-4C62-B013-A47AC1B8D32A}" srcOrd="0" destOrd="0" presId="urn:microsoft.com/office/officeart/2005/8/layout/orgChart1"/>
    <dgm:cxn modelId="{23B309BC-CB6D-4C55-A149-A4EC57F9C1F1}" type="presOf" srcId="{00957053-C77D-4B44-BB0B-F9AD0E8392B9}" destId="{383372FF-642D-4799-8FEA-118F938033F7}" srcOrd="0" destOrd="0" presId="urn:microsoft.com/office/officeart/2005/8/layout/orgChart1"/>
    <dgm:cxn modelId="{9C2EBBBD-6DC2-4BAA-A792-AAA3E01DD523}" type="presOf" srcId="{40F97D20-D9A9-41D7-8E8F-3B00695C7402}" destId="{34E14AEC-08C7-4E42-A4F8-A5AF7DB09BDE}" srcOrd="0" destOrd="0" presId="urn:microsoft.com/office/officeart/2005/8/layout/orgChart1"/>
    <dgm:cxn modelId="{CE9F94C1-7810-4364-9FEC-24C52C0A2919}" type="presOf" srcId="{AA3CA2BC-8CD3-41BF-BAE6-14A73D4FDBAA}" destId="{DBD78795-9D77-4C8B-A079-30B4A2C41A24}" srcOrd="1" destOrd="0" presId="urn:microsoft.com/office/officeart/2005/8/layout/orgChart1"/>
    <dgm:cxn modelId="{EEDA14CE-874A-4EDA-984D-D16FAF6063E2}" srcId="{2D7E52C8-B4EB-4F88-AB8F-E82D9D5019B9}" destId="{9D1017BC-79D9-45E8-AFDF-6BB66984C9E7}" srcOrd="0" destOrd="0" parTransId="{40F97D20-D9A9-41D7-8E8F-3B00695C7402}" sibTransId="{DD6012E1-6062-4EA1-A588-18832D290757}"/>
    <dgm:cxn modelId="{610F91D1-689D-4CB9-9B0D-64AC3101D17D}" type="presOf" srcId="{0E16358E-456C-4382-9A72-14FC5600E2EA}" destId="{19A5828F-F0AE-42FC-BD1F-F400E5605100}" srcOrd="0" destOrd="0" presId="urn:microsoft.com/office/officeart/2005/8/layout/orgChart1"/>
    <dgm:cxn modelId="{8821E8D5-EF9F-46E0-90A6-C233DC205B41}" type="presOf" srcId="{C741284D-9257-4DC7-82B0-AC6C644CEE73}" destId="{8E5774F0-25FE-408F-BF2F-90D5FEAE1120}" srcOrd="1" destOrd="0" presId="urn:microsoft.com/office/officeart/2005/8/layout/orgChart1"/>
    <dgm:cxn modelId="{4C93CAD9-0DBF-48D8-A7EF-3B04DBCEA0DB}" type="presOf" srcId="{9D1017BC-79D9-45E8-AFDF-6BB66984C9E7}" destId="{3E1A8455-4802-437F-8931-A783D9384D91}" srcOrd="0" destOrd="0" presId="urn:microsoft.com/office/officeart/2005/8/layout/orgChart1"/>
    <dgm:cxn modelId="{19DBE4D9-60A5-40B4-88B8-13798912A01F}" type="presOf" srcId="{13E1CE5B-BDD8-489B-A905-C901F5DBB424}" destId="{8BFC1FC6-D808-4C8C-B4D3-B278D776641A}" srcOrd="1" destOrd="0" presId="urn:microsoft.com/office/officeart/2005/8/layout/orgChart1"/>
    <dgm:cxn modelId="{C13006E7-A308-4666-A68D-F6FC8631458E}" type="presOf" srcId="{9D1017BC-79D9-45E8-AFDF-6BB66984C9E7}" destId="{460CDCB7-D6F9-4B08-8078-A99F75B6BE48}" srcOrd="1" destOrd="0" presId="urn:microsoft.com/office/officeart/2005/8/layout/orgChart1"/>
    <dgm:cxn modelId="{C84688EB-D2DC-44A6-A064-7372DA9C8EEA}" srcId="{2D7E52C8-B4EB-4F88-AB8F-E82D9D5019B9}" destId="{AA3CA2BC-8CD3-41BF-BAE6-14A73D4FDBAA}" srcOrd="1" destOrd="0" parTransId="{7BD6D656-E710-43E2-A533-D7220AE1029C}" sibTransId="{863834A3-F945-4823-9661-5824C654AB6D}"/>
    <dgm:cxn modelId="{469C0CFA-1C5B-4C6A-8993-B9AD22C88657}" srcId="{C741284D-9257-4DC7-82B0-AC6C644CEE73}" destId="{6E14F6FE-F96D-455A-B797-54A793C5641B}" srcOrd="3" destOrd="0" parTransId="{1ABCC938-2931-454B-9689-CEFF940AF68A}" sibTransId="{06F14F96-2759-4FF0-B998-248391011508}"/>
    <dgm:cxn modelId="{1AB50CFF-4DFA-4BB4-92C1-ED4A32CD5118}" type="presOf" srcId="{6E14F6FE-F96D-455A-B797-54A793C5641B}" destId="{1CE16182-5A5A-45BE-8591-636864EF7A5E}" srcOrd="0" destOrd="0" presId="urn:microsoft.com/office/officeart/2005/8/layout/orgChart1"/>
    <dgm:cxn modelId="{CAB83351-E2F8-4BA4-9CD8-4D9226871D58}" type="presParOf" srcId="{4EB26FC3-5449-4D5D-A225-D4D5FC88A348}" destId="{D5B61AA8-D785-4331-BDE2-64D04C813546}" srcOrd="0" destOrd="0" presId="urn:microsoft.com/office/officeart/2005/8/layout/orgChart1"/>
    <dgm:cxn modelId="{EDCF638C-F356-480C-AB66-6651F105BFC4}" type="presParOf" srcId="{D5B61AA8-D785-4331-BDE2-64D04C813546}" destId="{563E4DD6-DBC7-4712-8C79-081821B949F4}" srcOrd="0" destOrd="0" presId="urn:microsoft.com/office/officeart/2005/8/layout/orgChart1"/>
    <dgm:cxn modelId="{788ECE6C-F5E4-457E-8E7C-5702D1D40D23}" type="presParOf" srcId="{563E4DD6-DBC7-4712-8C79-081821B949F4}" destId="{E4EA9954-9D42-441D-8579-8A539B2D3B6A}" srcOrd="0" destOrd="0" presId="urn:microsoft.com/office/officeart/2005/8/layout/orgChart1"/>
    <dgm:cxn modelId="{68015677-F05B-4308-9471-1D36F835BA64}" type="presParOf" srcId="{563E4DD6-DBC7-4712-8C79-081821B949F4}" destId="{8E5774F0-25FE-408F-BF2F-90D5FEAE1120}" srcOrd="1" destOrd="0" presId="urn:microsoft.com/office/officeart/2005/8/layout/orgChart1"/>
    <dgm:cxn modelId="{3E9C7B13-D716-46A3-A0ED-B4B1C1C235EF}" type="presParOf" srcId="{D5B61AA8-D785-4331-BDE2-64D04C813546}" destId="{4668C9BD-501F-44FD-A45E-FF6EA8D4886D}" srcOrd="1" destOrd="0" presId="urn:microsoft.com/office/officeart/2005/8/layout/orgChart1"/>
    <dgm:cxn modelId="{469136F0-1B6F-4687-9440-1B8F56E4823D}" type="presParOf" srcId="{4668C9BD-501F-44FD-A45E-FF6EA8D4886D}" destId="{E6FF232A-06DE-4B8A-8126-D68A392F8DA3}" srcOrd="0" destOrd="0" presId="urn:microsoft.com/office/officeart/2005/8/layout/orgChart1"/>
    <dgm:cxn modelId="{FB5637CF-218E-46D6-A977-DC1AED8ABC55}" type="presParOf" srcId="{4668C9BD-501F-44FD-A45E-FF6EA8D4886D}" destId="{01737E2C-CEC7-4C83-BCC7-AD86DE060259}" srcOrd="1" destOrd="0" presId="urn:microsoft.com/office/officeart/2005/8/layout/orgChart1"/>
    <dgm:cxn modelId="{397E6B05-AD23-405C-9403-DDAB356A6B3F}" type="presParOf" srcId="{01737E2C-CEC7-4C83-BCC7-AD86DE060259}" destId="{DEE7E78B-EA9B-42C5-9892-233D955A684B}" srcOrd="0" destOrd="0" presId="urn:microsoft.com/office/officeart/2005/8/layout/orgChart1"/>
    <dgm:cxn modelId="{2966EEF1-22C9-4B04-831D-94BE3EF591C4}" type="presParOf" srcId="{DEE7E78B-EA9B-42C5-9892-233D955A684B}" destId="{BF355532-7078-4AE2-982D-ED377DF69E3A}" srcOrd="0" destOrd="0" presId="urn:microsoft.com/office/officeart/2005/8/layout/orgChart1"/>
    <dgm:cxn modelId="{896BE877-0DB0-4160-BDEE-5C85FC15C8CA}" type="presParOf" srcId="{DEE7E78B-EA9B-42C5-9892-233D955A684B}" destId="{FE14FCB8-0A02-429C-8CDE-97CE42AAE132}" srcOrd="1" destOrd="0" presId="urn:microsoft.com/office/officeart/2005/8/layout/orgChart1"/>
    <dgm:cxn modelId="{950781AE-22C1-4568-A51B-F45F5EE6A6F1}" type="presParOf" srcId="{01737E2C-CEC7-4C83-BCC7-AD86DE060259}" destId="{472D9A44-DA40-47B5-8533-A643F086C513}" srcOrd="1" destOrd="0" presId="urn:microsoft.com/office/officeart/2005/8/layout/orgChart1"/>
    <dgm:cxn modelId="{56541AC7-A456-4AAF-8B80-03ECD05FE5A5}" type="presParOf" srcId="{472D9A44-DA40-47B5-8533-A643F086C513}" destId="{CCE015AE-0FB4-4C62-B013-A47AC1B8D32A}" srcOrd="0" destOrd="0" presId="urn:microsoft.com/office/officeart/2005/8/layout/orgChart1"/>
    <dgm:cxn modelId="{61D5B0F9-4A5E-471C-AAB2-3FF64B34BC2C}" type="presParOf" srcId="{472D9A44-DA40-47B5-8533-A643F086C513}" destId="{15AAC7B5-26E4-47B7-9294-9EC582EFBB44}" srcOrd="1" destOrd="0" presId="urn:microsoft.com/office/officeart/2005/8/layout/orgChart1"/>
    <dgm:cxn modelId="{53A7D20C-1747-413F-BA95-0E86E9296DBB}" type="presParOf" srcId="{15AAC7B5-26E4-47B7-9294-9EC582EFBB44}" destId="{262BBCE7-DE7E-4B3F-A711-82D25970CE7E}" srcOrd="0" destOrd="0" presId="urn:microsoft.com/office/officeart/2005/8/layout/orgChart1"/>
    <dgm:cxn modelId="{6747634E-EFB3-4182-8099-9961E2D13569}" type="presParOf" srcId="{262BBCE7-DE7E-4B3F-A711-82D25970CE7E}" destId="{383372FF-642D-4799-8FEA-118F938033F7}" srcOrd="0" destOrd="0" presId="urn:microsoft.com/office/officeart/2005/8/layout/orgChart1"/>
    <dgm:cxn modelId="{9463945A-C050-4938-8259-772C5F2334FC}" type="presParOf" srcId="{262BBCE7-DE7E-4B3F-A711-82D25970CE7E}" destId="{04385A1E-C782-438E-8219-A5EF97C59F99}" srcOrd="1" destOrd="0" presId="urn:microsoft.com/office/officeart/2005/8/layout/orgChart1"/>
    <dgm:cxn modelId="{A2A62B96-210B-4E75-B4C3-84D3B043D936}" type="presParOf" srcId="{15AAC7B5-26E4-47B7-9294-9EC582EFBB44}" destId="{4553AB1F-78E6-4793-B0A9-88D29CABA53B}" srcOrd="1" destOrd="0" presId="urn:microsoft.com/office/officeart/2005/8/layout/orgChart1"/>
    <dgm:cxn modelId="{FD274345-C193-4C34-9E85-95CB2D09C21A}" type="presParOf" srcId="{15AAC7B5-26E4-47B7-9294-9EC582EFBB44}" destId="{2F10E0D2-D9D1-429A-A7F0-D84DB9BAD046}" srcOrd="2" destOrd="0" presId="urn:microsoft.com/office/officeart/2005/8/layout/orgChart1"/>
    <dgm:cxn modelId="{7B7A6353-8E19-4759-B75B-47C37F6B6162}" type="presParOf" srcId="{01737E2C-CEC7-4C83-BCC7-AD86DE060259}" destId="{82552A98-2AAE-4550-9EB6-1C4C8810BA45}" srcOrd="2" destOrd="0" presId="urn:microsoft.com/office/officeart/2005/8/layout/orgChart1"/>
    <dgm:cxn modelId="{65A39511-7D1E-40E4-8BCA-D64533062E52}" type="presParOf" srcId="{4668C9BD-501F-44FD-A45E-FF6EA8D4886D}" destId="{70D90D37-76DE-4B15-A4A7-26E0CE4FE15A}" srcOrd="2" destOrd="0" presId="urn:microsoft.com/office/officeart/2005/8/layout/orgChart1"/>
    <dgm:cxn modelId="{F83276BF-5757-40BB-8221-802887807959}" type="presParOf" srcId="{4668C9BD-501F-44FD-A45E-FF6EA8D4886D}" destId="{66765D06-54FC-4258-9C3F-929972B56F65}" srcOrd="3" destOrd="0" presId="urn:microsoft.com/office/officeart/2005/8/layout/orgChart1"/>
    <dgm:cxn modelId="{DB4B3878-5769-4AFE-A611-AD17E5943E6E}" type="presParOf" srcId="{66765D06-54FC-4258-9C3F-929972B56F65}" destId="{1AE06878-2AB0-4E2F-ADFE-068060EEA1AC}" srcOrd="0" destOrd="0" presId="urn:microsoft.com/office/officeart/2005/8/layout/orgChart1"/>
    <dgm:cxn modelId="{DE8CAA59-DAF3-4E58-A4C4-6A155D251159}" type="presParOf" srcId="{1AE06878-2AB0-4E2F-ADFE-068060EEA1AC}" destId="{0022B880-3301-49CD-A423-B4A8FBC426F9}" srcOrd="0" destOrd="0" presId="urn:microsoft.com/office/officeart/2005/8/layout/orgChart1"/>
    <dgm:cxn modelId="{EBFA76CB-AD51-40DE-AD6C-F4B17FB8C8B4}" type="presParOf" srcId="{1AE06878-2AB0-4E2F-ADFE-068060EEA1AC}" destId="{023B4C1C-C60C-4521-9B32-FBEB4D70273E}" srcOrd="1" destOrd="0" presId="urn:microsoft.com/office/officeart/2005/8/layout/orgChart1"/>
    <dgm:cxn modelId="{81B5E2A1-A837-4090-AA88-2B6582928530}" type="presParOf" srcId="{66765D06-54FC-4258-9C3F-929972B56F65}" destId="{CE0931E1-57CD-4C4B-8C22-AADB9D2F6230}" srcOrd="1" destOrd="0" presId="urn:microsoft.com/office/officeart/2005/8/layout/orgChart1"/>
    <dgm:cxn modelId="{8338C884-55C3-4743-B6CE-2B3DB51ABC1B}" type="presParOf" srcId="{CE0931E1-57CD-4C4B-8C22-AADB9D2F6230}" destId="{34E14AEC-08C7-4E42-A4F8-A5AF7DB09BDE}" srcOrd="0" destOrd="0" presId="urn:microsoft.com/office/officeart/2005/8/layout/orgChart1"/>
    <dgm:cxn modelId="{D9094B2A-6129-42EA-9976-2D1DE419493F}" type="presParOf" srcId="{CE0931E1-57CD-4C4B-8C22-AADB9D2F6230}" destId="{3EAAC438-5813-46FE-9F2E-629D131D21C7}" srcOrd="1" destOrd="0" presId="urn:microsoft.com/office/officeart/2005/8/layout/orgChart1"/>
    <dgm:cxn modelId="{C423DD26-A75B-46AE-AD16-7E4903C7B23D}" type="presParOf" srcId="{3EAAC438-5813-46FE-9F2E-629D131D21C7}" destId="{D53D84DF-F3EE-4F97-B7F0-5A1D796DECA6}" srcOrd="0" destOrd="0" presId="urn:microsoft.com/office/officeart/2005/8/layout/orgChart1"/>
    <dgm:cxn modelId="{E4FE1043-93F8-4F81-B823-2ECCDD57365B}" type="presParOf" srcId="{D53D84DF-F3EE-4F97-B7F0-5A1D796DECA6}" destId="{3E1A8455-4802-437F-8931-A783D9384D91}" srcOrd="0" destOrd="0" presId="urn:microsoft.com/office/officeart/2005/8/layout/orgChart1"/>
    <dgm:cxn modelId="{2ED55165-8BFC-4084-952A-8572C423A26C}" type="presParOf" srcId="{D53D84DF-F3EE-4F97-B7F0-5A1D796DECA6}" destId="{460CDCB7-D6F9-4B08-8078-A99F75B6BE48}" srcOrd="1" destOrd="0" presId="urn:microsoft.com/office/officeart/2005/8/layout/orgChart1"/>
    <dgm:cxn modelId="{9A74DB36-CC55-4BE8-B889-2669D2BF33B9}" type="presParOf" srcId="{3EAAC438-5813-46FE-9F2E-629D131D21C7}" destId="{D9D5DE42-219B-42FD-9F56-6FAF03A55AFD}" srcOrd="1" destOrd="0" presId="urn:microsoft.com/office/officeart/2005/8/layout/orgChart1"/>
    <dgm:cxn modelId="{051D58C5-C858-43C9-80E2-59E94890E2BA}" type="presParOf" srcId="{3EAAC438-5813-46FE-9F2E-629D131D21C7}" destId="{BAF48CB9-3333-4F72-BCC7-A19F848F852B}" srcOrd="2" destOrd="0" presId="urn:microsoft.com/office/officeart/2005/8/layout/orgChart1"/>
    <dgm:cxn modelId="{386368D1-17E3-4103-B24F-7BAA9B3C2552}" type="presParOf" srcId="{CE0931E1-57CD-4C4B-8C22-AADB9D2F6230}" destId="{7904A2E0-7541-4ED1-AF32-488AC71B3054}" srcOrd="2" destOrd="0" presId="urn:microsoft.com/office/officeart/2005/8/layout/orgChart1"/>
    <dgm:cxn modelId="{981F5C7B-29BF-4228-859A-0CAF86F96BAE}" type="presParOf" srcId="{CE0931E1-57CD-4C4B-8C22-AADB9D2F6230}" destId="{4D58E326-3B62-4CC5-BAE2-4D2FD2CA6C10}" srcOrd="3" destOrd="0" presId="urn:microsoft.com/office/officeart/2005/8/layout/orgChart1"/>
    <dgm:cxn modelId="{487D0D8B-D651-4838-967F-15364C8EEB46}" type="presParOf" srcId="{4D58E326-3B62-4CC5-BAE2-4D2FD2CA6C10}" destId="{5C4D8FC4-9292-4AB4-953A-EFFE3E4CAA89}" srcOrd="0" destOrd="0" presId="urn:microsoft.com/office/officeart/2005/8/layout/orgChart1"/>
    <dgm:cxn modelId="{0819AF67-A37D-4B3C-90F6-FF13C526F43A}" type="presParOf" srcId="{5C4D8FC4-9292-4AB4-953A-EFFE3E4CAA89}" destId="{5D68E2B2-6035-4865-8449-4A58C1AA9BBB}" srcOrd="0" destOrd="0" presId="urn:microsoft.com/office/officeart/2005/8/layout/orgChart1"/>
    <dgm:cxn modelId="{A5A18C47-55D5-48FF-A579-1797ECD6916C}" type="presParOf" srcId="{5C4D8FC4-9292-4AB4-953A-EFFE3E4CAA89}" destId="{DBD78795-9D77-4C8B-A079-30B4A2C41A24}" srcOrd="1" destOrd="0" presId="urn:microsoft.com/office/officeart/2005/8/layout/orgChart1"/>
    <dgm:cxn modelId="{D30C74AE-3A47-43B3-9BB9-2AE25F104F46}" type="presParOf" srcId="{4D58E326-3B62-4CC5-BAE2-4D2FD2CA6C10}" destId="{49D30611-DFB1-43EA-AA94-9B40ACF615C8}" srcOrd="1" destOrd="0" presId="urn:microsoft.com/office/officeart/2005/8/layout/orgChart1"/>
    <dgm:cxn modelId="{FD406960-315E-4CA6-9855-AC1492B17850}" type="presParOf" srcId="{4D58E326-3B62-4CC5-BAE2-4D2FD2CA6C10}" destId="{00D7E35E-2674-432A-9033-612C1879F7D2}" srcOrd="2" destOrd="0" presId="urn:microsoft.com/office/officeart/2005/8/layout/orgChart1"/>
    <dgm:cxn modelId="{D3F94498-D0B1-4AEC-A880-E0DE8FE94C0E}" type="presParOf" srcId="{CE0931E1-57CD-4C4B-8C22-AADB9D2F6230}" destId="{F345208C-68C0-40C8-B5A3-F3A26FCEECBF}" srcOrd="4" destOrd="0" presId="urn:microsoft.com/office/officeart/2005/8/layout/orgChart1"/>
    <dgm:cxn modelId="{0E1CFCEA-3944-4E6A-B0D6-A84FD4216A9D}" type="presParOf" srcId="{CE0931E1-57CD-4C4B-8C22-AADB9D2F6230}" destId="{3F00817A-B9D5-4594-AB89-291825C061BE}" srcOrd="5" destOrd="0" presId="urn:microsoft.com/office/officeart/2005/8/layout/orgChart1"/>
    <dgm:cxn modelId="{FA0C7D2C-EFE7-4584-A740-8DDFD79562E1}" type="presParOf" srcId="{3F00817A-B9D5-4594-AB89-291825C061BE}" destId="{1F3BF93B-8A19-44E0-9BFB-5AC4513A059B}" srcOrd="0" destOrd="0" presId="urn:microsoft.com/office/officeart/2005/8/layout/orgChart1"/>
    <dgm:cxn modelId="{F4EBCF52-54A3-4EF0-9154-54A23F93524D}" type="presParOf" srcId="{1F3BF93B-8A19-44E0-9BFB-5AC4513A059B}" destId="{DCFD9925-81A3-456C-A209-DAD346D61EC4}" srcOrd="0" destOrd="0" presId="urn:microsoft.com/office/officeart/2005/8/layout/orgChart1"/>
    <dgm:cxn modelId="{A0F43530-8EE8-424B-B9C2-492E06A3409D}" type="presParOf" srcId="{1F3BF93B-8A19-44E0-9BFB-5AC4513A059B}" destId="{F30E8D1B-7514-482D-B367-46027F258612}" srcOrd="1" destOrd="0" presId="urn:microsoft.com/office/officeart/2005/8/layout/orgChart1"/>
    <dgm:cxn modelId="{E610F74C-A20B-488E-85E8-A4EC151E76B3}" type="presParOf" srcId="{3F00817A-B9D5-4594-AB89-291825C061BE}" destId="{82BE8D55-5A2E-49B6-B05F-64F2C374F2DB}" srcOrd="1" destOrd="0" presId="urn:microsoft.com/office/officeart/2005/8/layout/orgChart1"/>
    <dgm:cxn modelId="{2DD27B45-8B63-45AF-97B4-486A653398F2}" type="presParOf" srcId="{3F00817A-B9D5-4594-AB89-291825C061BE}" destId="{0CEE0FFB-28FF-47D0-A36F-23479ACCC347}" srcOrd="2" destOrd="0" presId="urn:microsoft.com/office/officeart/2005/8/layout/orgChart1"/>
    <dgm:cxn modelId="{7AF3C88C-2533-4676-B4DC-6A9243D0EA7F}" type="presParOf" srcId="{66765D06-54FC-4258-9C3F-929972B56F65}" destId="{B40ECB4F-D22B-4D78-87E5-8F4AEA7267F1}" srcOrd="2" destOrd="0" presId="urn:microsoft.com/office/officeart/2005/8/layout/orgChart1"/>
    <dgm:cxn modelId="{C8D616BD-48C3-4844-846A-5EBC5AD51C4D}" type="presParOf" srcId="{4668C9BD-501F-44FD-A45E-FF6EA8D4886D}" destId="{46061B34-32BC-499F-9551-CA9D6DD73FEA}" srcOrd="4" destOrd="0" presId="urn:microsoft.com/office/officeart/2005/8/layout/orgChart1"/>
    <dgm:cxn modelId="{F3C13D8F-7E19-49E8-B62F-48AF4CB67A34}" type="presParOf" srcId="{4668C9BD-501F-44FD-A45E-FF6EA8D4886D}" destId="{34797BA8-E943-46B9-B913-B86627E94531}" srcOrd="5" destOrd="0" presId="urn:microsoft.com/office/officeart/2005/8/layout/orgChart1"/>
    <dgm:cxn modelId="{447C457A-6811-4325-9186-8C2DCD5E072D}" type="presParOf" srcId="{34797BA8-E943-46B9-B913-B86627E94531}" destId="{86391E95-5DAA-41EF-93DD-EDF299266E72}" srcOrd="0" destOrd="0" presId="urn:microsoft.com/office/officeart/2005/8/layout/orgChart1"/>
    <dgm:cxn modelId="{DB134F92-BF21-43D4-B886-2134FF6674F9}" type="presParOf" srcId="{86391E95-5DAA-41EF-93DD-EDF299266E72}" destId="{5764A8A1-A5EE-4803-9EBB-82134E3EA73F}" srcOrd="0" destOrd="0" presId="urn:microsoft.com/office/officeart/2005/8/layout/orgChart1"/>
    <dgm:cxn modelId="{B70B9A0E-1F8A-4C84-9C97-E1E53C4FB91F}" type="presParOf" srcId="{86391E95-5DAA-41EF-93DD-EDF299266E72}" destId="{ECDC8A17-62F4-4B31-B686-FC2980037536}" srcOrd="1" destOrd="0" presId="urn:microsoft.com/office/officeart/2005/8/layout/orgChart1"/>
    <dgm:cxn modelId="{AA59521B-846B-4DC4-9740-25756C90A5A0}" type="presParOf" srcId="{34797BA8-E943-46B9-B913-B86627E94531}" destId="{2B95423D-531F-427F-9972-C36CCB04B4EC}" srcOrd="1" destOrd="0" presId="urn:microsoft.com/office/officeart/2005/8/layout/orgChart1"/>
    <dgm:cxn modelId="{D9486AE1-032E-4402-B62D-1CD973DD0666}" type="presParOf" srcId="{34797BA8-E943-46B9-B913-B86627E94531}" destId="{73A865F7-6AB7-447F-B9CA-580E9DC4E822}" srcOrd="2" destOrd="0" presId="urn:microsoft.com/office/officeart/2005/8/layout/orgChart1"/>
    <dgm:cxn modelId="{E8F166D4-F2DB-4C3F-B4F7-2B1AB99957F3}" type="presParOf" srcId="{4668C9BD-501F-44FD-A45E-FF6EA8D4886D}" destId="{5B482E96-B8E5-4AF6-A776-622C5ADF7382}" srcOrd="6" destOrd="0" presId="urn:microsoft.com/office/officeart/2005/8/layout/orgChart1"/>
    <dgm:cxn modelId="{0B264962-7210-4302-94CF-1DB3A4DA8DAA}" type="presParOf" srcId="{4668C9BD-501F-44FD-A45E-FF6EA8D4886D}" destId="{741D36A4-47C1-4012-A4FB-0F495D8003F0}" srcOrd="7" destOrd="0" presId="urn:microsoft.com/office/officeart/2005/8/layout/orgChart1"/>
    <dgm:cxn modelId="{E7A1B1B6-33F6-4D34-8081-8C8735D5C44B}" type="presParOf" srcId="{741D36A4-47C1-4012-A4FB-0F495D8003F0}" destId="{3691C239-EEF8-44B2-97C1-FE68F91B9AE2}" srcOrd="0" destOrd="0" presId="urn:microsoft.com/office/officeart/2005/8/layout/orgChart1"/>
    <dgm:cxn modelId="{E16378ED-469B-4586-9F36-C30456B644D2}" type="presParOf" srcId="{3691C239-EEF8-44B2-97C1-FE68F91B9AE2}" destId="{1CE16182-5A5A-45BE-8591-636864EF7A5E}" srcOrd="0" destOrd="0" presId="urn:microsoft.com/office/officeart/2005/8/layout/orgChart1"/>
    <dgm:cxn modelId="{36A7F624-4056-447B-B3A2-5B03F28E15A4}" type="presParOf" srcId="{3691C239-EEF8-44B2-97C1-FE68F91B9AE2}" destId="{CE7332B5-5B5A-43A6-A842-AECFFDAC9E71}" srcOrd="1" destOrd="0" presId="urn:microsoft.com/office/officeart/2005/8/layout/orgChart1"/>
    <dgm:cxn modelId="{CC4B1B89-A261-45C2-92C1-1AF763BE60C4}" type="presParOf" srcId="{741D36A4-47C1-4012-A4FB-0F495D8003F0}" destId="{E1CDD1DA-C48E-4684-A684-F43A555F6BF0}" srcOrd="1" destOrd="0" presId="urn:microsoft.com/office/officeart/2005/8/layout/orgChart1"/>
    <dgm:cxn modelId="{58838554-7295-4A04-AC70-B9E825CE4396}" type="presParOf" srcId="{741D36A4-47C1-4012-A4FB-0F495D8003F0}" destId="{071D2BE0-D202-455F-A932-07434A9E6522}" srcOrd="2" destOrd="0" presId="urn:microsoft.com/office/officeart/2005/8/layout/orgChart1"/>
    <dgm:cxn modelId="{F067B555-1CD7-47C4-9200-30984323A262}" type="presParOf" srcId="{4668C9BD-501F-44FD-A45E-FF6EA8D4886D}" destId="{19A5828F-F0AE-42FC-BD1F-F400E5605100}" srcOrd="8" destOrd="0" presId="urn:microsoft.com/office/officeart/2005/8/layout/orgChart1"/>
    <dgm:cxn modelId="{B4C30AB9-3434-433D-9C3F-4D586201F5A0}" type="presParOf" srcId="{4668C9BD-501F-44FD-A45E-FF6EA8D4886D}" destId="{5FCB507F-7009-4411-8095-7E535EBE94D3}" srcOrd="9" destOrd="0" presId="urn:microsoft.com/office/officeart/2005/8/layout/orgChart1"/>
    <dgm:cxn modelId="{AD4E357E-41F8-4340-B387-1C004BA0162D}" type="presParOf" srcId="{5FCB507F-7009-4411-8095-7E535EBE94D3}" destId="{32924E02-E234-443C-A858-92E22D68060E}" srcOrd="0" destOrd="0" presId="urn:microsoft.com/office/officeart/2005/8/layout/orgChart1"/>
    <dgm:cxn modelId="{FCA48541-1944-41D9-B63A-3A214F46AEA5}" type="presParOf" srcId="{32924E02-E234-443C-A858-92E22D68060E}" destId="{A0B244E4-7A62-431A-A13D-0B1AB380432E}" srcOrd="0" destOrd="0" presId="urn:microsoft.com/office/officeart/2005/8/layout/orgChart1"/>
    <dgm:cxn modelId="{3CBF4E43-EAC6-4857-81CA-AA31EA80A05D}" type="presParOf" srcId="{32924E02-E234-443C-A858-92E22D68060E}" destId="{8BFC1FC6-D808-4C8C-B4D3-B278D776641A}" srcOrd="1" destOrd="0" presId="urn:microsoft.com/office/officeart/2005/8/layout/orgChart1"/>
    <dgm:cxn modelId="{5D57A396-EFCA-4BAD-B9BB-721EBD4A6F30}" type="presParOf" srcId="{5FCB507F-7009-4411-8095-7E535EBE94D3}" destId="{A7086EF4-2174-47EB-8B7D-30F2EA306BAC}" srcOrd="1" destOrd="0" presId="urn:microsoft.com/office/officeart/2005/8/layout/orgChart1"/>
    <dgm:cxn modelId="{ADB6FF61-C5F7-483D-8ADC-E33B9CFC73BA}" type="presParOf" srcId="{5FCB507F-7009-4411-8095-7E535EBE94D3}" destId="{6A554619-AA14-435A-8EBF-225E6B28007D}" srcOrd="2" destOrd="0" presId="urn:microsoft.com/office/officeart/2005/8/layout/orgChart1"/>
    <dgm:cxn modelId="{0963B999-66DC-4F55-8066-D606758B7402}"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32FFAE-B0E2-4117-9BFD-FCC946F24E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41284D-9257-4DC7-82B0-AC6C644CEE73}">
      <dgm:prSet phldrT="[Text]" custT="1"/>
      <dgm:spPr/>
      <dgm:t>
        <a:bodyPr/>
        <a:lstStyle/>
        <a:p>
          <a:r>
            <a:rPr lang="en-US" sz="2000" b="0" dirty="0"/>
            <a:t>Compliances </a:t>
          </a:r>
        </a:p>
      </dgm:t>
    </dgm:pt>
    <dgm:pt modelId="{80146BF1-F96E-440F-806C-2615DCFF5D33}" type="parTrans" cxnId="{9C559963-76ED-426B-AE47-3D3460F92579}">
      <dgm:prSet/>
      <dgm:spPr/>
      <dgm:t>
        <a:bodyPr/>
        <a:lstStyle/>
        <a:p>
          <a:endParaRPr lang="en-US" sz="2800"/>
        </a:p>
      </dgm:t>
    </dgm:pt>
    <dgm:pt modelId="{B4971B7A-37A7-4891-8093-B4FD9E140FB3}" type="sibTrans" cxnId="{9C559963-76ED-426B-AE47-3D3460F92579}">
      <dgm:prSet/>
      <dgm:spPr/>
      <dgm:t>
        <a:bodyPr/>
        <a:lstStyle/>
        <a:p>
          <a:endParaRPr lang="en-US" sz="2800"/>
        </a:p>
      </dgm:t>
    </dgm:pt>
    <dgm:pt modelId="{B417B8EB-B2FA-47B1-BD6D-A22D09AAD565}">
      <dgm:prSet phldrT="[Text]" custT="1"/>
      <dgm:spPr/>
      <dgm:t>
        <a:bodyPr/>
        <a:lstStyle/>
        <a:p>
          <a:r>
            <a:rPr lang="en-US" sz="1600" b="0" dirty="0"/>
            <a:t>v. Compliances in respect of deposits accepted by the company or amounts which are </a:t>
          </a:r>
          <a:r>
            <a:rPr lang="en-US" sz="1600" b="1" dirty="0"/>
            <a:t>deemed to be deposits,</a:t>
          </a:r>
        </a:p>
      </dgm:t>
    </dgm:pt>
    <dgm:pt modelId="{75C37F87-1349-4B21-8DD4-2525D2E0AE8A}" type="sibTrans" cxnId="{C8B125BC-BFB3-4F40-B185-0FB6C2EA0E07}">
      <dgm:prSet/>
      <dgm:spPr/>
      <dgm:t>
        <a:bodyPr/>
        <a:lstStyle/>
        <a:p>
          <a:endParaRPr lang="en-US" sz="2800"/>
        </a:p>
      </dgm:t>
    </dgm:pt>
    <dgm:pt modelId="{8550D9E7-6FE5-40DD-8584-F3A50FD49CF8}" type="parTrans" cxnId="{C8B125BC-BFB3-4F40-B185-0FB6C2EA0E07}">
      <dgm:prSet/>
      <dgm:spPr/>
      <dgm:t>
        <a:bodyPr/>
        <a:lstStyle/>
        <a:p>
          <a:endParaRPr lang="en-US" sz="2800"/>
        </a:p>
      </dgm:t>
    </dgm:pt>
    <dgm:pt modelId="{BA812114-50DA-4C73-8245-29EA2A7DFBD6}">
      <dgm:prSet phldrT="[Text]" custT="1"/>
      <dgm:spPr/>
      <dgm:t>
        <a:bodyPr/>
        <a:lstStyle/>
        <a:p>
          <a:r>
            <a:rPr lang="en-US" sz="1600" dirty="0"/>
            <a:t>iv. Compliances of sections 185 &amp; 186 in respect of loans, investments, guarantees, and security, </a:t>
          </a:r>
        </a:p>
      </dgm:t>
    </dgm:pt>
    <dgm:pt modelId="{7FBC2927-ADF6-4A9D-BE80-4BE50A038AD5}" type="sibTrans" cxnId="{E05ECD86-79D4-4B00-A54F-F1D1FE1A8495}">
      <dgm:prSet/>
      <dgm:spPr/>
      <dgm:t>
        <a:bodyPr/>
        <a:lstStyle/>
        <a:p>
          <a:endParaRPr lang="en-US" sz="2800"/>
        </a:p>
      </dgm:t>
    </dgm:pt>
    <dgm:pt modelId="{1A272E34-2D4E-4BFE-B416-451CFC5ABAC2}" type="parTrans" cxnId="{E05ECD86-79D4-4B00-A54F-F1D1FE1A8495}">
      <dgm:prSet/>
      <dgm:spPr/>
      <dgm:t>
        <a:bodyPr/>
        <a:lstStyle/>
        <a:p>
          <a:endParaRPr lang="en-US" sz="2800"/>
        </a:p>
      </dgm:t>
    </dgm:pt>
    <dgm:pt modelId="{23443CB6-4995-4BB7-A44D-E42923804127}">
      <dgm:prSet phldrT="[Text]" custT="1"/>
      <dgm:spPr/>
      <dgm:t>
        <a:bodyPr/>
        <a:lstStyle/>
        <a:p>
          <a:r>
            <a:rPr lang="en-US" sz="1600" b="0" dirty="0"/>
            <a:t>vi. Maintenance of Cost Records</a:t>
          </a:r>
        </a:p>
      </dgm:t>
    </dgm:pt>
    <dgm:pt modelId="{98E4025E-53AB-42BB-9D2A-281FAB9D6E70}" type="parTrans" cxnId="{E4452282-8336-48A9-ABF2-639DE72C486B}">
      <dgm:prSet/>
      <dgm:spPr/>
      <dgm:t>
        <a:bodyPr/>
        <a:lstStyle/>
        <a:p>
          <a:endParaRPr lang="en-US"/>
        </a:p>
      </dgm:t>
    </dgm:pt>
    <dgm:pt modelId="{4D20DBCB-8B61-45F9-9410-93E9067FD343}" type="sibTrans" cxnId="{E4452282-8336-48A9-ABF2-639DE72C486B}">
      <dgm:prSet/>
      <dgm:spPr/>
      <dgm:t>
        <a:bodyPr/>
        <a:lstStyle/>
        <a:p>
          <a:endParaRPr lang="en-US"/>
        </a:p>
      </dgm:t>
    </dgm:pt>
    <dgm:pt modelId="{7FC0CAB9-52D7-4305-924C-1DB1FB2D8ECF}">
      <dgm:prSet phldrT="[Text]" custT="1"/>
      <dgm:spPr/>
      <dgm:t>
        <a:bodyPr/>
        <a:lstStyle/>
        <a:p>
          <a:r>
            <a:rPr lang="en-US" sz="1600" b="0" dirty="0"/>
            <a:t>vii. Statutory Dues pending to be Deposited</a:t>
          </a:r>
        </a:p>
      </dgm:t>
    </dgm:pt>
    <dgm:pt modelId="{1742566B-B261-4271-917C-DFAA8397A99F}" type="parTrans" cxnId="{2D95207F-66F9-4482-8BE9-ACC5A928E670}">
      <dgm:prSet/>
      <dgm:spPr/>
      <dgm:t>
        <a:bodyPr/>
        <a:lstStyle/>
        <a:p>
          <a:endParaRPr lang="en-US"/>
        </a:p>
      </dgm:t>
    </dgm:pt>
    <dgm:pt modelId="{2E16234D-F26A-46AF-9C60-43C12C4001CF}" type="sibTrans" cxnId="{2D95207F-66F9-4482-8BE9-ACC5A928E670}">
      <dgm:prSet/>
      <dgm:spPr/>
      <dgm:t>
        <a:bodyPr/>
        <a:lstStyle/>
        <a:p>
          <a:endParaRPr lang="en-US"/>
        </a:p>
      </dgm:t>
    </dgm:pt>
    <dgm:pt modelId="{4EB26FC3-5449-4D5D-A225-D4D5FC88A348}" type="pres">
      <dgm:prSet presAssocID="{7232FFAE-B0E2-4117-9BFD-FCC946F24E84}" presName="hierChild1" presStyleCnt="0">
        <dgm:presLayoutVars>
          <dgm:orgChart val="1"/>
          <dgm:chPref val="1"/>
          <dgm:dir/>
          <dgm:animOne val="branch"/>
          <dgm:animLvl val="lvl"/>
          <dgm:resizeHandles/>
        </dgm:presLayoutVars>
      </dgm:prSet>
      <dgm:spPr/>
    </dgm:pt>
    <dgm:pt modelId="{D5B61AA8-D785-4331-BDE2-64D04C813546}" type="pres">
      <dgm:prSet presAssocID="{C741284D-9257-4DC7-82B0-AC6C644CEE73}" presName="hierRoot1" presStyleCnt="0">
        <dgm:presLayoutVars>
          <dgm:hierBranch val="init"/>
        </dgm:presLayoutVars>
      </dgm:prSet>
      <dgm:spPr/>
    </dgm:pt>
    <dgm:pt modelId="{563E4DD6-DBC7-4712-8C79-081821B949F4}" type="pres">
      <dgm:prSet presAssocID="{C741284D-9257-4DC7-82B0-AC6C644CEE73}" presName="rootComposite1" presStyleCnt="0"/>
      <dgm:spPr/>
    </dgm:pt>
    <dgm:pt modelId="{E4EA9954-9D42-441D-8579-8A539B2D3B6A}" type="pres">
      <dgm:prSet presAssocID="{C741284D-9257-4DC7-82B0-AC6C644CEE73}" presName="rootText1" presStyleLbl="node0" presStyleIdx="0" presStyleCnt="1" custScaleX="185868" custScaleY="80651">
        <dgm:presLayoutVars>
          <dgm:chPref val="3"/>
        </dgm:presLayoutVars>
      </dgm:prSet>
      <dgm:spPr/>
    </dgm:pt>
    <dgm:pt modelId="{8E5774F0-25FE-408F-BF2F-90D5FEAE1120}" type="pres">
      <dgm:prSet presAssocID="{C741284D-9257-4DC7-82B0-AC6C644CEE73}" presName="rootConnector1" presStyleLbl="node1" presStyleIdx="0" presStyleCnt="0"/>
      <dgm:spPr/>
    </dgm:pt>
    <dgm:pt modelId="{4668C9BD-501F-44FD-A45E-FF6EA8D4886D}" type="pres">
      <dgm:prSet presAssocID="{C741284D-9257-4DC7-82B0-AC6C644CEE73}" presName="hierChild2" presStyleCnt="0"/>
      <dgm:spPr/>
    </dgm:pt>
    <dgm:pt modelId="{0CC52BA4-4DB5-4B71-8011-69935CB5B9D4}" type="pres">
      <dgm:prSet presAssocID="{1A272E34-2D4E-4BFE-B416-451CFC5ABAC2}" presName="Name37" presStyleLbl="parChTrans1D2" presStyleIdx="0" presStyleCnt="4" custSzX="2150856"/>
      <dgm:spPr/>
    </dgm:pt>
    <dgm:pt modelId="{7EC00ADF-6FEC-424E-BD35-3017B211A834}" type="pres">
      <dgm:prSet presAssocID="{BA812114-50DA-4C73-8245-29EA2A7DFBD6}" presName="hierRoot2" presStyleCnt="0">
        <dgm:presLayoutVars>
          <dgm:hierBranch val="init"/>
        </dgm:presLayoutVars>
      </dgm:prSet>
      <dgm:spPr/>
    </dgm:pt>
    <dgm:pt modelId="{91A4E04F-B80B-4724-8CF4-0ABBAA25F266}" type="pres">
      <dgm:prSet presAssocID="{BA812114-50DA-4C73-8245-29EA2A7DFBD6}" presName="rootComposite" presStyleCnt="0"/>
      <dgm:spPr/>
    </dgm:pt>
    <dgm:pt modelId="{6969C195-98B7-45D0-A3B7-2B45A2DED059}" type="pres">
      <dgm:prSet presAssocID="{BA812114-50DA-4C73-8245-29EA2A7DFBD6}" presName="rootText" presStyleLbl="node2" presStyleIdx="0" presStyleCnt="4" custScaleX="215020" custScaleY="190350">
        <dgm:presLayoutVars>
          <dgm:chPref val="3"/>
        </dgm:presLayoutVars>
      </dgm:prSet>
      <dgm:spPr/>
    </dgm:pt>
    <dgm:pt modelId="{E5A9B5FA-1826-402F-945B-4C7A7122478A}" type="pres">
      <dgm:prSet presAssocID="{BA812114-50DA-4C73-8245-29EA2A7DFBD6}" presName="rootConnector" presStyleLbl="node2" presStyleIdx="0" presStyleCnt="4"/>
      <dgm:spPr/>
    </dgm:pt>
    <dgm:pt modelId="{11F654B6-56D6-422F-ACC2-C006C0E60303}" type="pres">
      <dgm:prSet presAssocID="{BA812114-50DA-4C73-8245-29EA2A7DFBD6}" presName="hierChild4" presStyleCnt="0"/>
      <dgm:spPr/>
    </dgm:pt>
    <dgm:pt modelId="{F3416AEC-20B4-4627-96F3-12F11A694969}" type="pres">
      <dgm:prSet presAssocID="{BA812114-50DA-4C73-8245-29EA2A7DFBD6}" presName="hierChild5" presStyleCnt="0"/>
      <dgm:spPr/>
    </dgm:pt>
    <dgm:pt modelId="{4A457D48-4BDD-425C-95F0-091DE8680901}" type="pres">
      <dgm:prSet presAssocID="{8550D9E7-6FE5-40DD-8584-F3A50FD49CF8}" presName="Name37" presStyleLbl="parChTrans1D2" presStyleIdx="1" presStyleCnt="4" custSzX="125689"/>
      <dgm:spPr/>
    </dgm:pt>
    <dgm:pt modelId="{BB04B260-F750-4303-ABE5-C907389E4588}" type="pres">
      <dgm:prSet presAssocID="{B417B8EB-B2FA-47B1-BD6D-A22D09AAD565}" presName="hierRoot2" presStyleCnt="0">
        <dgm:presLayoutVars>
          <dgm:hierBranch val="init"/>
        </dgm:presLayoutVars>
      </dgm:prSet>
      <dgm:spPr/>
    </dgm:pt>
    <dgm:pt modelId="{EAEE8302-2CC6-48CB-95C2-6B9431B3FA5F}" type="pres">
      <dgm:prSet presAssocID="{B417B8EB-B2FA-47B1-BD6D-A22D09AAD565}" presName="rootComposite" presStyleCnt="0"/>
      <dgm:spPr/>
    </dgm:pt>
    <dgm:pt modelId="{3E43D8D6-2021-4226-A926-3665D0C97CAE}" type="pres">
      <dgm:prSet presAssocID="{B417B8EB-B2FA-47B1-BD6D-A22D09AAD565}" presName="rootText" presStyleLbl="node2" presStyleIdx="1" presStyleCnt="4" custScaleX="176155" custScaleY="188320">
        <dgm:presLayoutVars>
          <dgm:chPref val="3"/>
        </dgm:presLayoutVars>
      </dgm:prSet>
      <dgm:spPr/>
    </dgm:pt>
    <dgm:pt modelId="{E7F2BB98-3D11-4696-9613-AC8B3C905D5F}" type="pres">
      <dgm:prSet presAssocID="{B417B8EB-B2FA-47B1-BD6D-A22D09AAD565}" presName="rootConnector" presStyleLbl="node2" presStyleIdx="1" presStyleCnt="4"/>
      <dgm:spPr/>
    </dgm:pt>
    <dgm:pt modelId="{391AF44A-5DBB-4AFF-AFFC-F250B78A4237}" type="pres">
      <dgm:prSet presAssocID="{B417B8EB-B2FA-47B1-BD6D-A22D09AAD565}" presName="hierChild4" presStyleCnt="0"/>
      <dgm:spPr/>
    </dgm:pt>
    <dgm:pt modelId="{3036ECE8-83A0-4DC9-A69A-50DAC856B218}" type="pres">
      <dgm:prSet presAssocID="{B417B8EB-B2FA-47B1-BD6D-A22D09AAD565}" presName="hierChild5" presStyleCnt="0"/>
      <dgm:spPr/>
    </dgm:pt>
    <dgm:pt modelId="{32F5D3F4-0EB0-4A9F-804A-DE5F0AC4661B}" type="pres">
      <dgm:prSet presAssocID="{98E4025E-53AB-42BB-9D2A-281FAB9D6E70}" presName="Name37" presStyleLbl="parChTrans1D2" presStyleIdx="2" presStyleCnt="4"/>
      <dgm:spPr/>
    </dgm:pt>
    <dgm:pt modelId="{3606C391-B0C0-49EB-B80D-158B425BB3BE}" type="pres">
      <dgm:prSet presAssocID="{23443CB6-4995-4BB7-A44D-E42923804127}" presName="hierRoot2" presStyleCnt="0">
        <dgm:presLayoutVars>
          <dgm:hierBranch val="init"/>
        </dgm:presLayoutVars>
      </dgm:prSet>
      <dgm:spPr/>
    </dgm:pt>
    <dgm:pt modelId="{0DB1DE66-89DD-4B85-8E3B-E2B1A6419E25}" type="pres">
      <dgm:prSet presAssocID="{23443CB6-4995-4BB7-A44D-E42923804127}" presName="rootComposite" presStyleCnt="0"/>
      <dgm:spPr/>
    </dgm:pt>
    <dgm:pt modelId="{9D33E25A-D2E4-488C-9619-A52781A0B7E2}" type="pres">
      <dgm:prSet presAssocID="{23443CB6-4995-4BB7-A44D-E42923804127}" presName="rootText" presStyleLbl="node2" presStyleIdx="2" presStyleCnt="4" custScaleX="131057" custScaleY="123841" custLinFactNeighborX="-3675" custLinFactNeighborY="5568">
        <dgm:presLayoutVars>
          <dgm:chPref val="3"/>
        </dgm:presLayoutVars>
      </dgm:prSet>
      <dgm:spPr/>
    </dgm:pt>
    <dgm:pt modelId="{64D6A60A-D03F-4156-ABCA-04A61DD9CEEB}" type="pres">
      <dgm:prSet presAssocID="{23443CB6-4995-4BB7-A44D-E42923804127}" presName="rootConnector" presStyleLbl="node2" presStyleIdx="2" presStyleCnt="4"/>
      <dgm:spPr/>
    </dgm:pt>
    <dgm:pt modelId="{18CC513B-1529-4EC7-9393-F11829D87C52}" type="pres">
      <dgm:prSet presAssocID="{23443CB6-4995-4BB7-A44D-E42923804127}" presName="hierChild4" presStyleCnt="0"/>
      <dgm:spPr/>
    </dgm:pt>
    <dgm:pt modelId="{A3F51368-78E0-4297-8077-320F4B801F0A}" type="pres">
      <dgm:prSet presAssocID="{23443CB6-4995-4BB7-A44D-E42923804127}" presName="hierChild5" presStyleCnt="0"/>
      <dgm:spPr/>
    </dgm:pt>
    <dgm:pt modelId="{7D03CC4E-FCDD-453B-8180-17526F1D4FDA}" type="pres">
      <dgm:prSet presAssocID="{1742566B-B261-4271-917C-DFAA8397A99F}" presName="Name37" presStyleLbl="parChTrans1D2" presStyleIdx="3" presStyleCnt="4"/>
      <dgm:spPr/>
    </dgm:pt>
    <dgm:pt modelId="{F13DD966-F32C-476B-AB44-AF622106955B}" type="pres">
      <dgm:prSet presAssocID="{7FC0CAB9-52D7-4305-924C-1DB1FB2D8ECF}" presName="hierRoot2" presStyleCnt="0">
        <dgm:presLayoutVars>
          <dgm:hierBranch val="init"/>
        </dgm:presLayoutVars>
      </dgm:prSet>
      <dgm:spPr/>
    </dgm:pt>
    <dgm:pt modelId="{CA6C73FD-4827-499E-B1BD-7369810DB490}" type="pres">
      <dgm:prSet presAssocID="{7FC0CAB9-52D7-4305-924C-1DB1FB2D8ECF}" presName="rootComposite" presStyleCnt="0"/>
      <dgm:spPr/>
    </dgm:pt>
    <dgm:pt modelId="{7C0DAB44-E001-4F26-9C3D-3BE4C68C92CA}" type="pres">
      <dgm:prSet presAssocID="{7FC0CAB9-52D7-4305-924C-1DB1FB2D8ECF}" presName="rootText" presStyleLbl="node2" presStyleIdx="3" presStyleCnt="4" custScaleY="165274">
        <dgm:presLayoutVars>
          <dgm:chPref val="3"/>
        </dgm:presLayoutVars>
      </dgm:prSet>
      <dgm:spPr/>
    </dgm:pt>
    <dgm:pt modelId="{8D832F7D-37F8-40B8-ACCC-C8FD806C5597}" type="pres">
      <dgm:prSet presAssocID="{7FC0CAB9-52D7-4305-924C-1DB1FB2D8ECF}" presName="rootConnector" presStyleLbl="node2" presStyleIdx="3" presStyleCnt="4"/>
      <dgm:spPr/>
    </dgm:pt>
    <dgm:pt modelId="{7D5271F1-D8E0-4EF4-B407-AF464F68EB9A}" type="pres">
      <dgm:prSet presAssocID="{7FC0CAB9-52D7-4305-924C-1DB1FB2D8ECF}" presName="hierChild4" presStyleCnt="0"/>
      <dgm:spPr/>
    </dgm:pt>
    <dgm:pt modelId="{CF9AA732-C7EA-4F64-980A-F279392B5DAB}" type="pres">
      <dgm:prSet presAssocID="{7FC0CAB9-52D7-4305-924C-1DB1FB2D8ECF}" presName="hierChild5" presStyleCnt="0"/>
      <dgm:spPr/>
    </dgm:pt>
    <dgm:pt modelId="{60BDAB7C-D9B2-4115-9B08-F6F256471504}" type="pres">
      <dgm:prSet presAssocID="{C741284D-9257-4DC7-82B0-AC6C644CEE73}" presName="hierChild3" presStyleCnt="0"/>
      <dgm:spPr/>
    </dgm:pt>
  </dgm:ptLst>
  <dgm:cxnLst>
    <dgm:cxn modelId="{A69DC612-B8BC-4856-B9D1-47EE80A4602D}" type="presOf" srcId="{8550D9E7-6FE5-40DD-8584-F3A50FD49CF8}" destId="{4A457D48-4BDD-425C-95F0-091DE8680901}" srcOrd="0" destOrd="0" presId="urn:microsoft.com/office/officeart/2005/8/layout/orgChart1"/>
    <dgm:cxn modelId="{D286A916-ACE5-4BB3-ABD2-39F35E9C9935}" type="presOf" srcId="{23443CB6-4995-4BB7-A44D-E42923804127}" destId="{64D6A60A-D03F-4156-ABCA-04A61DD9CEEB}" srcOrd="1" destOrd="0" presId="urn:microsoft.com/office/officeart/2005/8/layout/orgChart1"/>
    <dgm:cxn modelId="{D12C891B-F38A-4C46-AFF3-7C0CB683B179}" type="presOf" srcId="{C741284D-9257-4DC7-82B0-AC6C644CEE73}" destId="{E4EA9954-9D42-441D-8579-8A539B2D3B6A}" srcOrd="0" destOrd="0" presId="urn:microsoft.com/office/officeart/2005/8/layout/orgChart1"/>
    <dgm:cxn modelId="{75D46C1D-0289-44D1-91CD-FA162E3C1F75}" type="presOf" srcId="{B417B8EB-B2FA-47B1-BD6D-A22D09AAD565}" destId="{3E43D8D6-2021-4226-A926-3665D0C97CAE}" srcOrd="0" destOrd="0" presId="urn:microsoft.com/office/officeart/2005/8/layout/orgChart1"/>
    <dgm:cxn modelId="{5E4F7828-7007-4354-955E-FE65D8D354CA}" type="presOf" srcId="{7FC0CAB9-52D7-4305-924C-1DB1FB2D8ECF}" destId="{8D832F7D-37F8-40B8-ACCC-C8FD806C5597}" srcOrd="1" destOrd="0" presId="urn:microsoft.com/office/officeart/2005/8/layout/orgChart1"/>
    <dgm:cxn modelId="{9C559963-76ED-426B-AE47-3D3460F92579}" srcId="{7232FFAE-B0E2-4117-9BFD-FCC946F24E84}" destId="{C741284D-9257-4DC7-82B0-AC6C644CEE73}" srcOrd="0" destOrd="0" parTransId="{80146BF1-F96E-440F-806C-2615DCFF5D33}" sibTransId="{B4971B7A-37A7-4891-8093-B4FD9E140FB3}"/>
    <dgm:cxn modelId="{55D36064-71C7-44EE-83BA-A91056871A95}" type="presOf" srcId="{BA812114-50DA-4C73-8245-29EA2A7DFBD6}" destId="{6969C195-98B7-45D0-A3B7-2B45A2DED059}" srcOrd="0" destOrd="0" presId="urn:microsoft.com/office/officeart/2005/8/layout/orgChart1"/>
    <dgm:cxn modelId="{A71C8C73-A371-44CE-9D19-ED23521E4F2D}" type="presOf" srcId="{23443CB6-4995-4BB7-A44D-E42923804127}" destId="{9D33E25A-D2E4-488C-9619-A52781A0B7E2}" srcOrd="0" destOrd="0" presId="urn:microsoft.com/office/officeart/2005/8/layout/orgChart1"/>
    <dgm:cxn modelId="{FF04F258-4A0C-4049-9520-70FB2791D7D7}" type="presOf" srcId="{98E4025E-53AB-42BB-9D2A-281FAB9D6E70}" destId="{32F5D3F4-0EB0-4A9F-804A-DE5F0AC4661B}" srcOrd="0" destOrd="0" presId="urn:microsoft.com/office/officeart/2005/8/layout/orgChart1"/>
    <dgm:cxn modelId="{3DCE7B59-62E0-46B4-9E29-BDEE11E778EE}" type="presOf" srcId="{BA812114-50DA-4C73-8245-29EA2A7DFBD6}" destId="{E5A9B5FA-1826-402F-945B-4C7A7122478A}" srcOrd="1" destOrd="0" presId="urn:microsoft.com/office/officeart/2005/8/layout/orgChart1"/>
    <dgm:cxn modelId="{2D95207F-66F9-4482-8BE9-ACC5A928E670}" srcId="{C741284D-9257-4DC7-82B0-AC6C644CEE73}" destId="{7FC0CAB9-52D7-4305-924C-1DB1FB2D8ECF}" srcOrd="3" destOrd="0" parTransId="{1742566B-B261-4271-917C-DFAA8397A99F}" sibTransId="{2E16234D-F26A-46AF-9C60-43C12C4001CF}"/>
    <dgm:cxn modelId="{616C767F-E383-41BF-B8D9-D876166F33F4}" type="presOf" srcId="{C741284D-9257-4DC7-82B0-AC6C644CEE73}" destId="{8E5774F0-25FE-408F-BF2F-90D5FEAE1120}" srcOrd="1" destOrd="0" presId="urn:microsoft.com/office/officeart/2005/8/layout/orgChart1"/>
    <dgm:cxn modelId="{E4452282-8336-48A9-ABF2-639DE72C486B}" srcId="{C741284D-9257-4DC7-82B0-AC6C644CEE73}" destId="{23443CB6-4995-4BB7-A44D-E42923804127}" srcOrd="2" destOrd="0" parTransId="{98E4025E-53AB-42BB-9D2A-281FAB9D6E70}" sibTransId="{4D20DBCB-8B61-45F9-9410-93E9067FD343}"/>
    <dgm:cxn modelId="{E05ECD86-79D4-4B00-A54F-F1D1FE1A8495}" srcId="{C741284D-9257-4DC7-82B0-AC6C644CEE73}" destId="{BA812114-50DA-4C73-8245-29EA2A7DFBD6}" srcOrd="0" destOrd="0" parTransId="{1A272E34-2D4E-4BFE-B416-451CFC5ABAC2}" sibTransId="{7FBC2927-ADF6-4A9D-BE80-4BE50A038AD5}"/>
    <dgm:cxn modelId="{A095FC8A-6613-4F26-98A5-6160867C3657}" type="presOf" srcId="{B417B8EB-B2FA-47B1-BD6D-A22D09AAD565}" destId="{E7F2BB98-3D11-4696-9613-AC8B3C905D5F}" srcOrd="1" destOrd="0" presId="urn:microsoft.com/office/officeart/2005/8/layout/orgChart1"/>
    <dgm:cxn modelId="{56345BB9-F672-4B17-9D0D-FEB29D0B293C}" type="presOf" srcId="{1742566B-B261-4271-917C-DFAA8397A99F}" destId="{7D03CC4E-FCDD-453B-8180-17526F1D4FDA}" srcOrd="0" destOrd="0" presId="urn:microsoft.com/office/officeart/2005/8/layout/orgChart1"/>
    <dgm:cxn modelId="{C8B125BC-BFB3-4F40-B185-0FB6C2EA0E07}" srcId="{C741284D-9257-4DC7-82B0-AC6C644CEE73}" destId="{B417B8EB-B2FA-47B1-BD6D-A22D09AAD565}" srcOrd="1" destOrd="0" parTransId="{8550D9E7-6FE5-40DD-8584-F3A50FD49CF8}" sibTransId="{75C37F87-1349-4B21-8DD4-2525D2E0AE8A}"/>
    <dgm:cxn modelId="{D5A178BE-BC9E-4867-8F4E-BF67061EB481}" type="presOf" srcId="{7FC0CAB9-52D7-4305-924C-1DB1FB2D8ECF}" destId="{7C0DAB44-E001-4F26-9C3D-3BE4C68C92CA}" srcOrd="0" destOrd="0" presId="urn:microsoft.com/office/officeart/2005/8/layout/orgChart1"/>
    <dgm:cxn modelId="{9A56E0C6-EC12-44C1-8E4C-8670CCC0FFFA}" type="presOf" srcId="{7232FFAE-B0E2-4117-9BFD-FCC946F24E84}" destId="{4EB26FC3-5449-4D5D-A225-D4D5FC88A348}" srcOrd="0" destOrd="0" presId="urn:microsoft.com/office/officeart/2005/8/layout/orgChart1"/>
    <dgm:cxn modelId="{62D4CADE-98F6-47CC-BB8E-21E0FDE8C491}" type="presOf" srcId="{1A272E34-2D4E-4BFE-B416-451CFC5ABAC2}" destId="{0CC52BA4-4DB5-4B71-8011-69935CB5B9D4}" srcOrd="0" destOrd="0" presId="urn:microsoft.com/office/officeart/2005/8/layout/orgChart1"/>
    <dgm:cxn modelId="{D4FE484E-B5A6-49DA-9DFD-4E456642A91F}" type="presParOf" srcId="{4EB26FC3-5449-4D5D-A225-D4D5FC88A348}" destId="{D5B61AA8-D785-4331-BDE2-64D04C813546}" srcOrd="0" destOrd="0" presId="urn:microsoft.com/office/officeart/2005/8/layout/orgChart1"/>
    <dgm:cxn modelId="{36A089C5-7783-48F3-ABA9-7E747097FEC4}" type="presParOf" srcId="{D5B61AA8-D785-4331-BDE2-64D04C813546}" destId="{563E4DD6-DBC7-4712-8C79-081821B949F4}" srcOrd="0" destOrd="0" presId="urn:microsoft.com/office/officeart/2005/8/layout/orgChart1"/>
    <dgm:cxn modelId="{0D074B10-D7AF-4C1E-9835-A730A52462EC}" type="presParOf" srcId="{563E4DD6-DBC7-4712-8C79-081821B949F4}" destId="{E4EA9954-9D42-441D-8579-8A539B2D3B6A}" srcOrd="0" destOrd="0" presId="urn:microsoft.com/office/officeart/2005/8/layout/orgChart1"/>
    <dgm:cxn modelId="{5C48DB04-FB2E-414C-9503-868E7DB3701F}" type="presParOf" srcId="{563E4DD6-DBC7-4712-8C79-081821B949F4}" destId="{8E5774F0-25FE-408F-BF2F-90D5FEAE1120}" srcOrd="1" destOrd="0" presId="urn:microsoft.com/office/officeart/2005/8/layout/orgChart1"/>
    <dgm:cxn modelId="{C2B9CDF7-9E57-4572-9F41-D30960A89506}" type="presParOf" srcId="{D5B61AA8-D785-4331-BDE2-64D04C813546}" destId="{4668C9BD-501F-44FD-A45E-FF6EA8D4886D}" srcOrd="1" destOrd="0" presId="urn:microsoft.com/office/officeart/2005/8/layout/orgChart1"/>
    <dgm:cxn modelId="{EFDD5039-8786-4F63-A794-43E71D4336D0}" type="presParOf" srcId="{4668C9BD-501F-44FD-A45E-FF6EA8D4886D}" destId="{0CC52BA4-4DB5-4B71-8011-69935CB5B9D4}" srcOrd="0" destOrd="0" presId="urn:microsoft.com/office/officeart/2005/8/layout/orgChart1"/>
    <dgm:cxn modelId="{5914BE2E-1217-43E2-AFC5-AFA50379CDD5}" type="presParOf" srcId="{4668C9BD-501F-44FD-A45E-FF6EA8D4886D}" destId="{7EC00ADF-6FEC-424E-BD35-3017B211A834}" srcOrd="1" destOrd="0" presId="urn:microsoft.com/office/officeart/2005/8/layout/orgChart1"/>
    <dgm:cxn modelId="{2E173841-D435-4402-B3FD-2A48CD3BB7A3}" type="presParOf" srcId="{7EC00ADF-6FEC-424E-BD35-3017B211A834}" destId="{91A4E04F-B80B-4724-8CF4-0ABBAA25F266}" srcOrd="0" destOrd="0" presId="urn:microsoft.com/office/officeart/2005/8/layout/orgChart1"/>
    <dgm:cxn modelId="{3FCBC7DF-DED1-4B23-91F0-71CD3F605E6C}" type="presParOf" srcId="{91A4E04F-B80B-4724-8CF4-0ABBAA25F266}" destId="{6969C195-98B7-45D0-A3B7-2B45A2DED059}" srcOrd="0" destOrd="0" presId="urn:microsoft.com/office/officeart/2005/8/layout/orgChart1"/>
    <dgm:cxn modelId="{B991AF44-D4C3-4312-AC95-DB83D9630136}" type="presParOf" srcId="{91A4E04F-B80B-4724-8CF4-0ABBAA25F266}" destId="{E5A9B5FA-1826-402F-945B-4C7A7122478A}" srcOrd="1" destOrd="0" presId="urn:microsoft.com/office/officeart/2005/8/layout/orgChart1"/>
    <dgm:cxn modelId="{FC39E2CE-2E82-4D27-9BA2-5ED59A9C58B1}" type="presParOf" srcId="{7EC00ADF-6FEC-424E-BD35-3017B211A834}" destId="{11F654B6-56D6-422F-ACC2-C006C0E60303}" srcOrd="1" destOrd="0" presId="urn:microsoft.com/office/officeart/2005/8/layout/orgChart1"/>
    <dgm:cxn modelId="{E2307DB4-BF96-4CE5-9AF4-74FDEA329361}" type="presParOf" srcId="{7EC00ADF-6FEC-424E-BD35-3017B211A834}" destId="{F3416AEC-20B4-4627-96F3-12F11A694969}" srcOrd="2" destOrd="0" presId="urn:microsoft.com/office/officeart/2005/8/layout/orgChart1"/>
    <dgm:cxn modelId="{70EA025B-CA62-451E-8242-A75185B87E5B}" type="presParOf" srcId="{4668C9BD-501F-44FD-A45E-FF6EA8D4886D}" destId="{4A457D48-4BDD-425C-95F0-091DE8680901}" srcOrd="2" destOrd="0" presId="urn:microsoft.com/office/officeart/2005/8/layout/orgChart1"/>
    <dgm:cxn modelId="{B3639D02-9671-4769-9D0B-4B8B1DBC7C3E}" type="presParOf" srcId="{4668C9BD-501F-44FD-A45E-FF6EA8D4886D}" destId="{BB04B260-F750-4303-ABE5-C907389E4588}" srcOrd="3" destOrd="0" presId="urn:microsoft.com/office/officeart/2005/8/layout/orgChart1"/>
    <dgm:cxn modelId="{BD12508A-952B-46B6-94BD-BAAF5861204E}" type="presParOf" srcId="{BB04B260-F750-4303-ABE5-C907389E4588}" destId="{EAEE8302-2CC6-48CB-95C2-6B9431B3FA5F}" srcOrd="0" destOrd="0" presId="urn:microsoft.com/office/officeart/2005/8/layout/orgChart1"/>
    <dgm:cxn modelId="{8386DB27-D30C-40B0-98AC-891B57CF6FEF}" type="presParOf" srcId="{EAEE8302-2CC6-48CB-95C2-6B9431B3FA5F}" destId="{3E43D8D6-2021-4226-A926-3665D0C97CAE}" srcOrd="0" destOrd="0" presId="urn:microsoft.com/office/officeart/2005/8/layout/orgChart1"/>
    <dgm:cxn modelId="{1941B6FC-B321-447B-A6A4-AD21BEEFC6D0}" type="presParOf" srcId="{EAEE8302-2CC6-48CB-95C2-6B9431B3FA5F}" destId="{E7F2BB98-3D11-4696-9613-AC8B3C905D5F}" srcOrd="1" destOrd="0" presId="urn:microsoft.com/office/officeart/2005/8/layout/orgChart1"/>
    <dgm:cxn modelId="{6DABEAB0-0EFD-48FE-81F9-D20E2206A0F4}" type="presParOf" srcId="{BB04B260-F750-4303-ABE5-C907389E4588}" destId="{391AF44A-5DBB-4AFF-AFFC-F250B78A4237}" srcOrd="1" destOrd="0" presId="urn:microsoft.com/office/officeart/2005/8/layout/orgChart1"/>
    <dgm:cxn modelId="{7612C202-815A-4B4B-88EC-8E6ACB869D13}" type="presParOf" srcId="{BB04B260-F750-4303-ABE5-C907389E4588}" destId="{3036ECE8-83A0-4DC9-A69A-50DAC856B218}" srcOrd="2" destOrd="0" presId="urn:microsoft.com/office/officeart/2005/8/layout/orgChart1"/>
    <dgm:cxn modelId="{6C534CB5-A402-410A-9081-040B97DE273F}" type="presParOf" srcId="{4668C9BD-501F-44FD-A45E-FF6EA8D4886D}" destId="{32F5D3F4-0EB0-4A9F-804A-DE5F0AC4661B}" srcOrd="4" destOrd="0" presId="urn:microsoft.com/office/officeart/2005/8/layout/orgChart1"/>
    <dgm:cxn modelId="{DBF912CF-D7A8-482B-B04D-B66AAEAECEFE}" type="presParOf" srcId="{4668C9BD-501F-44FD-A45E-FF6EA8D4886D}" destId="{3606C391-B0C0-49EB-B80D-158B425BB3BE}" srcOrd="5" destOrd="0" presId="urn:microsoft.com/office/officeart/2005/8/layout/orgChart1"/>
    <dgm:cxn modelId="{ED873A10-ECAB-43B8-AAD4-E6D78D34D705}" type="presParOf" srcId="{3606C391-B0C0-49EB-B80D-158B425BB3BE}" destId="{0DB1DE66-89DD-4B85-8E3B-E2B1A6419E25}" srcOrd="0" destOrd="0" presId="urn:microsoft.com/office/officeart/2005/8/layout/orgChart1"/>
    <dgm:cxn modelId="{501F8FDB-BB73-4EF7-904D-76F6624C9B78}" type="presParOf" srcId="{0DB1DE66-89DD-4B85-8E3B-E2B1A6419E25}" destId="{9D33E25A-D2E4-488C-9619-A52781A0B7E2}" srcOrd="0" destOrd="0" presId="urn:microsoft.com/office/officeart/2005/8/layout/orgChart1"/>
    <dgm:cxn modelId="{21519A96-E586-4FC8-91A9-29F015DF4D55}" type="presParOf" srcId="{0DB1DE66-89DD-4B85-8E3B-E2B1A6419E25}" destId="{64D6A60A-D03F-4156-ABCA-04A61DD9CEEB}" srcOrd="1" destOrd="0" presId="urn:microsoft.com/office/officeart/2005/8/layout/orgChart1"/>
    <dgm:cxn modelId="{D0EBEA4C-F5E4-4622-B985-C535A01D4CA4}" type="presParOf" srcId="{3606C391-B0C0-49EB-B80D-158B425BB3BE}" destId="{18CC513B-1529-4EC7-9393-F11829D87C52}" srcOrd="1" destOrd="0" presId="urn:microsoft.com/office/officeart/2005/8/layout/orgChart1"/>
    <dgm:cxn modelId="{937E14A3-20DD-4B03-B123-A5747CA7DB40}" type="presParOf" srcId="{3606C391-B0C0-49EB-B80D-158B425BB3BE}" destId="{A3F51368-78E0-4297-8077-320F4B801F0A}" srcOrd="2" destOrd="0" presId="urn:microsoft.com/office/officeart/2005/8/layout/orgChart1"/>
    <dgm:cxn modelId="{C29CF902-8F40-42A2-8DD2-C70B1D00C2D3}" type="presParOf" srcId="{4668C9BD-501F-44FD-A45E-FF6EA8D4886D}" destId="{7D03CC4E-FCDD-453B-8180-17526F1D4FDA}" srcOrd="6" destOrd="0" presId="urn:microsoft.com/office/officeart/2005/8/layout/orgChart1"/>
    <dgm:cxn modelId="{3E093D49-C5D1-4E8F-AC71-3E97DAA3B0B1}" type="presParOf" srcId="{4668C9BD-501F-44FD-A45E-FF6EA8D4886D}" destId="{F13DD966-F32C-476B-AB44-AF622106955B}" srcOrd="7" destOrd="0" presId="urn:microsoft.com/office/officeart/2005/8/layout/orgChart1"/>
    <dgm:cxn modelId="{F3005941-5A56-48A3-903F-D919470312E5}" type="presParOf" srcId="{F13DD966-F32C-476B-AB44-AF622106955B}" destId="{CA6C73FD-4827-499E-B1BD-7369810DB490}" srcOrd="0" destOrd="0" presId="urn:microsoft.com/office/officeart/2005/8/layout/orgChart1"/>
    <dgm:cxn modelId="{A33EF937-9CFD-4B88-9444-8ED72A87E3FE}" type="presParOf" srcId="{CA6C73FD-4827-499E-B1BD-7369810DB490}" destId="{7C0DAB44-E001-4F26-9C3D-3BE4C68C92CA}" srcOrd="0" destOrd="0" presId="urn:microsoft.com/office/officeart/2005/8/layout/orgChart1"/>
    <dgm:cxn modelId="{3D467C3E-A0F3-46C8-A734-5B81112D3707}" type="presParOf" srcId="{CA6C73FD-4827-499E-B1BD-7369810DB490}" destId="{8D832F7D-37F8-40B8-ACCC-C8FD806C5597}" srcOrd="1" destOrd="0" presId="urn:microsoft.com/office/officeart/2005/8/layout/orgChart1"/>
    <dgm:cxn modelId="{BEF38D1D-1B1D-44C5-ACBE-2D26F6587941}" type="presParOf" srcId="{F13DD966-F32C-476B-AB44-AF622106955B}" destId="{7D5271F1-D8E0-4EF4-B407-AF464F68EB9A}" srcOrd="1" destOrd="0" presId="urn:microsoft.com/office/officeart/2005/8/layout/orgChart1"/>
    <dgm:cxn modelId="{6034C675-B1D8-49FF-8DC5-E381A0C68D9F}" type="presParOf" srcId="{F13DD966-F32C-476B-AB44-AF622106955B}" destId="{CF9AA732-C7EA-4F64-980A-F279392B5DAB}" srcOrd="2" destOrd="0" presId="urn:microsoft.com/office/officeart/2005/8/layout/orgChart1"/>
    <dgm:cxn modelId="{F9574D7F-6122-42F5-A9B0-120F50765F91}" type="presParOf" srcId="{D5B61AA8-D785-4331-BDE2-64D04C813546}" destId="{60BDAB7C-D9B2-4115-9B08-F6F2564715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37F7A-AE70-4F28-8B36-27AC850947C8}">
      <dsp:nvSpPr>
        <dsp:cNvPr id="0" name=""/>
        <dsp:cNvSpPr/>
      </dsp:nvSpPr>
      <dsp:spPr>
        <a:xfrm>
          <a:off x="0" y="523435"/>
          <a:ext cx="10602174" cy="756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639BCF-96F9-4D0E-9C90-714750C6BBCC}">
      <dsp:nvSpPr>
        <dsp:cNvPr id="0" name=""/>
        <dsp:cNvSpPr/>
      </dsp:nvSpPr>
      <dsp:spPr>
        <a:xfrm>
          <a:off x="530108" y="80635"/>
          <a:ext cx="7421521" cy="8856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16" tIns="0" rIns="280516" bIns="0" numCol="1" spcCol="1270" anchor="ctr" anchorCtr="0">
          <a:noAutofit/>
        </a:bodyPr>
        <a:lstStyle/>
        <a:p>
          <a:pPr marL="0" lvl="0" indent="0" algn="l" defTabSz="1066800">
            <a:lnSpc>
              <a:spcPct val="90000"/>
            </a:lnSpc>
            <a:spcBef>
              <a:spcPct val="0"/>
            </a:spcBef>
            <a:spcAft>
              <a:spcPct val="35000"/>
            </a:spcAft>
            <a:buNone/>
          </a:pPr>
          <a:r>
            <a:rPr lang="en-US" sz="2400" kern="1200" dirty="0"/>
            <a:t>1. Current Context</a:t>
          </a:r>
        </a:p>
      </dsp:txBody>
      <dsp:txXfrm>
        <a:off x="573339" y="123866"/>
        <a:ext cx="7335059" cy="799138"/>
      </dsp:txXfrm>
    </dsp:sp>
    <dsp:sp modelId="{C2D7659F-17C1-4640-B8E7-051DC8661CBA}">
      <dsp:nvSpPr>
        <dsp:cNvPr id="0" name=""/>
        <dsp:cNvSpPr/>
      </dsp:nvSpPr>
      <dsp:spPr>
        <a:xfrm>
          <a:off x="0" y="1884235"/>
          <a:ext cx="10602174" cy="756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49CB4-4A9F-4445-8F4A-E78D551330EA}">
      <dsp:nvSpPr>
        <dsp:cNvPr id="0" name=""/>
        <dsp:cNvSpPr/>
      </dsp:nvSpPr>
      <dsp:spPr>
        <a:xfrm>
          <a:off x="530108" y="1441435"/>
          <a:ext cx="7421521" cy="8856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16" tIns="0" rIns="280516" bIns="0" numCol="1" spcCol="1270" anchor="ctr" anchorCtr="0">
          <a:noAutofit/>
        </a:bodyPr>
        <a:lstStyle/>
        <a:p>
          <a:pPr marL="0" lvl="0" indent="0" algn="l" defTabSz="1066800">
            <a:lnSpc>
              <a:spcPct val="90000"/>
            </a:lnSpc>
            <a:spcBef>
              <a:spcPct val="0"/>
            </a:spcBef>
            <a:spcAft>
              <a:spcPct val="35000"/>
            </a:spcAft>
            <a:buNone/>
          </a:pPr>
          <a:r>
            <a:rPr lang="en-US" sz="2400" kern="1200" dirty="0"/>
            <a:t>2. Schedule III Amendments</a:t>
          </a:r>
        </a:p>
      </dsp:txBody>
      <dsp:txXfrm>
        <a:off x="573339" y="1484666"/>
        <a:ext cx="7335059" cy="799138"/>
      </dsp:txXfrm>
    </dsp:sp>
    <dsp:sp modelId="{5C6F1442-A1F5-448E-893C-4293FFCDC790}">
      <dsp:nvSpPr>
        <dsp:cNvPr id="0" name=""/>
        <dsp:cNvSpPr/>
      </dsp:nvSpPr>
      <dsp:spPr>
        <a:xfrm>
          <a:off x="0" y="3245036"/>
          <a:ext cx="10602174" cy="756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A528AD-2376-4E8E-8898-947FFFF7CA49}">
      <dsp:nvSpPr>
        <dsp:cNvPr id="0" name=""/>
        <dsp:cNvSpPr/>
      </dsp:nvSpPr>
      <dsp:spPr>
        <a:xfrm>
          <a:off x="530108" y="2802235"/>
          <a:ext cx="7421521" cy="8856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16" tIns="0" rIns="280516" bIns="0" numCol="1" spcCol="1270" anchor="ctr" anchorCtr="0">
          <a:noAutofit/>
        </a:bodyPr>
        <a:lstStyle/>
        <a:p>
          <a:pPr marL="0" lvl="0" indent="0" algn="l" defTabSz="1066800">
            <a:lnSpc>
              <a:spcPct val="90000"/>
            </a:lnSpc>
            <a:spcBef>
              <a:spcPct val="0"/>
            </a:spcBef>
            <a:spcAft>
              <a:spcPct val="35000"/>
            </a:spcAft>
            <a:buNone/>
          </a:pPr>
          <a:r>
            <a:rPr lang="en-US" sz="2400" kern="1200" dirty="0"/>
            <a:t>3. Introduction to CARO, 2020</a:t>
          </a:r>
        </a:p>
      </dsp:txBody>
      <dsp:txXfrm>
        <a:off x="573339" y="2845466"/>
        <a:ext cx="7335059" cy="799138"/>
      </dsp:txXfrm>
    </dsp:sp>
    <dsp:sp modelId="{1CCBCF65-5858-4DF5-B650-2DF65FCB8EC9}">
      <dsp:nvSpPr>
        <dsp:cNvPr id="0" name=""/>
        <dsp:cNvSpPr/>
      </dsp:nvSpPr>
      <dsp:spPr>
        <a:xfrm>
          <a:off x="0" y="4605836"/>
          <a:ext cx="10602174" cy="756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33A096-18D8-4C24-BC77-C5F8BDBF5F25}">
      <dsp:nvSpPr>
        <dsp:cNvPr id="0" name=""/>
        <dsp:cNvSpPr/>
      </dsp:nvSpPr>
      <dsp:spPr>
        <a:xfrm>
          <a:off x="530108" y="4163036"/>
          <a:ext cx="7421521" cy="8856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16" tIns="0" rIns="280516" bIns="0" numCol="1" spcCol="1270" anchor="ctr" anchorCtr="0">
          <a:noAutofit/>
        </a:bodyPr>
        <a:lstStyle/>
        <a:p>
          <a:pPr marL="0" lvl="0" indent="0" algn="l" defTabSz="1066800">
            <a:lnSpc>
              <a:spcPct val="90000"/>
            </a:lnSpc>
            <a:spcBef>
              <a:spcPct val="0"/>
            </a:spcBef>
            <a:spcAft>
              <a:spcPct val="35000"/>
            </a:spcAft>
            <a:buNone/>
          </a:pPr>
          <a:r>
            <a:rPr lang="en-US" sz="2400" kern="1200" dirty="0"/>
            <a:t>4. Conclusion</a:t>
          </a:r>
        </a:p>
      </dsp:txBody>
      <dsp:txXfrm>
        <a:off x="573339" y="4206267"/>
        <a:ext cx="7335059"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6647C-8600-4E9D-A2B9-DAD94F2AD128}">
      <dsp:nvSpPr>
        <dsp:cNvPr id="0" name=""/>
        <dsp:cNvSpPr/>
      </dsp:nvSpPr>
      <dsp:spPr>
        <a:xfrm>
          <a:off x="5867400" y="965410"/>
          <a:ext cx="4984646" cy="286529"/>
        </a:xfrm>
        <a:custGeom>
          <a:avLst/>
          <a:gdLst/>
          <a:ahLst/>
          <a:cxnLst/>
          <a:rect l="0" t="0" r="0" b="0"/>
          <a:pathLst>
            <a:path>
              <a:moveTo>
                <a:pt x="0" y="0"/>
              </a:moveTo>
              <a:lnTo>
                <a:pt x="0" y="143264"/>
              </a:lnTo>
              <a:lnTo>
                <a:pt x="4984646" y="143264"/>
              </a:lnTo>
              <a:lnTo>
                <a:pt x="4984646" y="28652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2758A2-897B-4251-89DF-347213C52C93}">
      <dsp:nvSpPr>
        <dsp:cNvPr id="0" name=""/>
        <dsp:cNvSpPr/>
      </dsp:nvSpPr>
      <dsp:spPr>
        <a:xfrm>
          <a:off x="5867400" y="965410"/>
          <a:ext cx="2822258" cy="466163"/>
        </a:xfrm>
        <a:custGeom>
          <a:avLst/>
          <a:gdLst/>
          <a:ahLst/>
          <a:cxnLst/>
          <a:rect l="0" t="0" r="0" b="0"/>
          <a:pathLst>
            <a:path>
              <a:moveTo>
                <a:pt x="0" y="0"/>
              </a:moveTo>
              <a:lnTo>
                <a:pt x="0" y="322898"/>
              </a:lnTo>
              <a:lnTo>
                <a:pt x="2822258" y="322898"/>
              </a:lnTo>
              <a:lnTo>
                <a:pt x="2822258" y="46616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7CD729-2A9E-4767-B90D-74A138548B91}">
      <dsp:nvSpPr>
        <dsp:cNvPr id="0" name=""/>
        <dsp:cNvSpPr/>
      </dsp:nvSpPr>
      <dsp:spPr>
        <a:xfrm>
          <a:off x="5867400" y="965410"/>
          <a:ext cx="470318" cy="744261"/>
        </a:xfrm>
        <a:custGeom>
          <a:avLst/>
          <a:gdLst/>
          <a:ahLst/>
          <a:cxnLst/>
          <a:rect l="0" t="0" r="0" b="0"/>
          <a:pathLst>
            <a:path>
              <a:moveTo>
                <a:pt x="0" y="0"/>
              </a:moveTo>
              <a:lnTo>
                <a:pt x="0" y="600996"/>
              </a:lnTo>
              <a:lnTo>
                <a:pt x="470318" y="600996"/>
              </a:lnTo>
              <a:lnTo>
                <a:pt x="470318" y="74426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61B34-32BC-499F-9551-CA9D6DD73FEA}">
      <dsp:nvSpPr>
        <dsp:cNvPr id="0" name=""/>
        <dsp:cNvSpPr/>
      </dsp:nvSpPr>
      <dsp:spPr>
        <a:xfrm>
          <a:off x="4401424" y="965410"/>
          <a:ext cx="1465976" cy="645647"/>
        </a:xfrm>
        <a:custGeom>
          <a:avLst/>
          <a:gdLst/>
          <a:ahLst/>
          <a:cxnLst/>
          <a:rect l="0" t="0" r="0" b="0"/>
          <a:pathLst>
            <a:path>
              <a:moveTo>
                <a:pt x="1465976" y="0"/>
              </a:moveTo>
              <a:lnTo>
                <a:pt x="1465976" y="502382"/>
              </a:lnTo>
              <a:lnTo>
                <a:pt x="0" y="502382"/>
              </a:lnTo>
              <a:lnTo>
                <a:pt x="0" y="6456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90D37-76DE-4B15-A4A7-26E0CE4FE15A}">
      <dsp:nvSpPr>
        <dsp:cNvPr id="0" name=""/>
        <dsp:cNvSpPr/>
      </dsp:nvSpPr>
      <dsp:spPr>
        <a:xfrm>
          <a:off x="2377308" y="965410"/>
          <a:ext cx="3490092" cy="308831"/>
        </a:xfrm>
        <a:custGeom>
          <a:avLst/>
          <a:gdLst/>
          <a:ahLst/>
          <a:cxnLst/>
          <a:rect l="0" t="0" r="0" b="0"/>
          <a:pathLst>
            <a:path>
              <a:moveTo>
                <a:pt x="3490092" y="0"/>
              </a:moveTo>
              <a:lnTo>
                <a:pt x="3490092" y="165566"/>
              </a:lnTo>
              <a:lnTo>
                <a:pt x="0" y="165566"/>
              </a:lnTo>
              <a:lnTo>
                <a:pt x="0" y="3088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4EB0A7-A279-4D1C-A2AE-D37995733CB0}">
      <dsp:nvSpPr>
        <dsp:cNvPr id="0" name=""/>
        <dsp:cNvSpPr/>
      </dsp:nvSpPr>
      <dsp:spPr>
        <a:xfrm>
          <a:off x="689162" y="965410"/>
          <a:ext cx="5178237" cy="286529"/>
        </a:xfrm>
        <a:custGeom>
          <a:avLst/>
          <a:gdLst/>
          <a:ahLst/>
          <a:cxnLst/>
          <a:rect l="0" t="0" r="0" b="0"/>
          <a:pathLst>
            <a:path>
              <a:moveTo>
                <a:pt x="5178237" y="0"/>
              </a:moveTo>
              <a:lnTo>
                <a:pt x="5178237" y="143264"/>
              </a:lnTo>
              <a:lnTo>
                <a:pt x="0" y="143264"/>
              </a:lnTo>
              <a:lnTo>
                <a:pt x="0" y="28652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4150553" y="415198"/>
          <a:ext cx="3433693" cy="5502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Default by Borrower</a:t>
          </a:r>
        </a:p>
      </dsp:txBody>
      <dsp:txXfrm>
        <a:off x="4150553" y="415198"/>
        <a:ext cx="3433693" cy="550212"/>
      </dsp:txXfrm>
    </dsp:sp>
    <dsp:sp modelId="{A4C3EE46-E133-43C5-BF98-C8E01C850AE4}">
      <dsp:nvSpPr>
        <dsp:cNvPr id="0" name=""/>
        <dsp:cNvSpPr/>
      </dsp:nvSpPr>
      <dsp:spPr>
        <a:xfrm>
          <a:off x="6948" y="1251940"/>
          <a:ext cx="1364428" cy="10689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Disclosure of Default in repayment for borrowing from </a:t>
          </a:r>
          <a:r>
            <a:rPr lang="en-US" sz="1400" b="1" u="sng" kern="1200" dirty="0"/>
            <a:t>any Lender</a:t>
          </a:r>
          <a:endParaRPr lang="en-US" sz="1600" b="1" kern="1200" dirty="0"/>
        </a:p>
      </dsp:txBody>
      <dsp:txXfrm>
        <a:off x="6948" y="1251940"/>
        <a:ext cx="1364428" cy="1068988"/>
      </dsp:txXfrm>
    </dsp:sp>
    <dsp:sp modelId="{0022B880-3301-49CD-A423-B4A8FBC426F9}">
      <dsp:nvSpPr>
        <dsp:cNvPr id="0" name=""/>
        <dsp:cNvSpPr/>
      </dsp:nvSpPr>
      <dsp:spPr>
        <a:xfrm>
          <a:off x="1469465" y="1274242"/>
          <a:ext cx="1815685" cy="168343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t> b. whether the company is declared </a:t>
          </a:r>
          <a:r>
            <a:rPr lang="en-US" sz="1400" b="1" u="none" kern="1200" dirty="0" err="1"/>
            <a:t>wilful</a:t>
          </a:r>
          <a:r>
            <a:rPr lang="en-US" sz="1400" b="1" u="none" kern="1200" dirty="0"/>
            <a:t> defaulter by any bank or financial institutions and or other lender.</a:t>
          </a:r>
        </a:p>
      </dsp:txBody>
      <dsp:txXfrm>
        <a:off x="1469465" y="1274242"/>
        <a:ext cx="1815685" cy="1683438"/>
      </dsp:txXfrm>
    </dsp:sp>
    <dsp:sp modelId="{5764A8A1-A5EE-4803-9EBB-82134E3EA73F}">
      <dsp:nvSpPr>
        <dsp:cNvPr id="0" name=""/>
        <dsp:cNvSpPr/>
      </dsp:nvSpPr>
      <dsp:spPr>
        <a:xfrm>
          <a:off x="3478900" y="1611058"/>
          <a:ext cx="1845048" cy="99211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c. Application of Term Loan and details of Diversion if any</a:t>
          </a:r>
        </a:p>
      </dsp:txBody>
      <dsp:txXfrm>
        <a:off x="3478900" y="1611058"/>
        <a:ext cx="1845048" cy="992110"/>
      </dsp:txXfrm>
    </dsp:sp>
    <dsp:sp modelId="{258F0335-65A7-4E08-A4F5-98D604FF176A}">
      <dsp:nvSpPr>
        <dsp:cNvPr id="0" name=""/>
        <dsp:cNvSpPr/>
      </dsp:nvSpPr>
      <dsp:spPr>
        <a:xfrm>
          <a:off x="5466654" y="1709672"/>
          <a:ext cx="1742129" cy="17993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d. whether funds raised on short term basis have been </a:t>
          </a:r>
          <a:r>
            <a:rPr lang="en-US" sz="1400" b="1" kern="1200" dirty="0" err="1"/>
            <a:t>utilised</a:t>
          </a:r>
          <a:r>
            <a:rPr lang="en-US" sz="1400" b="1" kern="1200" dirty="0"/>
            <a:t> for long term purposes, if yes, the nature and amount to be indicated;</a:t>
          </a:r>
          <a:endParaRPr lang="en-US" sz="1400" b="1" u="none" kern="1200" dirty="0"/>
        </a:p>
      </dsp:txBody>
      <dsp:txXfrm>
        <a:off x="5466654" y="1709672"/>
        <a:ext cx="1742129" cy="1799326"/>
      </dsp:txXfrm>
    </dsp:sp>
    <dsp:sp modelId="{B930E573-EE34-406E-B04C-2F76FF06BF7D}">
      <dsp:nvSpPr>
        <dsp:cNvPr id="0" name=""/>
        <dsp:cNvSpPr/>
      </dsp:nvSpPr>
      <dsp:spPr>
        <a:xfrm>
          <a:off x="7804984" y="1431574"/>
          <a:ext cx="1769349" cy="188579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t>e. whether the company has taken any funds from any entity or person on account of or to meet the obligations of its subsidiaries, associates or joint ventures,</a:t>
          </a:r>
        </a:p>
      </dsp:txBody>
      <dsp:txXfrm>
        <a:off x="7804984" y="1431574"/>
        <a:ext cx="1769349" cy="1885790"/>
      </dsp:txXfrm>
    </dsp:sp>
    <dsp:sp modelId="{C67842E5-FAE6-410A-AA08-4F0C4455BE54}">
      <dsp:nvSpPr>
        <dsp:cNvPr id="0" name=""/>
        <dsp:cNvSpPr/>
      </dsp:nvSpPr>
      <dsp:spPr>
        <a:xfrm>
          <a:off x="9976240" y="1251940"/>
          <a:ext cx="1751612" cy="184370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t>f.  loans raised during the year on the pledge of securities held in its subsidiaries, joint ventures or associate companies,</a:t>
          </a:r>
        </a:p>
      </dsp:txBody>
      <dsp:txXfrm>
        <a:off x="9976240" y="1251940"/>
        <a:ext cx="1751612" cy="18437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D3F4-0EB0-4A9F-804A-DE5F0AC4661B}">
      <dsp:nvSpPr>
        <dsp:cNvPr id="0" name=""/>
        <dsp:cNvSpPr/>
      </dsp:nvSpPr>
      <dsp:spPr>
        <a:xfrm>
          <a:off x="5702580" y="875515"/>
          <a:ext cx="3527488" cy="339372"/>
        </a:xfrm>
        <a:custGeom>
          <a:avLst/>
          <a:gdLst/>
          <a:ahLst/>
          <a:cxnLst/>
          <a:rect l="0" t="0" r="0" b="0"/>
          <a:pathLst>
            <a:path>
              <a:moveTo>
                <a:pt x="0" y="0"/>
              </a:moveTo>
              <a:lnTo>
                <a:pt x="0" y="169686"/>
              </a:lnTo>
              <a:lnTo>
                <a:pt x="3527488" y="169686"/>
              </a:lnTo>
              <a:lnTo>
                <a:pt x="3527488" y="33937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5340437" y="875515"/>
          <a:ext cx="362142" cy="339372"/>
        </a:xfrm>
        <a:custGeom>
          <a:avLst/>
          <a:gdLst/>
          <a:ahLst/>
          <a:cxnLst/>
          <a:rect l="0" t="0" r="0" b="0"/>
          <a:pathLst>
            <a:path>
              <a:moveTo>
                <a:pt x="362142" y="0"/>
              </a:moveTo>
              <a:lnTo>
                <a:pt x="362142" y="169686"/>
              </a:lnTo>
              <a:lnTo>
                <a:pt x="0" y="169686"/>
              </a:lnTo>
              <a:lnTo>
                <a:pt x="0" y="33937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1737899" y="875515"/>
          <a:ext cx="3964680" cy="339372"/>
        </a:xfrm>
        <a:custGeom>
          <a:avLst/>
          <a:gdLst/>
          <a:ahLst/>
          <a:cxnLst/>
          <a:rect l="0" t="0" r="0" b="0"/>
          <a:pathLst>
            <a:path>
              <a:moveTo>
                <a:pt x="3964680" y="0"/>
              </a:moveTo>
              <a:lnTo>
                <a:pt x="3964680" y="169686"/>
              </a:lnTo>
              <a:lnTo>
                <a:pt x="0" y="169686"/>
              </a:lnTo>
              <a:lnTo>
                <a:pt x="0" y="33937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3826092" y="223830"/>
          <a:ext cx="3752977" cy="6516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Reporting Related to Fraud</a:t>
          </a:r>
        </a:p>
      </dsp:txBody>
      <dsp:txXfrm>
        <a:off x="3826092" y="223830"/>
        <a:ext cx="3752977" cy="651684"/>
      </dsp:txXfrm>
    </dsp:sp>
    <dsp:sp modelId="{6969C195-98B7-45D0-A3B7-2B45A2DED059}">
      <dsp:nvSpPr>
        <dsp:cNvPr id="0" name=""/>
        <dsp:cNvSpPr/>
      </dsp:nvSpPr>
      <dsp:spPr>
        <a:xfrm>
          <a:off x="473" y="1214887"/>
          <a:ext cx="3474853" cy="15380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whether any fraud </a:t>
          </a:r>
          <a:r>
            <a:rPr lang="en-US" sz="1400" b="1" kern="1200" dirty="0"/>
            <a:t>by</a:t>
          </a:r>
          <a:r>
            <a:rPr lang="en-US" sz="1400" kern="1200" dirty="0"/>
            <a:t> the company or any fraud </a:t>
          </a:r>
          <a:r>
            <a:rPr lang="en-US" sz="1400" b="1" kern="1200" dirty="0"/>
            <a:t>on</a:t>
          </a:r>
          <a:r>
            <a:rPr lang="en-US" sz="1400" kern="1200" dirty="0"/>
            <a:t> the company has been </a:t>
          </a:r>
          <a:r>
            <a:rPr lang="en-US" sz="1400" b="1" kern="1200" dirty="0"/>
            <a:t>noticed or reported during the year</a:t>
          </a:r>
          <a:r>
            <a:rPr lang="en-US" sz="1400" kern="1200" dirty="0"/>
            <a:t>,</a:t>
          </a:r>
        </a:p>
        <a:p>
          <a:pPr marL="0" lvl="0" indent="0" algn="ctr" defTabSz="622300">
            <a:lnSpc>
              <a:spcPct val="90000"/>
            </a:lnSpc>
            <a:spcBef>
              <a:spcPct val="0"/>
            </a:spcBef>
            <a:spcAft>
              <a:spcPct val="35000"/>
            </a:spcAft>
            <a:buNone/>
          </a:pPr>
          <a:r>
            <a:rPr lang="en-US" sz="1400" kern="1200" dirty="0"/>
            <a:t> if yes, the nature and the amount involved is to be indicated;</a:t>
          </a:r>
        </a:p>
      </dsp:txBody>
      <dsp:txXfrm>
        <a:off x="473" y="1214887"/>
        <a:ext cx="3474853" cy="1538085"/>
      </dsp:txXfrm>
    </dsp:sp>
    <dsp:sp modelId="{3E43D8D6-2021-4226-A926-3665D0C97CAE}">
      <dsp:nvSpPr>
        <dsp:cNvPr id="0" name=""/>
        <dsp:cNvSpPr/>
      </dsp:nvSpPr>
      <dsp:spPr>
        <a:xfrm>
          <a:off x="3814699" y="1214887"/>
          <a:ext cx="3051477" cy="152168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whether any report under sub-section (12) of section 143 of the companies act has been filed by the auditors in form ADT-4 as prescribed under rule 13 of Companies (Audit and Auditors ) Rules 2014 with the Central Government</a:t>
          </a:r>
        </a:p>
      </dsp:txBody>
      <dsp:txXfrm>
        <a:off x="3814699" y="1214887"/>
        <a:ext cx="3051477" cy="1521682"/>
      </dsp:txXfrm>
    </dsp:sp>
    <dsp:sp modelId="{9D33E25A-D2E4-488C-9619-A52781A0B7E2}">
      <dsp:nvSpPr>
        <dsp:cNvPr id="0" name=""/>
        <dsp:cNvSpPr/>
      </dsp:nvSpPr>
      <dsp:spPr>
        <a:xfrm>
          <a:off x="7205549" y="1214887"/>
          <a:ext cx="4049039" cy="144657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Whether the auditor has considered whistle blower complaints, if any, received during the year by the company.</a:t>
          </a:r>
          <a:endParaRPr lang="en-US" sz="1400" kern="1200" dirty="0"/>
        </a:p>
      </dsp:txBody>
      <dsp:txXfrm>
        <a:off x="7205549" y="1214887"/>
        <a:ext cx="4049039" cy="14465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37B8-4E9E-4142-855D-1B89BDDFE63B}">
      <dsp:nvSpPr>
        <dsp:cNvPr id="0" name=""/>
        <dsp:cNvSpPr/>
      </dsp:nvSpPr>
      <dsp:spPr>
        <a:xfrm>
          <a:off x="5724637" y="694982"/>
          <a:ext cx="4887131" cy="350731"/>
        </a:xfrm>
        <a:custGeom>
          <a:avLst/>
          <a:gdLst/>
          <a:ahLst/>
          <a:cxnLst/>
          <a:rect l="0" t="0" r="0" b="0"/>
          <a:pathLst>
            <a:path>
              <a:moveTo>
                <a:pt x="0" y="0"/>
              </a:moveTo>
              <a:lnTo>
                <a:pt x="0" y="175365"/>
              </a:lnTo>
              <a:lnTo>
                <a:pt x="4887131" y="175365"/>
              </a:lnTo>
              <a:lnTo>
                <a:pt x="4887131" y="3507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F5D3F4-0EB0-4A9F-804A-DE5F0AC4661B}">
      <dsp:nvSpPr>
        <dsp:cNvPr id="0" name=""/>
        <dsp:cNvSpPr/>
      </dsp:nvSpPr>
      <dsp:spPr>
        <a:xfrm>
          <a:off x="5724637" y="694982"/>
          <a:ext cx="2545520" cy="397228"/>
        </a:xfrm>
        <a:custGeom>
          <a:avLst/>
          <a:gdLst/>
          <a:ahLst/>
          <a:cxnLst/>
          <a:rect l="0" t="0" r="0" b="0"/>
          <a:pathLst>
            <a:path>
              <a:moveTo>
                <a:pt x="0" y="0"/>
              </a:moveTo>
              <a:lnTo>
                <a:pt x="0" y="221862"/>
              </a:lnTo>
              <a:lnTo>
                <a:pt x="2545520" y="221862"/>
              </a:lnTo>
              <a:lnTo>
                <a:pt x="2545520" y="3972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5415350" y="694982"/>
          <a:ext cx="309287" cy="350731"/>
        </a:xfrm>
        <a:custGeom>
          <a:avLst/>
          <a:gdLst/>
          <a:ahLst/>
          <a:cxnLst/>
          <a:rect l="0" t="0" r="0" b="0"/>
          <a:pathLst>
            <a:path>
              <a:moveTo>
                <a:pt x="309287" y="0"/>
              </a:moveTo>
              <a:lnTo>
                <a:pt x="309287" y="175365"/>
              </a:lnTo>
              <a:lnTo>
                <a:pt x="0" y="175365"/>
              </a:lnTo>
              <a:lnTo>
                <a:pt x="0" y="3507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1798010" y="694982"/>
          <a:ext cx="3926627" cy="350731"/>
        </a:xfrm>
        <a:custGeom>
          <a:avLst/>
          <a:gdLst/>
          <a:ahLst/>
          <a:cxnLst/>
          <a:rect l="0" t="0" r="0" b="0"/>
          <a:pathLst>
            <a:path>
              <a:moveTo>
                <a:pt x="3926627" y="0"/>
              </a:moveTo>
              <a:lnTo>
                <a:pt x="3926627" y="175365"/>
              </a:lnTo>
              <a:lnTo>
                <a:pt x="0" y="175365"/>
              </a:lnTo>
              <a:lnTo>
                <a:pt x="0" y="3507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4172498" y="21485"/>
          <a:ext cx="3104277" cy="6734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End Use of company/Nidhi Company/ Related Party </a:t>
          </a:r>
        </a:p>
      </dsp:txBody>
      <dsp:txXfrm>
        <a:off x="4172498" y="21485"/>
        <a:ext cx="3104277" cy="673497"/>
      </dsp:txXfrm>
    </dsp:sp>
    <dsp:sp modelId="{6969C195-98B7-45D0-A3B7-2B45A2DED059}">
      <dsp:nvSpPr>
        <dsp:cNvPr id="0" name=""/>
        <dsp:cNvSpPr/>
      </dsp:nvSpPr>
      <dsp:spPr>
        <a:xfrm>
          <a:off x="2430" y="1045714"/>
          <a:ext cx="3591160" cy="158956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x. Reporting related to Money raised and used from IPO/FPO , Preferential allotment including optionally convertible instruments</a:t>
          </a:r>
        </a:p>
      </dsp:txBody>
      <dsp:txXfrm>
        <a:off x="2430" y="1045714"/>
        <a:ext cx="3591160" cy="1589566"/>
      </dsp:txXfrm>
    </dsp:sp>
    <dsp:sp modelId="{3E43D8D6-2021-4226-A926-3665D0C97CAE}">
      <dsp:nvSpPr>
        <dsp:cNvPr id="0" name=""/>
        <dsp:cNvSpPr/>
      </dsp:nvSpPr>
      <dsp:spPr>
        <a:xfrm>
          <a:off x="3944322" y="1045714"/>
          <a:ext cx="2942055" cy="15726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xii. Compliances related to Nidhi Company</a:t>
          </a:r>
          <a:endParaRPr lang="en-US" sz="1600" b="1" kern="1200" dirty="0"/>
        </a:p>
      </dsp:txBody>
      <dsp:txXfrm>
        <a:off x="3944322" y="1045714"/>
        <a:ext cx="2942055" cy="1572614"/>
      </dsp:txXfrm>
    </dsp:sp>
    <dsp:sp modelId="{9D33E25A-D2E4-488C-9619-A52781A0B7E2}">
      <dsp:nvSpPr>
        <dsp:cNvPr id="0" name=""/>
        <dsp:cNvSpPr/>
      </dsp:nvSpPr>
      <dsp:spPr>
        <a:xfrm>
          <a:off x="7175732" y="1092211"/>
          <a:ext cx="2188850" cy="103416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xiii. Compliances of section 177 and 188</a:t>
          </a:r>
        </a:p>
      </dsp:txBody>
      <dsp:txXfrm>
        <a:off x="7175732" y="1092211"/>
        <a:ext cx="2188850" cy="1034166"/>
      </dsp:txXfrm>
    </dsp:sp>
    <dsp:sp modelId="{41226335-F72C-4D42-8C92-5721688705C9}">
      <dsp:nvSpPr>
        <dsp:cNvPr id="0" name=""/>
        <dsp:cNvSpPr/>
      </dsp:nvSpPr>
      <dsp:spPr>
        <a:xfrm>
          <a:off x="9776693" y="1045714"/>
          <a:ext cx="1670151" cy="13277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xv. Non Cash Transactions with Directors and Persons connected with him</a:t>
          </a:r>
        </a:p>
      </dsp:txBody>
      <dsp:txXfrm>
        <a:off x="9776693" y="1045714"/>
        <a:ext cx="1670151" cy="13277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7D48-4BDD-425C-95F0-091DE8680901}">
      <dsp:nvSpPr>
        <dsp:cNvPr id="0" name=""/>
        <dsp:cNvSpPr/>
      </dsp:nvSpPr>
      <dsp:spPr>
        <a:xfrm>
          <a:off x="5158500" y="991943"/>
          <a:ext cx="2438235" cy="711904"/>
        </a:xfrm>
        <a:custGeom>
          <a:avLst/>
          <a:gdLst/>
          <a:ahLst/>
          <a:cxnLst/>
          <a:rect l="0" t="0" r="0" b="0"/>
          <a:pathLst>
            <a:path>
              <a:moveTo>
                <a:pt x="0" y="0"/>
              </a:moveTo>
              <a:lnTo>
                <a:pt x="0" y="492307"/>
              </a:lnTo>
              <a:lnTo>
                <a:pt x="2438235" y="492307"/>
              </a:lnTo>
              <a:lnTo>
                <a:pt x="2438235" y="71190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2308404" y="991943"/>
          <a:ext cx="2850095" cy="540125"/>
        </a:xfrm>
        <a:custGeom>
          <a:avLst/>
          <a:gdLst/>
          <a:ahLst/>
          <a:cxnLst/>
          <a:rect l="0" t="0" r="0" b="0"/>
          <a:pathLst>
            <a:path>
              <a:moveTo>
                <a:pt x="2850095" y="0"/>
              </a:moveTo>
              <a:lnTo>
                <a:pt x="2850095" y="320528"/>
              </a:lnTo>
              <a:lnTo>
                <a:pt x="0" y="320528"/>
              </a:lnTo>
              <a:lnTo>
                <a:pt x="0" y="5401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2729275" y="272710"/>
          <a:ext cx="4858449" cy="71923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Internal Audit</a:t>
          </a:r>
        </a:p>
      </dsp:txBody>
      <dsp:txXfrm>
        <a:off x="2729275" y="272710"/>
        <a:ext cx="4858449" cy="719232"/>
      </dsp:txXfrm>
    </dsp:sp>
    <dsp:sp modelId="{6969C195-98B7-45D0-A3B7-2B45A2DED059}">
      <dsp:nvSpPr>
        <dsp:cNvPr id="0" name=""/>
        <dsp:cNvSpPr/>
      </dsp:nvSpPr>
      <dsp:spPr>
        <a:xfrm>
          <a:off x="0" y="1532068"/>
          <a:ext cx="4616809" cy="7621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whether the company has an internal audit system commensurate with the size and nature of its business;</a:t>
          </a:r>
        </a:p>
      </dsp:txBody>
      <dsp:txXfrm>
        <a:off x="0" y="1532068"/>
        <a:ext cx="4616809" cy="762169"/>
      </dsp:txXfrm>
    </dsp:sp>
    <dsp:sp modelId="{3E43D8D6-2021-4226-A926-3665D0C97CAE}">
      <dsp:nvSpPr>
        <dsp:cNvPr id="0" name=""/>
        <dsp:cNvSpPr/>
      </dsp:nvSpPr>
      <dsp:spPr>
        <a:xfrm>
          <a:off x="5070721" y="1703848"/>
          <a:ext cx="5052029" cy="7842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whether the reports of the Internal Auditors for the period under audit were considered by the statutory auditor;</a:t>
          </a:r>
        </a:p>
      </dsp:txBody>
      <dsp:txXfrm>
        <a:off x="5070721" y="1703848"/>
        <a:ext cx="5052029" cy="7842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729-2A9E-4767-B90D-74A138548B91}">
      <dsp:nvSpPr>
        <dsp:cNvPr id="0" name=""/>
        <dsp:cNvSpPr/>
      </dsp:nvSpPr>
      <dsp:spPr>
        <a:xfrm>
          <a:off x="5867400" y="744012"/>
          <a:ext cx="4445130" cy="186947"/>
        </a:xfrm>
        <a:custGeom>
          <a:avLst/>
          <a:gdLst/>
          <a:ahLst/>
          <a:cxnLst/>
          <a:rect l="0" t="0" r="0" b="0"/>
          <a:pathLst>
            <a:path>
              <a:moveTo>
                <a:pt x="0" y="0"/>
              </a:moveTo>
              <a:lnTo>
                <a:pt x="4445130" y="0"/>
              </a:lnTo>
              <a:lnTo>
                <a:pt x="4445130" y="1869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61B34-32BC-499F-9551-CA9D6DD73FEA}">
      <dsp:nvSpPr>
        <dsp:cNvPr id="0" name=""/>
        <dsp:cNvSpPr/>
      </dsp:nvSpPr>
      <dsp:spPr>
        <a:xfrm>
          <a:off x="5867400" y="744012"/>
          <a:ext cx="1540354" cy="336105"/>
        </a:xfrm>
        <a:custGeom>
          <a:avLst/>
          <a:gdLst/>
          <a:ahLst/>
          <a:cxnLst/>
          <a:rect l="0" t="0" r="0" b="0"/>
          <a:pathLst>
            <a:path>
              <a:moveTo>
                <a:pt x="0" y="0"/>
              </a:moveTo>
              <a:lnTo>
                <a:pt x="0" y="119516"/>
              </a:lnTo>
              <a:lnTo>
                <a:pt x="1540354" y="119516"/>
              </a:lnTo>
              <a:lnTo>
                <a:pt x="1540354" y="33610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90D37-76DE-4B15-A4A7-26E0CE4FE15A}">
      <dsp:nvSpPr>
        <dsp:cNvPr id="0" name=""/>
        <dsp:cNvSpPr/>
      </dsp:nvSpPr>
      <dsp:spPr>
        <a:xfrm>
          <a:off x="3949138" y="744012"/>
          <a:ext cx="1918261" cy="503694"/>
        </a:xfrm>
        <a:custGeom>
          <a:avLst/>
          <a:gdLst/>
          <a:ahLst/>
          <a:cxnLst/>
          <a:rect l="0" t="0" r="0" b="0"/>
          <a:pathLst>
            <a:path>
              <a:moveTo>
                <a:pt x="1918261" y="0"/>
              </a:moveTo>
              <a:lnTo>
                <a:pt x="1918261" y="287104"/>
              </a:lnTo>
              <a:lnTo>
                <a:pt x="0" y="287104"/>
              </a:lnTo>
              <a:lnTo>
                <a:pt x="0" y="50369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4EB0A7-A279-4D1C-A2AE-D37995733CB0}">
      <dsp:nvSpPr>
        <dsp:cNvPr id="0" name=""/>
        <dsp:cNvSpPr/>
      </dsp:nvSpPr>
      <dsp:spPr>
        <a:xfrm>
          <a:off x="1032192" y="744012"/>
          <a:ext cx="4835207" cy="491596"/>
        </a:xfrm>
        <a:custGeom>
          <a:avLst/>
          <a:gdLst/>
          <a:ahLst/>
          <a:cxnLst/>
          <a:rect l="0" t="0" r="0" b="0"/>
          <a:pathLst>
            <a:path>
              <a:moveTo>
                <a:pt x="4835207" y="0"/>
              </a:moveTo>
              <a:lnTo>
                <a:pt x="4835207" y="275006"/>
              </a:lnTo>
              <a:lnTo>
                <a:pt x="0" y="275006"/>
              </a:lnTo>
              <a:lnTo>
                <a:pt x="0" y="49159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3992920" y="365115"/>
          <a:ext cx="3748959" cy="3788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NBFC</a:t>
          </a:r>
        </a:p>
      </dsp:txBody>
      <dsp:txXfrm>
        <a:off x="3992920" y="365115"/>
        <a:ext cx="3748959" cy="378897"/>
      </dsp:txXfrm>
    </dsp:sp>
    <dsp:sp modelId="{A4C3EE46-E133-43C5-BF98-C8E01C850AE4}">
      <dsp:nvSpPr>
        <dsp:cNvPr id="0" name=""/>
        <dsp:cNvSpPr/>
      </dsp:nvSpPr>
      <dsp:spPr>
        <a:xfrm>
          <a:off x="813" y="1235609"/>
          <a:ext cx="2062757" cy="16161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whether the company is required to be registered under section 45-IA of the Reserve Bank of India Act, 1934 (2 of 1934) and if so, whether the registration has been obtained</a:t>
          </a:r>
          <a:endParaRPr lang="en-US" sz="1600" b="1" kern="1200" dirty="0"/>
        </a:p>
      </dsp:txBody>
      <dsp:txXfrm>
        <a:off x="813" y="1235609"/>
        <a:ext cx="2062757" cy="1616109"/>
      </dsp:txXfrm>
    </dsp:sp>
    <dsp:sp modelId="{0022B880-3301-49CD-A423-B4A8FBC426F9}">
      <dsp:nvSpPr>
        <dsp:cNvPr id="0" name=""/>
        <dsp:cNvSpPr/>
      </dsp:nvSpPr>
      <dsp:spPr>
        <a:xfrm>
          <a:off x="2417932" y="1247707"/>
          <a:ext cx="3062411" cy="17327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t> whether the company has conducted any Non-Banking Financial or Housing Finance activities without a valid Certificate of Registration (</a:t>
          </a:r>
          <a:r>
            <a:rPr lang="en-US" sz="1400" b="1" u="none" kern="1200" dirty="0" err="1"/>
            <a:t>CoR</a:t>
          </a:r>
          <a:r>
            <a:rPr lang="en-US" sz="1400" b="1" u="none" kern="1200" dirty="0"/>
            <a:t>) from the Reserve Bank of India as per the Reserve Bank of India Act, 1934;</a:t>
          </a:r>
        </a:p>
      </dsp:txBody>
      <dsp:txXfrm>
        <a:off x="2417932" y="1247707"/>
        <a:ext cx="3062411" cy="1732706"/>
      </dsp:txXfrm>
    </dsp:sp>
    <dsp:sp modelId="{5764A8A1-A5EE-4803-9EBB-82134E3EA73F}">
      <dsp:nvSpPr>
        <dsp:cNvPr id="0" name=""/>
        <dsp:cNvSpPr/>
      </dsp:nvSpPr>
      <dsp:spPr>
        <a:xfrm>
          <a:off x="6013072" y="1080118"/>
          <a:ext cx="2789364" cy="18937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t>whether the company is a Core Investment Company (CIC) as defined in the regulations made by the Reserve Bank of India, </a:t>
          </a:r>
        </a:p>
        <a:p>
          <a:pPr marL="0" lvl="0" indent="0" algn="ctr" defTabSz="622300">
            <a:lnSpc>
              <a:spcPct val="90000"/>
            </a:lnSpc>
            <a:spcBef>
              <a:spcPct val="0"/>
            </a:spcBef>
            <a:spcAft>
              <a:spcPct val="35000"/>
            </a:spcAft>
            <a:buNone/>
          </a:pPr>
          <a:r>
            <a:rPr lang="en-US" sz="1400" b="1" u="none" kern="1200" dirty="0"/>
            <a:t>if so, whether it continues to fulfil the criteria of a CIC, and in case the company is an exempted or unregistered CIC, whether it continues to fulfil such criteria;</a:t>
          </a:r>
        </a:p>
      </dsp:txBody>
      <dsp:txXfrm>
        <a:off x="6013072" y="1080118"/>
        <a:ext cx="2789364" cy="1893787"/>
      </dsp:txXfrm>
    </dsp:sp>
    <dsp:sp modelId="{258F0335-65A7-4E08-A4F5-98D604FF176A}">
      <dsp:nvSpPr>
        <dsp:cNvPr id="0" name=""/>
        <dsp:cNvSpPr/>
      </dsp:nvSpPr>
      <dsp:spPr>
        <a:xfrm>
          <a:off x="9052979" y="930960"/>
          <a:ext cx="2519101" cy="13634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whether the Group has more than one CIC as part of the Group, if yes, indicate the number of CICs which are part of the Group;</a:t>
          </a:r>
        </a:p>
        <a:p>
          <a:pPr marL="0" lvl="0" indent="0" algn="ctr" defTabSz="622300">
            <a:lnSpc>
              <a:spcPct val="90000"/>
            </a:lnSpc>
            <a:spcBef>
              <a:spcPct val="0"/>
            </a:spcBef>
            <a:spcAft>
              <a:spcPct val="35000"/>
            </a:spcAft>
            <a:buNone/>
          </a:pPr>
          <a:endParaRPr lang="en-US" sz="1400" b="1" u="none" kern="1200" dirty="0"/>
        </a:p>
      </dsp:txBody>
      <dsp:txXfrm>
        <a:off x="9052979" y="930960"/>
        <a:ext cx="2519101" cy="13634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1FC7F-535F-4AEA-87CF-1583C8C56C6B}">
      <dsp:nvSpPr>
        <dsp:cNvPr id="0" name=""/>
        <dsp:cNvSpPr/>
      </dsp:nvSpPr>
      <dsp:spPr>
        <a:xfrm>
          <a:off x="2547141" y="1399869"/>
          <a:ext cx="1155145" cy="2079549"/>
        </a:xfrm>
        <a:custGeom>
          <a:avLst/>
          <a:gdLst/>
          <a:ahLst/>
          <a:cxnLst/>
          <a:rect l="0" t="0" r="0" b="0"/>
          <a:pathLst>
            <a:path>
              <a:moveTo>
                <a:pt x="0" y="0"/>
              </a:moveTo>
              <a:lnTo>
                <a:pt x="0" y="2079549"/>
              </a:lnTo>
              <a:lnTo>
                <a:pt x="1155145" y="207954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DC1BD-904E-4905-8D20-35E84D9CF450}">
      <dsp:nvSpPr>
        <dsp:cNvPr id="0" name=""/>
        <dsp:cNvSpPr/>
      </dsp:nvSpPr>
      <dsp:spPr>
        <a:xfrm>
          <a:off x="2547141" y="1399869"/>
          <a:ext cx="1155145" cy="1567930"/>
        </a:xfrm>
        <a:custGeom>
          <a:avLst/>
          <a:gdLst/>
          <a:ahLst/>
          <a:cxnLst/>
          <a:rect l="0" t="0" r="0" b="0"/>
          <a:pathLst>
            <a:path>
              <a:moveTo>
                <a:pt x="0" y="0"/>
              </a:moveTo>
              <a:lnTo>
                <a:pt x="0" y="1567930"/>
              </a:lnTo>
              <a:lnTo>
                <a:pt x="1155145" y="15679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6DD72-1B32-4004-B0E2-E5DAB241A9D5}">
      <dsp:nvSpPr>
        <dsp:cNvPr id="0" name=""/>
        <dsp:cNvSpPr/>
      </dsp:nvSpPr>
      <dsp:spPr>
        <a:xfrm>
          <a:off x="2547141" y="1399869"/>
          <a:ext cx="1155145" cy="1138111"/>
        </a:xfrm>
        <a:custGeom>
          <a:avLst/>
          <a:gdLst/>
          <a:ahLst/>
          <a:cxnLst/>
          <a:rect l="0" t="0" r="0" b="0"/>
          <a:pathLst>
            <a:path>
              <a:moveTo>
                <a:pt x="0" y="0"/>
              </a:moveTo>
              <a:lnTo>
                <a:pt x="0" y="1138111"/>
              </a:lnTo>
              <a:lnTo>
                <a:pt x="1155145" y="113811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5DEE5B-7AA8-411A-ACA7-94F8B3F7A33B}">
      <dsp:nvSpPr>
        <dsp:cNvPr id="0" name=""/>
        <dsp:cNvSpPr/>
      </dsp:nvSpPr>
      <dsp:spPr>
        <a:xfrm>
          <a:off x="2547141" y="1399869"/>
          <a:ext cx="1155145" cy="708292"/>
        </a:xfrm>
        <a:custGeom>
          <a:avLst/>
          <a:gdLst/>
          <a:ahLst/>
          <a:cxnLst/>
          <a:rect l="0" t="0" r="0" b="0"/>
          <a:pathLst>
            <a:path>
              <a:moveTo>
                <a:pt x="0" y="0"/>
              </a:moveTo>
              <a:lnTo>
                <a:pt x="0" y="708292"/>
              </a:lnTo>
              <a:lnTo>
                <a:pt x="1155145" y="70829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2547141" y="1399869"/>
          <a:ext cx="1155145" cy="278474"/>
        </a:xfrm>
        <a:custGeom>
          <a:avLst/>
          <a:gdLst/>
          <a:ahLst/>
          <a:cxnLst/>
          <a:rect l="0" t="0" r="0" b="0"/>
          <a:pathLst>
            <a:path>
              <a:moveTo>
                <a:pt x="0" y="0"/>
              </a:moveTo>
              <a:lnTo>
                <a:pt x="0" y="278474"/>
              </a:lnTo>
              <a:lnTo>
                <a:pt x="1155145" y="27847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93878-68ED-4802-A5A0-8413DC83B663}">
      <dsp:nvSpPr>
        <dsp:cNvPr id="0" name=""/>
        <dsp:cNvSpPr/>
      </dsp:nvSpPr>
      <dsp:spPr>
        <a:xfrm>
          <a:off x="5581811" y="413743"/>
          <a:ext cx="91440" cy="127129"/>
        </a:xfrm>
        <a:custGeom>
          <a:avLst/>
          <a:gdLst/>
          <a:ahLst/>
          <a:cxnLst/>
          <a:rect l="0" t="0" r="0" b="0"/>
          <a:pathLst>
            <a:path>
              <a:moveTo>
                <a:pt x="45720" y="0"/>
              </a:moveTo>
              <a:lnTo>
                <a:pt x="45720" y="12712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3947287" y="49"/>
          <a:ext cx="3360487" cy="413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Opinion on Financial Capability</a:t>
          </a:r>
        </a:p>
      </dsp:txBody>
      <dsp:txXfrm>
        <a:off x="3947287" y="49"/>
        <a:ext cx="3360487" cy="413694"/>
      </dsp:txXfrm>
    </dsp:sp>
    <dsp:sp modelId="{41802970-5D42-4F9C-905E-1E2014154E9C}">
      <dsp:nvSpPr>
        <dsp:cNvPr id="0" name=""/>
        <dsp:cNvSpPr/>
      </dsp:nvSpPr>
      <dsp:spPr>
        <a:xfrm>
          <a:off x="1777044" y="540873"/>
          <a:ext cx="7700973" cy="8589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 </a:t>
          </a:r>
          <a:r>
            <a:rPr lang="en-US" sz="1600" b="1" kern="1200" dirty="0"/>
            <a:t>material Uncertainty</a:t>
          </a:r>
          <a:r>
            <a:rPr lang="en-US" sz="1600" kern="1200" dirty="0"/>
            <a:t> on </a:t>
          </a:r>
          <a:r>
            <a:rPr lang="en-US" sz="1600" b="1" kern="1200" dirty="0"/>
            <a:t>date of Audit Report </a:t>
          </a:r>
          <a:r>
            <a:rPr lang="en-US" sz="1600" kern="1200" dirty="0"/>
            <a:t>regarding </a:t>
          </a:r>
          <a:r>
            <a:rPr lang="en-US" sz="1600" b="1" kern="1200" dirty="0"/>
            <a:t>Capability of meeting its liabilities</a:t>
          </a:r>
          <a:r>
            <a:rPr lang="en-US" sz="1600" kern="1200" dirty="0"/>
            <a:t> existing at the date of balance sheet as and when they fall due within a </a:t>
          </a:r>
          <a:r>
            <a:rPr lang="en-US" sz="1600" b="1" kern="1200" dirty="0"/>
            <a:t>period of one year from the balance sheet date;</a:t>
          </a:r>
        </a:p>
      </dsp:txBody>
      <dsp:txXfrm>
        <a:off x="1777044" y="540873"/>
        <a:ext cx="7700973" cy="858995"/>
      </dsp:txXfrm>
    </dsp:sp>
    <dsp:sp modelId="{3E43D8D6-2021-4226-A926-3665D0C97CAE}">
      <dsp:nvSpPr>
        <dsp:cNvPr id="0" name=""/>
        <dsp:cNvSpPr/>
      </dsp:nvSpPr>
      <dsp:spPr>
        <a:xfrm>
          <a:off x="3702287" y="1526998"/>
          <a:ext cx="4486345" cy="3026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Financial Ratios</a:t>
          </a:r>
        </a:p>
      </dsp:txBody>
      <dsp:txXfrm>
        <a:off x="3702287" y="1526998"/>
        <a:ext cx="4486345" cy="302689"/>
      </dsp:txXfrm>
    </dsp:sp>
    <dsp:sp modelId="{958F77B2-BEFD-4163-973F-04DDB4E9D8F2}">
      <dsp:nvSpPr>
        <dsp:cNvPr id="0" name=""/>
        <dsp:cNvSpPr/>
      </dsp:nvSpPr>
      <dsp:spPr>
        <a:xfrm>
          <a:off x="3702287" y="1956817"/>
          <a:ext cx="4857927" cy="3026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ageing and expected dates of </a:t>
          </a:r>
          <a:r>
            <a:rPr lang="en-US" sz="1600" kern="1200" dirty="0" err="1"/>
            <a:t>realisation</a:t>
          </a:r>
          <a:r>
            <a:rPr lang="en-US" sz="1600" kern="1200" dirty="0"/>
            <a:t> of financial assets</a:t>
          </a:r>
        </a:p>
      </dsp:txBody>
      <dsp:txXfrm>
        <a:off x="3702287" y="1956817"/>
        <a:ext cx="4857927" cy="302689"/>
      </dsp:txXfrm>
    </dsp:sp>
    <dsp:sp modelId="{481CD5DE-6547-47C1-8982-F734DE49B4B7}">
      <dsp:nvSpPr>
        <dsp:cNvPr id="0" name=""/>
        <dsp:cNvSpPr/>
      </dsp:nvSpPr>
      <dsp:spPr>
        <a:xfrm>
          <a:off x="3702287" y="2386636"/>
          <a:ext cx="4857927" cy="3026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expected dates  of payment of financial liabilities</a:t>
          </a:r>
        </a:p>
      </dsp:txBody>
      <dsp:txXfrm>
        <a:off x="3702287" y="2386636"/>
        <a:ext cx="4857927" cy="302689"/>
      </dsp:txXfrm>
    </dsp:sp>
    <dsp:sp modelId="{DAA8A7D3-5032-4407-A1EB-73F04EA4E5E2}">
      <dsp:nvSpPr>
        <dsp:cNvPr id="0" name=""/>
        <dsp:cNvSpPr/>
      </dsp:nvSpPr>
      <dsp:spPr>
        <a:xfrm>
          <a:off x="3702287" y="2816455"/>
          <a:ext cx="4857927" cy="3026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other information accompanying the financial statements</a:t>
          </a:r>
        </a:p>
      </dsp:txBody>
      <dsp:txXfrm>
        <a:off x="3702287" y="2816455"/>
        <a:ext cx="4857927" cy="302689"/>
      </dsp:txXfrm>
    </dsp:sp>
    <dsp:sp modelId="{C184FC66-700A-47EC-B634-15C3CE83D746}">
      <dsp:nvSpPr>
        <dsp:cNvPr id="0" name=""/>
        <dsp:cNvSpPr/>
      </dsp:nvSpPr>
      <dsp:spPr>
        <a:xfrm>
          <a:off x="3702287" y="3246273"/>
          <a:ext cx="5096216" cy="4662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 auditor’s knowledge of the Board of Directors and management plans</a:t>
          </a:r>
        </a:p>
      </dsp:txBody>
      <dsp:txXfrm>
        <a:off x="3702287" y="3246273"/>
        <a:ext cx="5096216" cy="4662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7D48-4BDD-425C-95F0-091DE8680901}">
      <dsp:nvSpPr>
        <dsp:cNvPr id="0" name=""/>
        <dsp:cNvSpPr/>
      </dsp:nvSpPr>
      <dsp:spPr>
        <a:xfrm>
          <a:off x="4267720" y="729468"/>
          <a:ext cx="1988655" cy="456371"/>
        </a:xfrm>
        <a:custGeom>
          <a:avLst/>
          <a:gdLst/>
          <a:ahLst/>
          <a:cxnLst/>
          <a:rect l="0" t="0" r="0" b="0"/>
          <a:pathLst>
            <a:path>
              <a:moveTo>
                <a:pt x="0" y="0"/>
              </a:moveTo>
              <a:lnTo>
                <a:pt x="0" y="237226"/>
              </a:lnTo>
              <a:lnTo>
                <a:pt x="1988655" y="237226"/>
              </a:lnTo>
              <a:lnTo>
                <a:pt x="1988655" y="456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2015162" y="729468"/>
          <a:ext cx="2252557" cy="337939"/>
        </a:xfrm>
        <a:custGeom>
          <a:avLst/>
          <a:gdLst/>
          <a:ahLst/>
          <a:cxnLst/>
          <a:rect l="0" t="0" r="0" b="0"/>
          <a:pathLst>
            <a:path>
              <a:moveTo>
                <a:pt x="2252557" y="0"/>
              </a:moveTo>
              <a:lnTo>
                <a:pt x="2252557" y="118794"/>
              </a:lnTo>
              <a:lnTo>
                <a:pt x="0" y="118794"/>
              </a:lnTo>
              <a:lnTo>
                <a:pt x="0" y="33793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1843497" y="177588"/>
          <a:ext cx="4848445" cy="551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Unspent Amount related to CSR as per section 135</a:t>
          </a:r>
        </a:p>
      </dsp:txBody>
      <dsp:txXfrm>
        <a:off x="1843497" y="177588"/>
        <a:ext cx="4848445" cy="551879"/>
      </dsp:txXfrm>
    </dsp:sp>
    <dsp:sp modelId="{6969C195-98B7-45D0-A3B7-2B45A2DED059}">
      <dsp:nvSpPr>
        <dsp:cNvPr id="0" name=""/>
        <dsp:cNvSpPr/>
      </dsp:nvSpPr>
      <dsp:spPr>
        <a:xfrm>
          <a:off x="0" y="1067407"/>
          <a:ext cx="4030325" cy="9459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Amount Unspent Other than Ongoing Project</a:t>
          </a:r>
        </a:p>
        <a:p>
          <a:pPr marL="0" lvl="0" indent="0" algn="ctr" defTabSz="622300">
            <a:lnSpc>
              <a:spcPct val="90000"/>
            </a:lnSpc>
            <a:spcBef>
              <a:spcPct val="0"/>
            </a:spcBef>
            <a:spcAft>
              <a:spcPct val="35000"/>
            </a:spcAft>
            <a:buNone/>
          </a:pPr>
          <a:r>
            <a:rPr lang="en-US" sz="1400" kern="1200" dirty="0"/>
            <a:t>Whether transferred unspent amount to a Fund specified in Schedule VII to the Companies Act within a period of six months of the expiry of the financial year</a:t>
          </a:r>
        </a:p>
      </dsp:txBody>
      <dsp:txXfrm>
        <a:off x="0" y="1067407"/>
        <a:ext cx="4030325" cy="945944"/>
      </dsp:txXfrm>
    </dsp:sp>
    <dsp:sp modelId="{3E43D8D6-2021-4226-A926-3665D0C97CAE}">
      <dsp:nvSpPr>
        <dsp:cNvPr id="0" name=""/>
        <dsp:cNvSpPr/>
      </dsp:nvSpPr>
      <dsp:spPr>
        <a:xfrm>
          <a:off x="4476334" y="1185839"/>
          <a:ext cx="3560082" cy="8275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Amount Unspent Related to Ongoing Project</a:t>
          </a:r>
        </a:p>
        <a:p>
          <a:pPr marL="0" lvl="0" indent="0" algn="ctr" defTabSz="622300">
            <a:lnSpc>
              <a:spcPct val="90000"/>
            </a:lnSpc>
            <a:spcBef>
              <a:spcPct val="0"/>
            </a:spcBef>
            <a:spcAft>
              <a:spcPct val="35000"/>
            </a:spcAft>
            <a:buNone/>
          </a:pPr>
          <a:endParaRPr lang="en-US" sz="1400" b="0" kern="1200" dirty="0"/>
        </a:p>
        <a:p>
          <a:pPr marL="0" lvl="0" indent="0" algn="ctr" defTabSz="622300">
            <a:lnSpc>
              <a:spcPct val="90000"/>
            </a:lnSpc>
            <a:spcBef>
              <a:spcPct val="0"/>
            </a:spcBef>
            <a:spcAft>
              <a:spcPct val="35000"/>
            </a:spcAft>
            <a:buNone/>
          </a:pPr>
          <a:r>
            <a:rPr lang="en-US" sz="1400" b="0" kern="1200" dirty="0"/>
            <a:t>Whether transferred to special account </a:t>
          </a:r>
        </a:p>
      </dsp:txBody>
      <dsp:txXfrm>
        <a:off x="4476334" y="1185839"/>
        <a:ext cx="3560082" cy="8275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9AC3E-DCF4-438D-93EF-3DA199542BE8}">
      <dsp:nvSpPr>
        <dsp:cNvPr id="0" name=""/>
        <dsp:cNvSpPr/>
      </dsp:nvSpPr>
      <dsp:spPr>
        <a:xfrm>
          <a:off x="1768537" y="567138"/>
          <a:ext cx="4503011" cy="4503011"/>
        </a:xfrm>
        <a:prstGeom prst="blockArc">
          <a:avLst>
            <a:gd name="adj1" fmla="val 13114286"/>
            <a:gd name="adj2" fmla="val 16200000"/>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87271D-93CE-4C29-B756-E18CEA663719}">
      <dsp:nvSpPr>
        <dsp:cNvPr id="0" name=""/>
        <dsp:cNvSpPr/>
      </dsp:nvSpPr>
      <dsp:spPr>
        <a:xfrm>
          <a:off x="1768537" y="567138"/>
          <a:ext cx="4503011" cy="4503011"/>
        </a:xfrm>
        <a:prstGeom prst="blockArc">
          <a:avLst>
            <a:gd name="adj1" fmla="val 10028571"/>
            <a:gd name="adj2" fmla="val 13114286"/>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F19102-395B-4756-ABAD-E68913517ED9}">
      <dsp:nvSpPr>
        <dsp:cNvPr id="0" name=""/>
        <dsp:cNvSpPr/>
      </dsp:nvSpPr>
      <dsp:spPr>
        <a:xfrm>
          <a:off x="1768537" y="567138"/>
          <a:ext cx="4503011" cy="4503011"/>
        </a:xfrm>
        <a:prstGeom prst="blockArc">
          <a:avLst>
            <a:gd name="adj1" fmla="val 6942857"/>
            <a:gd name="adj2" fmla="val 10028571"/>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84AA8A-6ED1-4442-AA16-0365C7827424}">
      <dsp:nvSpPr>
        <dsp:cNvPr id="0" name=""/>
        <dsp:cNvSpPr/>
      </dsp:nvSpPr>
      <dsp:spPr>
        <a:xfrm>
          <a:off x="1768537" y="567138"/>
          <a:ext cx="4503011" cy="4503011"/>
        </a:xfrm>
        <a:prstGeom prst="blockArc">
          <a:avLst>
            <a:gd name="adj1" fmla="val 3857143"/>
            <a:gd name="adj2" fmla="val 6942857"/>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7796C7-BD4D-4F32-AE49-096976E0D90F}">
      <dsp:nvSpPr>
        <dsp:cNvPr id="0" name=""/>
        <dsp:cNvSpPr/>
      </dsp:nvSpPr>
      <dsp:spPr>
        <a:xfrm>
          <a:off x="1768537" y="567138"/>
          <a:ext cx="4503011" cy="4503011"/>
        </a:xfrm>
        <a:prstGeom prst="blockArc">
          <a:avLst>
            <a:gd name="adj1" fmla="val 771429"/>
            <a:gd name="adj2" fmla="val 3857143"/>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C3A5D-ED4C-44FC-8B36-F3755237DFE4}">
      <dsp:nvSpPr>
        <dsp:cNvPr id="0" name=""/>
        <dsp:cNvSpPr/>
      </dsp:nvSpPr>
      <dsp:spPr>
        <a:xfrm>
          <a:off x="1768537" y="567138"/>
          <a:ext cx="4503011" cy="4503011"/>
        </a:xfrm>
        <a:prstGeom prst="blockArc">
          <a:avLst>
            <a:gd name="adj1" fmla="val 19285714"/>
            <a:gd name="adj2" fmla="val 771429"/>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AA4B14-51AA-400C-99D1-53048B316D43}">
      <dsp:nvSpPr>
        <dsp:cNvPr id="0" name=""/>
        <dsp:cNvSpPr/>
      </dsp:nvSpPr>
      <dsp:spPr>
        <a:xfrm>
          <a:off x="1768537" y="567138"/>
          <a:ext cx="4503011" cy="4503011"/>
        </a:xfrm>
        <a:prstGeom prst="blockArc">
          <a:avLst>
            <a:gd name="adj1" fmla="val 16200000"/>
            <a:gd name="adj2" fmla="val 19285714"/>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4481A6-7CAA-432C-A720-BB01E182014B}">
      <dsp:nvSpPr>
        <dsp:cNvPr id="0" name=""/>
        <dsp:cNvSpPr/>
      </dsp:nvSpPr>
      <dsp:spPr>
        <a:xfrm>
          <a:off x="3148902" y="1947503"/>
          <a:ext cx="1742281" cy="174228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CARO 2020</a:t>
          </a:r>
        </a:p>
      </dsp:txBody>
      <dsp:txXfrm>
        <a:off x="3404053" y="2202654"/>
        <a:ext cx="1231979" cy="1231979"/>
      </dsp:txXfrm>
    </dsp:sp>
    <dsp:sp modelId="{CE254B49-CEF2-4CC5-9D2F-533C01FA902F}">
      <dsp:nvSpPr>
        <dsp:cNvPr id="0" name=""/>
        <dsp:cNvSpPr/>
      </dsp:nvSpPr>
      <dsp:spPr>
        <a:xfrm>
          <a:off x="3322329" y="1245"/>
          <a:ext cx="1395426" cy="121959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Planning </a:t>
          </a:r>
        </a:p>
      </dsp:txBody>
      <dsp:txXfrm>
        <a:off x="3526684" y="179851"/>
        <a:ext cx="986716" cy="862384"/>
      </dsp:txXfrm>
    </dsp:sp>
    <dsp:sp modelId="{4BCD4AA3-7A57-4B99-B979-36F76B2CB27D}">
      <dsp:nvSpPr>
        <dsp:cNvPr id="0" name=""/>
        <dsp:cNvSpPr/>
      </dsp:nvSpPr>
      <dsp:spPr>
        <a:xfrm>
          <a:off x="4998590" y="834027"/>
          <a:ext cx="1494847" cy="121640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Discussion with Management</a:t>
          </a:r>
        </a:p>
      </dsp:txBody>
      <dsp:txXfrm>
        <a:off x="5217505" y="1012165"/>
        <a:ext cx="1057017" cy="860125"/>
      </dsp:txXfrm>
    </dsp:sp>
    <dsp:sp modelId="{52CD2CF8-7921-45BB-B2D3-8474D82109C7}">
      <dsp:nvSpPr>
        <dsp:cNvPr id="0" name=""/>
        <dsp:cNvSpPr/>
      </dsp:nvSpPr>
      <dsp:spPr>
        <a:xfrm>
          <a:off x="5474580" y="2612881"/>
          <a:ext cx="1395426" cy="13939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Risk Assessment (SA 315)</a:t>
          </a:r>
        </a:p>
      </dsp:txBody>
      <dsp:txXfrm>
        <a:off x="5678935" y="2817027"/>
        <a:ext cx="986716" cy="985707"/>
      </dsp:txXfrm>
    </dsp:sp>
    <dsp:sp modelId="{979482D5-3387-44F2-940D-B263197F7A0C}">
      <dsp:nvSpPr>
        <dsp:cNvPr id="0" name=""/>
        <dsp:cNvSpPr/>
      </dsp:nvSpPr>
      <dsp:spPr>
        <a:xfrm>
          <a:off x="4247565" y="4197824"/>
          <a:ext cx="1460638" cy="121959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Nature, Timing, Extent of Audit Procedures</a:t>
          </a:r>
        </a:p>
      </dsp:txBody>
      <dsp:txXfrm>
        <a:off x="4461470" y="4376430"/>
        <a:ext cx="1032828" cy="862384"/>
      </dsp:txXfrm>
    </dsp:sp>
    <dsp:sp modelId="{81731CE0-F9F8-42E5-A9F7-62CEC7BA8BFF}">
      <dsp:nvSpPr>
        <dsp:cNvPr id="0" name=""/>
        <dsp:cNvSpPr/>
      </dsp:nvSpPr>
      <dsp:spPr>
        <a:xfrm>
          <a:off x="2364487" y="4197824"/>
          <a:ext cx="1395426" cy="121959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Extensive Audit Procedures</a:t>
          </a:r>
        </a:p>
      </dsp:txBody>
      <dsp:txXfrm>
        <a:off x="2568842" y="4376430"/>
        <a:ext cx="986716" cy="862384"/>
      </dsp:txXfrm>
    </dsp:sp>
    <dsp:sp modelId="{B32711ED-7F0A-4438-9734-D5847D30CC97}">
      <dsp:nvSpPr>
        <dsp:cNvPr id="0" name=""/>
        <dsp:cNvSpPr/>
      </dsp:nvSpPr>
      <dsp:spPr>
        <a:xfrm>
          <a:off x="1257993" y="2700082"/>
          <a:ext cx="1219596" cy="121959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Reporting</a:t>
          </a:r>
        </a:p>
      </dsp:txBody>
      <dsp:txXfrm>
        <a:off x="1436599" y="2878688"/>
        <a:ext cx="862384" cy="862384"/>
      </dsp:txXfrm>
    </dsp:sp>
    <dsp:sp modelId="{A2DFE827-2F36-4E61-989B-A1CF40447395}">
      <dsp:nvSpPr>
        <dsp:cNvPr id="0" name=""/>
        <dsp:cNvSpPr/>
      </dsp:nvSpPr>
      <dsp:spPr>
        <a:xfrm>
          <a:off x="1596358" y="787164"/>
          <a:ext cx="1395426" cy="131012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Audit Documentation</a:t>
          </a:r>
        </a:p>
      </dsp:txBody>
      <dsp:txXfrm>
        <a:off x="1800713" y="979028"/>
        <a:ext cx="986716" cy="926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1C42D-E0B4-4FA4-9D6C-48CFDB0D4AFB}">
      <dsp:nvSpPr>
        <dsp:cNvPr id="0" name=""/>
        <dsp:cNvSpPr/>
      </dsp:nvSpPr>
      <dsp:spPr>
        <a:xfrm>
          <a:off x="2529071" y="490"/>
          <a:ext cx="1368083" cy="136808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Share-</a:t>
          </a:r>
        </a:p>
        <a:p>
          <a:pPr marL="0" lvl="0" indent="0" algn="ctr" defTabSz="800100">
            <a:lnSpc>
              <a:spcPct val="90000"/>
            </a:lnSpc>
            <a:spcBef>
              <a:spcPct val="0"/>
            </a:spcBef>
            <a:spcAft>
              <a:spcPct val="35000"/>
            </a:spcAft>
            <a:buNone/>
          </a:pPr>
          <a:r>
            <a:rPr lang="en-US" sz="1800" b="1" kern="1200" dirty="0"/>
            <a:t>Holders</a:t>
          </a:r>
        </a:p>
      </dsp:txBody>
      <dsp:txXfrm>
        <a:off x="2729422" y="200841"/>
        <a:ext cx="967381" cy="967381"/>
      </dsp:txXfrm>
    </dsp:sp>
    <dsp:sp modelId="{632BA24E-9355-47B1-AE26-6924CB7A5395}">
      <dsp:nvSpPr>
        <dsp:cNvPr id="0" name=""/>
        <dsp:cNvSpPr/>
      </dsp:nvSpPr>
      <dsp:spPr>
        <a:xfrm rot="2160000">
          <a:off x="3854117" y="1051802"/>
          <a:ext cx="364516" cy="4617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3864559" y="1112009"/>
        <a:ext cx="255161" cy="277036"/>
      </dsp:txXfrm>
    </dsp:sp>
    <dsp:sp modelId="{CC305149-56B2-4539-8DC4-D0506A59A372}">
      <dsp:nvSpPr>
        <dsp:cNvPr id="0" name=""/>
        <dsp:cNvSpPr/>
      </dsp:nvSpPr>
      <dsp:spPr>
        <a:xfrm>
          <a:off x="4192288" y="1208888"/>
          <a:ext cx="1368083" cy="136808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Those Charged with Governance</a:t>
          </a:r>
        </a:p>
      </dsp:txBody>
      <dsp:txXfrm>
        <a:off x="4392639" y="1409239"/>
        <a:ext cx="967381" cy="967381"/>
      </dsp:txXfrm>
    </dsp:sp>
    <dsp:sp modelId="{DA571641-55C8-41A5-B208-C644ED4CCCED}">
      <dsp:nvSpPr>
        <dsp:cNvPr id="0" name=""/>
        <dsp:cNvSpPr/>
      </dsp:nvSpPr>
      <dsp:spPr>
        <a:xfrm rot="6480000">
          <a:off x="4379613" y="2629868"/>
          <a:ext cx="364516" cy="4617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4451187" y="2670213"/>
        <a:ext cx="255161" cy="277036"/>
      </dsp:txXfrm>
    </dsp:sp>
    <dsp:sp modelId="{1FADAA62-AA18-4148-B4F5-8BE7ADC73BD4}">
      <dsp:nvSpPr>
        <dsp:cNvPr id="0" name=""/>
        <dsp:cNvSpPr/>
      </dsp:nvSpPr>
      <dsp:spPr>
        <a:xfrm>
          <a:off x="3556996" y="3164117"/>
          <a:ext cx="1368083" cy="136808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Bankers</a:t>
          </a:r>
        </a:p>
      </dsp:txBody>
      <dsp:txXfrm>
        <a:off x="3757347" y="3364468"/>
        <a:ext cx="967381" cy="967381"/>
      </dsp:txXfrm>
    </dsp:sp>
    <dsp:sp modelId="{9003FDB6-0B56-4F0D-8D4F-3E9F3D169DBB}">
      <dsp:nvSpPr>
        <dsp:cNvPr id="0" name=""/>
        <dsp:cNvSpPr/>
      </dsp:nvSpPr>
      <dsp:spPr>
        <a:xfrm rot="10799333">
          <a:off x="2927083" y="3617506"/>
          <a:ext cx="445137" cy="4617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3060624" y="3709839"/>
        <a:ext cx="311596" cy="277036"/>
      </dsp:txXfrm>
    </dsp:sp>
    <dsp:sp modelId="{A536FF06-BF27-4299-AEDB-CCAB34416A7F}">
      <dsp:nvSpPr>
        <dsp:cNvPr id="0" name=""/>
        <dsp:cNvSpPr/>
      </dsp:nvSpPr>
      <dsp:spPr>
        <a:xfrm>
          <a:off x="1306058" y="3164439"/>
          <a:ext cx="1411054" cy="1368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Regulators</a:t>
          </a:r>
        </a:p>
      </dsp:txBody>
      <dsp:txXfrm>
        <a:off x="1512702" y="3364822"/>
        <a:ext cx="997766" cy="967536"/>
      </dsp:txXfrm>
    </dsp:sp>
    <dsp:sp modelId="{DC6954D8-B88C-4EAE-8E37-9F368BEDBE60}">
      <dsp:nvSpPr>
        <dsp:cNvPr id="0" name=""/>
        <dsp:cNvSpPr/>
      </dsp:nvSpPr>
      <dsp:spPr>
        <a:xfrm rot="15403014">
          <a:off x="1613171" y="2648662"/>
          <a:ext cx="339277" cy="4617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1675755" y="2790538"/>
        <a:ext cx="237494" cy="277036"/>
      </dsp:txXfrm>
    </dsp:sp>
    <dsp:sp modelId="{56F18238-2A6C-43A6-9C8F-89C18EE4C9BB}">
      <dsp:nvSpPr>
        <dsp:cNvPr id="0" name=""/>
        <dsp:cNvSpPr/>
      </dsp:nvSpPr>
      <dsp:spPr>
        <a:xfrm>
          <a:off x="865854" y="1208888"/>
          <a:ext cx="1368083" cy="136808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Society</a:t>
          </a:r>
        </a:p>
      </dsp:txBody>
      <dsp:txXfrm>
        <a:off x="1066205" y="1409239"/>
        <a:ext cx="967381" cy="967381"/>
      </dsp:txXfrm>
    </dsp:sp>
    <dsp:sp modelId="{7E81FCF6-35D6-4726-B5B0-2184EE950571}">
      <dsp:nvSpPr>
        <dsp:cNvPr id="0" name=""/>
        <dsp:cNvSpPr/>
      </dsp:nvSpPr>
      <dsp:spPr>
        <a:xfrm rot="19440000">
          <a:off x="2190900" y="1063930"/>
          <a:ext cx="364516" cy="4617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2201342" y="1188415"/>
        <a:ext cx="255161" cy="277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B7374-575D-4D15-83E2-9621C630FF5F}">
      <dsp:nvSpPr>
        <dsp:cNvPr id="0" name=""/>
        <dsp:cNvSpPr/>
      </dsp:nvSpPr>
      <dsp:spPr>
        <a:xfrm>
          <a:off x="726" y="22719"/>
          <a:ext cx="2835284" cy="17011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Additional Disclosure</a:t>
          </a:r>
        </a:p>
      </dsp:txBody>
      <dsp:txXfrm>
        <a:off x="726" y="22719"/>
        <a:ext cx="2835284" cy="1701170"/>
      </dsp:txXfrm>
    </dsp:sp>
    <dsp:sp modelId="{FC275D23-8698-4747-A0C6-51C6CEAB2032}">
      <dsp:nvSpPr>
        <dsp:cNvPr id="0" name=""/>
        <dsp:cNvSpPr/>
      </dsp:nvSpPr>
      <dsp:spPr>
        <a:xfrm>
          <a:off x="3119540" y="22719"/>
          <a:ext cx="2835284" cy="17011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Judgements/Estimates</a:t>
          </a:r>
        </a:p>
      </dsp:txBody>
      <dsp:txXfrm>
        <a:off x="3119540" y="22719"/>
        <a:ext cx="2835284" cy="1701170"/>
      </dsp:txXfrm>
    </dsp:sp>
    <dsp:sp modelId="{B74F51FE-642E-4635-A417-A57CE37577A7}">
      <dsp:nvSpPr>
        <dsp:cNvPr id="0" name=""/>
        <dsp:cNvSpPr/>
      </dsp:nvSpPr>
      <dsp:spPr>
        <a:xfrm>
          <a:off x="726" y="2007418"/>
          <a:ext cx="2835284" cy="17011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Additional Responsibility</a:t>
          </a:r>
        </a:p>
      </dsp:txBody>
      <dsp:txXfrm>
        <a:off x="726" y="2007418"/>
        <a:ext cx="2835284" cy="1701170"/>
      </dsp:txXfrm>
    </dsp:sp>
    <dsp:sp modelId="{B8AFE201-2592-4DA8-BE35-8A6D584E1181}">
      <dsp:nvSpPr>
        <dsp:cNvPr id="0" name=""/>
        <dsp:cNvSpPr/>
      </dsp:nvSpPr>
      <dsp:spPr>
        <a:xfrm>
          <a:off x="3119540" y="2007418"/>
          <a:ext cx="2835284" cy="17011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Advanced Planning </a:t>
          </a:r>
        </a:p>
      </dsp:txBody>
      <dsp:txXfrm>
        <a:off x="3119540" y="2007418"/>
        <a:ext cx="2835284" cy="1701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7071C-2EEE-46CA-83A8-A8F6E626E16C}">
      <dsp:nvSpPr>
        <dsp:cNvPr id="0" name=""/>
        <dsp:cNvSpPr/>
      </dsp:nvSpPr>
      <dsp:spPr>
        <a:xfrm>
          <a:off x="708443" y="1881090"/>
          <a:ext cx="463881" cy="883919"/>
        </a:xfrm>
        <a:custGeom>
          <a:avLst/>
          <a:gdLst/>
          <a:ahLst/>
          <a:cxnLst/>
          <a:rect l="0" t="0" r="0" b="0"/>
          <a:pathLst>
            <a:path>
              <a:moveTo>
                <a:pt x="0" y="0"/>
              </a:moveTo>
              <a:lnTo>
                <a:pt x="231940" y="0"/>
              </a:lnTo>
              <a:lnTo>
                <a:pt x="231940" y="883919"/>
              </a:lnTo>
              <a:lnTo>
                <a:pt x="463881" y="8839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a:latin typeface="Arial" panose="020B0604020202020204" pitchFamily="34" charset="0"/>
            <a:cs typeface="Arial" panose="020B0604020202020204" pitchFamily="34" charset="0"/>
          </a:endParaRPr>
        </a:p>
      </dsp:txBody>
      <dsp:txXfrm>
        <a:off x="915427" y="2298094"/>
        <a:ext cx="49912" cy="49912"/>
      </dsp:txXfrm>
    </dsp:sp>
    <dsp:sp modelId="{7C37B183-108F-493F-ADB1-62CDDDFC2C2B}">
      <dsp:nvSpPr>
        <dsp:cNvPr id="0" name=""/>
        <dsp:cNvSpPr/>
      </dsp:nvSpPr>
      <dsp:spPr>
        <a:xfrm>
          <a:off x="708443" y="1835370"/>
          <a:ext cx="463881" cy="91440"/>
        </a:xfrm>
        <a:custGeom>
          <a:avLst/>
          <a:gdLst/>
          <a:ahLst/>
          <a:cxnLst/>
          <a:rect l="0" t="0" r="0" b="0"/>
          <a:pathLst>
            <a:path>
              <a:moveTo>
                <a:pt x="0" y="45720"/>
              </a:moveTo>
              <a:lnTo>
                <a:pt x="463881"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a:latin typeface="Arial" panose="020B0604020202020204" pitchFamily="34" charset="0"/>
            <a:cs typeface="Arial" panose="020B0604020202020204" pitchFamily="34" charset="0"/>
          </a:endParaRPr>
        </a:p>
      </dsp:txBody>
      <dsp:txXfrm>
        <a:off x="928786" y="1869493"/>
        <a:ext cx="23194" cy="23194"/>
      </dsp:txXfrm>
    </dsp:sp>
    <dsp:sp modelId="{EB67F140-0587-45D6-9F5F-667EDDA50585}">
      <dsp:nvSpPr>
        <dsp:cNvPr id="0" name=""/>
        <dsp:cNvSpPr/>
      </dsp:nvSpPr>
      <dsp:spPr>
        <a:xfrm>
          <a:off x="708443" y="997170"/>
          <a:ext cx="463881" cy="883919"/>
        </a:xfrm>
        <a:custGeom>
          <a:avLst/>
          <a:gdLst/>
          <a:ahLst/>
          <a:cxnLst/>
          <a:rect l="0" t="0" r="0" b="0"/>
          <a:pathLst>
            <a:path>
              <a:moveTo>
                <a:pt x="0" y="883919"/>
              </a:moveTo>
              <a:lnTo>
                <a:pt x="231940" y="883919"/>
              </a:lnTo>
              <a:lnTo>
                <a:pt x="231940" y="0"/>
              </a:lnTo>
              <a:lnTo>
                <a:pt x="46388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a:latin typeface="Arial" panose="020B0604020202020204" pitchFamily="34" charset="0"/>
            <a:cs typeface="Arial" panose="020B0604020202020204" pitchFamily="34" charset="0"/>
          </a:endParaRPr>
        </a:p>
      </dsp:txBody>
      <dsp:txXfrm>
        <a:off x="915427" y="1414174"/>
        <a:ext cx="49912" cy="49912"/>
      </dsp:txXfrm>
    </dsp:sp>
    <dsp:sp modelId="{87784550-A3F6-4C03-845F-F019ADCDF3B8}">
      <dsp:nvSpPr>
        <dsp:cNvPr id="0" name=""/>
        <dsp:cNvSpPr/>
      </dsp:nvSpPr>
      <dsp:spPr>
        <a:xfrm rot="16200000">
          <a:off x="-1506008" y="1527522"/>
          <a:ext cx="3721766" cy="7071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CARO,2020</a:t>
          </a:r>
        </a:p>
      </dsp:txBody>
      <dsp:txXfrm>
        <a:off x="-1506008" y="1527522"/>
        <a:ext cx="3721766" cy="707135"/>
      </dsp:txXfrm>
    </dsp:sp>
    <dsp:sp modelId="{C059C2E5-BBB5-4053-A987-FED413E2A415}">
      <dsp:nvSpPr>
        <dsp:cNvPr id="0" name=""/>
        <dsp:cNvSpPr/>
      </dsp:nvSpPr>
      <dsp:spPr>
        <a:xfrm>
          <a:off x="1172324" y="643602"/>
          <a:ext cx="2319405" cy="7071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Applicable from FY 2021-22</a:t>
          </a:r>
        </a:p>
      </dsp:txBody>
      <dsp:txXfrm>
        <a:off x="1172324" y="643602"/>
        <a:ext cx="2319405" cy="707135"/>
      </dsp:txXfrm>
    </dsp:sp>
    <dsp:sp modelId="{072EFAEB-7BC1-4233-A1F6-EB567A6F82C8}">
      <dsp:nvSpPr>
        <dsp:cNvPr id="0" name=""/>
        <dsp:cNvSpPr/>
      </dsp:nvSpPr>
      <dsp:spPr>
        <a:xfrm>
          <a:off x="1172324" y="1527522"/>
          <a:ext cx="2319405" cy="7071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Applicable to All Companies Except certain Exceptions</a:t>
          </a:r>
        </a:p>
      </dsp:txBody>
      <dsp:txXfrm>
        <a:off x="1172324" y="1527522"/>
        <a:ext cx="2319405" cy="707135"/>
      </dsp:txXfrm>
    </dsp:sp>
    <dsp:sp modelId="{AEB0595F-04FF-436A-8CE3-93A7FF1080DF}">
      <dsp:nvSpPr>
        <dsp:cNvPr id="0" name=""/>
        <dsp:cNvSpPr/>
      </dsp:nvSpPr>
      <dsp:spPr>
        <a:xfrm>
          <a:off x="1172324" y="2411442"/>
          <a:ext cx="2319405" cy="7071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Total Number of Clauses:21</a:t>
          </a:r>
        </a:p>
      </dsp:txBody>
      <dsp:txXfrm>
        <a:off x="1172324" y="2411442"/>
        <a:ext cx="2319405" cy="707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ABF95-D247-429D-85E4-0F15FA399DE8}">
      <dsp:nvSpPr>
        <dsp:cNvPr id="0" name=""/>
        <dsp:cNvSpPr/>
      </dsp:nvSpPr>
      <dsp:spPr>
        <a:xfrm>
          <a:off x="5627531" y="673288"/>
          <a:ext cx="4267000" cy="282750"/>
        </a:xfrm>
        <a:custGeom>
          <a:avLst/>
          <a:gdLst/>
          <a:ahLst/>
          <a:cxnLst/>
          <a:rect l="0" t="0" r="0" b="0"/>
          <a:pathLst>
            <a:path>
              <a:moveTo>
                <a:pt x="0" y="0"/>
              </a:moveTo>
              <a:lnTo>
                <a:pt x="0" y="141375"/>
              </a:lnTo>
              <a:lnTo>
                <a:pt x="4267000" y="141375"/>
              </a:lnTo>
              <a:lnTo>
                <a:pt x="4267000" y="28275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9618D0-6479-47D1-8154-45B4EAB34625}">
      <dsp:nvSpPr>
        <dsp:cNvPr id="0" name=""/>
        <dsp:cNvSpPr/>
      </dsp:nvSpPr>
      <dsp:spPr>
        <a:xfrm>
          <a:off x="7020731" y="1629254"/>
          <a:ext cx="277612" cy="1575323"/>
        </a:xfrm>
        <a:custGeom>
          <a:avLst/>
          <a:gdLst/>
          <a:ahLst/>
          <a:cxnLst/>
          <a:rect l="0" t="0" r="0" b="0"/>
          <a:pathLst>
            <a:path>
              <a:moveTo>
                <a:pt x="0" y="0"/>
              </a:moveTo>
              <a:lnTo>
                <a:pt x="0" y="1575323"/>
              </a:lnTo>
              <a:lnTo>
                <a:pt x="277612" y="157532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EB6F7-E46C-4314-84C2-993E5329CEDB}">
      <dsp:nvSpPr>
        <dsp:cNvPr id="0" name=""/>
        <dsp:cNvSpPr/>
      </dsp:nvSpPr>
      <dsp:spPr>
        <a:xfrm>
          <a:off x="7020731" y="1629254"/>
          <a:ext cx="277612" cy="619358"/>
        </a:xfrm>
        <a:custGeom>
          <a:avLst/>
          <a:gdLst/>
          <a:ahLst/>
          <a:cxnLst/>
          <a:rect l="0" t="0" r="0" b="0"/>
          <a:pathLst>
            <a:path>
              <a:moveTo>
                <a:pt x="0" y="0"/>
              </a:moveTo>
              <a:lnTo>
                <a:pt x="0" y="619358"/>
              </a:lnTo>
              <a:lnTo>
                <a:pt x="277612" y="6193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BCB9BD-9E43-47EF-84DB-DF1EB933BE28}">
      <dsp:nvSpPr>
        <dsp:cNvPr id="0" name=""/>
        <dsp:cNvSpPr/>
      </dsp:nvSpPr>
      <dsp:spPr>
        <a:xfrm>
          <a:off x="5627531" y="673288"/>
          <a:ext cx="2133500" cy="282750"/>
        </a:xfrm>
        <a:custGeom>
          <a:avLst/>
          <a:gdLst/>
          <a:ahLst/>
          <a:cxnLst/>
          <a:rect l="0" t="0" r="0" b="0"/>
          <a:pathLst>
            <a:path>
              <a:moveTo>
                <a:pt x="0" y="0"/>
              </a:moveTo>
              <a:lnTo>
                <a:pt x="0" y="141375"/>
              </a:lnTo>
              <a:lnTo>
                <a:pt x="2133500" y="141375"/>
              </a:lnTo>
              <a:lnTo>
                <a:pt x="2133500" y="28275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76972-2070-430F-A505-CD8C8B3D05C1}">
      <dsp:nvSpPr>
        <dsp:cNvPr id="0" name=""/>
        <dsp:cNvSpPr/>
      </dsp:nvSpPr>
      <dsp:spPr>
        <a:xfrm>
          <a:off x="4887231" y="1629254"/>
          <a:ext cx="277612" cy="1575323"/>
        </a:xfrm>
        <a:custGeom>
          <a:avLst/>
          <a:gdLst/>
          <a:ahLst/>
          <a:cxnLst/>
          <a:rect l="0" t="0" r="0" b="0"/>
          <a:pathLst>
            <a:path>
              <a:moveTo>
                <a:pt x="0" y="0"/>
              </a:moveTo>
              <a:lnTo>
                <a:pt x="0" y="1575323"/>
              </a:lnTo>
              <a:lnTo>
                <a:pt x="277612" y="157532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E1D79-C5D6-4469-982E-3D01467478CD}">
      <dsp:nvSpPr>
        <dsp:cNvPr id="0" name=""/>
        <dsp:cNvSpPr/>
      </dsp:nvSpPr>
      <dsp:spPr>
        <a:xfrm>
          <a:off x="4887231" y="1629254"/>
          <a:ext cx="277612" cy="619358"/>
        </a:xfrm>
        <a:custGeom>
          <a:avLst/>
          <a:gdLst/>
          <a:ahLst/>
          <a:cxnLst/>
          <a:rect l="0" t="0" r="0" b="0"/>
          <a:pathLst>
            <a:path>
              <a:moveTo>
                <a:pt x="0" y="0"/>
              </a:moveTo>
              <a:lnTo>
                <a:pt x="0" y="619358"/>
              </a:lnTo>
              <a:lnTo>
                <a:pt x="277612" y="6193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5581810" y="673288"/>
          <a:ext cx="91440" cy="282750"/>
        </a:xfrm>
        <a:custGeom>
          <a:avLst/>
          <a:gdLst/>
          <a:ahLst/>
          <a:cxnLst/>
          <a:rect l="0" t="0" r="0" b="0"/>
          <a:pathLst>
            <a:path>
              <a:moveTo>
                <a:pt x="45720" y="0"/>
              </a:moveTo>
              <a:lnTo>
                <a:pt x="45720" y="28275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3494030" y="673288"/>
          <a:ext cx="2133500" cy="282750"/>
        </a:xfrm>
        <a:custGeom>
          <a:avLst/>
          <a:gdLst/>
          <a:ahLst/>
          <a:cxnLst/>
          <a:rect l="0" t="0" r="0" b="0"/>
          <a:pathLst>
            <a:path>
              <a:moveTo>
                <a:pt x="2133500" y="0"/>
              </a:moveTo>
              <a:lnTo>
                <a:pt x="2133500" y="141375"/>
              </a:lnTo>
              <a:lnTo>
                <a:pt x="0" y="141375"/>
              </a:lnTo>
              <a:lnTo>
                <a:pt x="0" y="28275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93878-68ED-4802-A5A0-8413DC83B663}">
      <dsp:nvSpPr>
        <dsp:cNvPr id="0" name=""/>
        <dsp:cNvSpPr/>
      </dsp:nvSpPr>
      <dsp:spPr>
        <a:xfrm>
          <a:off x="1360530" y="673288"/>
          <a:ext cx="4267000" cy="282750"/>
        </a:xfrm>
        <a:custGeom>
          <a:avLst/>
          <a:gdLst/>
          <a:ahLst/>
          <a:cxnLst/>
          <a:rect l="0" t="0" r="0" b="0"/>
          <a:pathLst>
            <a:path>
              <a:moveTo>
                <a:pt x="4267000" y="0"/>
              </a:moveTo>
              <a:lnTo>
                <a:pt x="4267000" y="141375"/>
              </a:lnTo>
              <a:lnTo>
                <a:pt x="0" y="141375"/>
              </a:lnTo>
              <a:lnTo>
                <a:pt x="0" y="28275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4376239" y="73"/>
          <a:ext cx="2502583"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Property, Plant &amp; Equipment &amp; Intangible Assets</a:t>
          </a:r>
        </a:p>
      </dsp:txBody>
      <dsp:txXfrm>
        <a:off x="4376239" y="73"/>
        <a:ext cx="2502583" cy="673215"/>
      </dsp:txXfrm>
    </dsp:sp>
    <dsp:sp modelId="{41802970-5D42-4F9C-905E-1E2014154E9C}">
      <dsp:nvSpPr>
        <dsp:cNvPr id="0" name=""/>
        <dsp:cNvSpPr/>
      </dsp:nvSpPr>
      <dsp:spPr>
        <a:xfrm>
          <a:off x="435155" y="956038"/>
          <a:ext cx="1850749" cy="7764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 Details of Tangible and </a:t>
          </a:r>
          <a:r>
            <a:rPr lang="en-US" sz="1600" b="1" kern="1200" dirty="0"/>
            <a:t>Intangible Assets</a:t>
          </a:r>
        </a:p>
      </dsp:txBody>
      <dsp:txXfrm>
        <a:off x="435155" y="956038"/>
        <a:ext cx="1850749" cy="776452"/>
      </dsp:txXfrm>
    </dsp:sp>
    <dsp:sp modelId="{6969C195-98B7-45D0-A3B7-2B45A2DED059}">
      <dsp:nvSpPr>
        <dsp:cNvPr id="0" name=""/>
        <dsp:cNvSpPr/>
      </dsp:nvSpPr>
      <dsp:spPr>
        <a:xfrm>
          <a:off x="2568655" y="956038"/>
          <a:ext cx="1850749"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 Physical Verification and its Discrepancies</a:t>
          </a:r>
        </a:p>
      </dsp:txBody>
      <dsp:txXfrm>
        <a:off x="2568655" y="956038"/>
        <a:ext cx="1850749" cy="673215"/>
      </dsp:txXfrm>
    </dsp:sp>
    <dsp:sp modelId="{3E43D8D6-2021-4226-A926-3665D0C97CAE}">
      <dsp:nvSpPr>
        <dsp:cNvPr id="0" name=""/>
        <dsp:cNvSpPr/>
      </dsp:nvSpPr>
      <dsp:spPr>
        <a:xfrm>
          <a:off x="4702156" y="956038"/>
          <a:ext cx="1850749"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 Title Deeds</a:t>
          </a:r>
        </a:p>
      </dsp:txBody>
      <dsp:txXfrm>
        <a:off x="4702156" y="956038"/>
        <a:ext cx="1850749" cy="673215"/>
      </dsp:txXfrm>
    </dsp:sp>
    <dsp:sp modelId="{7495E58E-8D82-45FC-BEE9-1AD9F4E441AB}">
      <dsp:nvSpPr>
        <dsp:cNvPr id="0" name=""/>
        <dsp:cNvSpPr/>
      </dsp:nvSpPr>
      <dsp:spPr>
        <a:xfrm>
          <a:off x="5164843" y="1912004"/>
          <a:ext cx="1684479"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Owned Property</a:t>
          </a:r>
        </a:p>
      </dsp:txBody>
      <dsp:txXfrm>
        <a:off x="5164843" y="1912004"/>
        <a:ext cx="1684479" cy="673215"/>
      </dsp:txXfrm>
    </dsp:sp>
    <dsp:sp modelId="{88326F9F-B7FD-4146-85CF-56F7654760E5}">
      <dsp:nvSpPr>
        <dsp:cNvPr id="0" name=""/>
        <dsp:cNvSpPr/>
      </dsp:nvSpPr>
      <dsp:spPr>
        <a:xfrm>
          <a:off x="5164843" y="2867970"/>
          <a:ext cx="1685192"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Property on Lease</a:t>
          </a:r>
        </a:p>
      </dsp:txBody>
      <dsp:txXfrm>
        <a:off x="5164843" y="2867970"/>
        <a:ext cx="1685192" cy="673215"/>
      </dsp:txXfrm>
    </dsp:sp>
    <dsp:sp modelId="{A45CEF89-98D5-49E8-ABDC-8010622A4E89}">
      <dsp:nvSpPr>
        <dsp:cNvPr id="0" name=""/>
        <dsp:cNvSpPr/>
      </dsp:nvSpPr>
      <dsp:spPr>
        <a:xfrm>
          <a:off x="6835656" y="956038"/>
          <a:ext cx="1850749"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d. Revaluation </a:t>
          </a:r>
        </a:p>
      </dsp:txBody>
      <dsp:txXfrm>
        <a:off x="6835656" y="956038"/>
        <a:ext cx="1850749" cy="673215"/>
      </dsp:txXfrm>
    </dsp:sp>
    <dsp:sp modelId="{B67E9B28-F44A-4789-B303-B370F65EEC58}">
      <dsp:nvSpPr>
        <dsp:cNvPr id="0" name=""/>
        <dsp:cNvSpPr/>
      </dsp:nvSpPr>
      <dsp:spPr>
        <a:xfrm>
          <a:off x="7298343" y="1912004"/>
          <a:ext cx="2137485"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Valuation by Registered </a:t>
          </a:r>
          <a:r>
            <a:rPr lang="en-US" sz="1600" kern="1200" dirty="0" err="1"/>
            <a:t>Valuer</a:t>
          </a:r>
          <a:endParaRPr lang="en-US" sz="1600" kern="1200" dirty="0"/>
        </a:p>
      </dsp:txBody>
      <dsp:txXfrm>
        <a:off x="7298343" y="1912004"/>
        <a:ext cx="2137485" cy="673215"/>
      </dsp:txXfrm>
    </dsp:sp>
    <dsp:sp modelId="{3B9D87A8-291F-4606-A761-A9F023A0E9DF}">
      <dsp:nvSpPr>
        <dsp:cNvPr id="0" name=""/>
        <dsp:cNvSpPr/>
      </dsp:nvSpPr>
      <dsp:spPr>
        <a:xfrm>
          <a:off x="7298343" y="2867970"/>
          <a:ext cx="3210200"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Amount of Change exceeding 10% of Carrying Value of each class including ROU Asset</a:t>
          </a:r>
        </a:p>
      </dsp:txBody>
      <dsp:txXfrm>
        <a:off x="7298343" y="2867970"/>
        <a:ext cx="3210200" cy="673215"/>
      </dsp:txXfrm>
    </dsp:sp>
    <dsp:sp modelId="{717CEABF-9864-4A75-862B-A7548011A805}">
      <dsp:nvSpPr>
        <dsp:cNvPr id="0" name=""/>
        <dsp:cNvSpPr/>
      </dsp:nvSpPr>
      <dsp:spPr>
        <a:xfrm>
          <a:off x="8969156" y="956038"/>
          <a:ext cx="1850749" cy="6732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 Proceedings of  Benami Property &amp; Its Disclosure</a:t>
          </a:r>
        </a:p>
      </dsp:txBody>
      <dsp:txXfrm>
        <a:off x="8969156" y="956038"/>
        <a:ext cx="1850749" cy="673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D3F4-0EB0-4A9F-804A-DE5F0AC4661B}">
      <dsp:nvSpPr>
        <dsp:cNvPr id="0" name=""/>
        <dsp:cNvSpPr/>
      </dsp:nvSpPr>
      <dsp:spPr>
        <a:xfrm>
          <a:off x="5627531" y="697259"/>
          <a:ext cx="3538975" cy="349470"/>
        </a:xfrm>
        <a:custGeom>
          <a:avLst/>
          <a:gdLst/>
          <a:ahLst/>
          <a:cxnLst/>
          <a:rect l="0" t="0" r="0" b="0"/>
          <a:pathLst>
            <a:path>
              <a:moveTo>
                <a:pt x="0" y="0"/>
              </a:moveTo>
              <a:lnTo>
                <a:pt x="0" y="174735"/>
              </a:lnTo>
              <a:lnTo>
                <a:pt x="3538975" y="174735"/>
              </a:lnTo>
              <a:lnTo>
                <a:pt x="3538975" y="3494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5331895" y="697259"/>
          <a:ext cx="295635" cy="349470"/>
        </a:xfrm>
        <a:custGeom>
          <a:avLst/>
          <a:gdLst/>
          <a:ahLst/>
          <a:cxnLst/>
          <a:rect l="0" t="0" r="0" b="0"/>
          <a:pathLst>
            <a:path>
              <a:moveTo>
                <a:pt x="295635" y="0"/>
              </a:moveTo>
              <a:lnTo>
                <a:pt x="295635" y="174735"/>
              </a:lnTo>
              <a:lnTo>
                <a:pt x="0" y="174735"/>
              </a:lnTo>
              <a:lnTo>
                <a:pt x="0" y="3494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1792919" y="697259"/>
          <a:ext cx="3834611" cy="349470"/>
        </a:xfrm>
        <a:custGeom>
          <a:avLst/>
          <a:gdLst/>
          <a:ahLst/>
          <a:cxnLst/>
          <a:rect l="0" t="0" r="0" b="0"/>
          <a:pathLst>
            <a:path>
              <a:moveTo>
                <a:pt x="3834611" y="0"/>
              </a:moveTo>
              <a:lnTo>
                <a:pt x="3834611" y="174735"/>
              </a:lnTo>
              <a:lnTo>
                <a:pt x="0" y="174735"/>
              </a:lnTo>
              <a:lnTo>
                <a:pt x="0" y="3494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4080972" y="26184"/>
          <a:ext cx="3093117" cy="6710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t>Inventory</a:t>
          </a:r>
        </a:p>
      </dsp:txBody>
      <dsp:txXfrm>
        <a:off x="4080972" y="26184"/>
        <a:ext cx="3093117" cy="671075"/>
      </dsp:txXfrm>
    </dsp:sp>
    <dsp:sp modelId="{6969C195-98B7-45D0-A3B7-2B45A2DED059}">
      <dsp:nvSpPr>
        <dsp:cNvPr id="0" name=""/>
        <dsp:cNvSpPr/>
      </dsp:nvSpPr>
      <dsp:spPr>
        <a:xfrm>
          <a:off x="3795" y="1046730"/>
          <a:ext cx="3578249" cy="15838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Physical Verification of Inventory at reasonable Intervals by Management</a:t>
          </a:r>
        </a:p>
      </dsp:txBody>
      <dsp:txXfrm>
        <a:off x="3795" y="1046730"/>
        <a:ext cx="3578249" cy="1583852"/>
      </dsp:txXfrm>
    </dsp:sp>
    <dsp:sp modelId="{3E43D8D6-2021-4226-A926-3665D0C97CAE}">
      <dsp:nvSpPr>
        <dsp:cNvPr id="0" name=""/>
        <dsp:cNvSpPr/>
      </dsp:nvSpPr>
      <dsp:spPr>
        <a:xfrm>
          <a:off x="3931515" y="1046730"/>
          <a:ext cx="2800759" cy="15669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Appropriateness of the coverage and procedure of  verification by the management</a:t>
          </a:r>
        </a:p>
      </dsp:txBody>
      <dsp:txXfrm>
        <a:off x="3931515" y="1046730"/>
        <a:ext cx="2800759" cy="1566961"/>
      </dsp:txXfrm>
    </dsp:sp>
    <dsp:sp modelId="{9D33E25A-D2E4-488C-9619-A52781A0B7E2}">
      <dsp:nvSpPr>
        <dsp:cNvPr id="0" name=""/>
        <dsp:cNvSpPr/>
      </dsp:nvSpPr>
      <dsp:spPr>
        <a:xfrm>
          <a:off x="7081746" y="1046730"/>
          <a:ext cx="4169520" cy="14896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If  any discrepancies of 10% or more in the aggregate for each class of inventory were noticed and if so, whether they have been properly dealt with in the books of account;</a:t>
          </a:r>
          <a:endParaRPr lang="en-US" sz="1600" kern="1200" dirty="0"/>
        </a:p>
      </dsp:txBody>
      <dsp:txXfrm>
        <a:off x="7081746" y="1046730"/>
        <a:ext cx="4169520" cy="1489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D3F4-0EB0-4A9F-804A-DE5F0AC4661B}">
      <dsp:nvSpPr>
        <dsp:cNvPr id="0" name=""/>
        <dsp:cNvSpPr/>
      </dsp:nvSpPr>
      <dsp:spPr>
        <a:xfrm>
          <a:off x="5627531" y="697259"/>
          <a:ext cx="3538975" cy="349470"/>
        </a:xfrm>
        <a:custGeom>
          <a:avLst/>
          <a:gdLst/>
          <a:ahLst/>
          <a:cxnLst/>
          <a:rect l="0" t="0" r="0" b="0"/>
          <a:pathLst>
            <a:path>
              <a:moveTo>
                <a:pt x="0" y="0"/>
              </a:moveTo>
              <a:lnTo>
                <a:pt x="0" y="174735"/>
              </a:lnTo>
              <a:lnTo>
                <a:pt x="3538975" y="174735"/>
              </a:lnTo>
              <a:lnTo>
                <a:pt x="3538975" y="3494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5331895" y="697259"/>
          <a:ext cx="295635" cy="349470"/>
        </a:xfrm>
        <a:custGeom>
          <a:avLst/>
          <a:gdLst/>
          <a:ahLst/>
          <a:cxnLst/>
          <a:rect l="0" t="0" r="0" b="0"/>
          <a:pathLst>
            <a:path>
              <a:moveTo>
                <a:pt x="295635" y="0"/>
              </a:moveTo>
              <a:lnTo>
                <a:pt x="295635" y="174735"/>
              </a:lnTo>
              <a:lnTo>
                <a:pt x="0" y="174735"/>
              </a:lnTo>
              <a:lnTo>
                <a:pt x="0" y="3494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1792919" y="697259"/>
          <a:ext cx="3834611" cy="349470"/>
        </a:xfrm>
        <a:custGeom>
          <a:avLst/>
          <a:gdLst/>
          <a:ahLst/>
          <a:cxnLst/>
          <a:rect l="0" t="0" r="0" b="0"/>
          <a:pathLst>
            <a:path>
              <a:moveTo>
                <a:pt x="3834611" y="0"/>
              </a:moveTo>
              <a:lnTo>
                <a:pt x="3834611" y="174735"/>
              </a:lnTo>
              <a:lnTo>
                <a:pt x="0" y="174735"/>
              </a:lnTo>
              <a:lnTo>
                <a:pt x="0" y="3494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4080972" y="26184"/>
          <a:ext cx="3093117" cy="6710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t>Sanction Limit &amp; Quarterly Returns </a:t>
          </a:r>
        </a:p>
      </dsp:txBody>
      <dsp:txXfrm>
        <a:off x="4080972" y="26184"/>
        <a:ext cx="3093117" cy="671075"/>
      </dsp:txXfrm>
    </dsp:sp>
    <dsp:sp modelId="{6969C195-98B7-45D0-A3B7-2B45A2DED059}">
      <dsp:nvSpPr>
        <dsp:cNvPr id="0" name=""/>
        <dsp:cNvSpPr/>
      </dsp:nvSpPr>
      <dsp:spPr>
        <a:xfrm>
          <a:off x="3795" y="1046730"/>
          <a:ext cx="3578249" cy="15838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whether during </a:t>
          </a:r>
          <a:r>
            <a:rPr lang="en-US" sz="1600" b="0" u="sng" kern="1200" dirty="0"/>
            <a:t>any point of time of the year,</a:t>
          </a:r>
          <a:r>
            <a:rPr lang="en-US" sz="1600" b="0" kern="1200" dirty="0"/>
            <a:t> the company has been sanctioned working capital limits </a:t>
          </a:r>
          <a:r>
            <a:rPr lang="en-US" sz="1600" b="0" u="sng" kern="1200" dirty="0"/>
            <a:t>in excess of five crore rupees, in aggregate</a:t>
          </a:r>
          <a:r>
            <a:rPr lang="en-US" sz="1600" b="0" kern="1200" dirty="0"/>
            <a:t>, from banks or financial institutions on the basis of </a:t>
          </a:r>
          <a:r>
            <a:rPr lang="en-US" sz="1600" b="0" u="sng" kern="1200" dirty="0"/>
            <a:t>security of current assets;</a:t>
          </a:r>
        </a:p>
      </dsp:txBody>
      <dsp:txXfrm>
        <a:off x="3795" y="1046730"/>
        <a:ext cx="3578249" cy="1583852"/>
      </dsp:txXfrm>
    </dsp:sp>
    <dsp:sp modelId="{3E43D8D6-2021-4226-A926-3665D0C97CAE}">
      <dsp:nvSpPr>
        <dsp:cNvPr id="0" name=""/>
        <dsp:cNvSpPr/>
      </dsp:nvSpPr>
      <dsp:spPr>
        <a:xfrm>
          <a:off x="3931515" y="1046730"/>
          <a:ext cx="2800759" cy="15669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 whether the quarterly returns or statements filed by the company with such banks or financial institutions</a:t>
          </a:r>
        </a:p>
      </dsp:txBody>
      <dsp:txXfrm>
        <a:off x="3931515" y="1046730"/>
        <a:ext cx="2800759" cy="1566961"/>
      </dsp:txXfrm>
    </dsp:sp>
    <dsp:sp modelId="{9D33E25A-D2E4-488C-9619-A52781A0B7E2}">
      <dsp:nvSpPr>
        <dsp:cNvPr id="0" name=""/>
        <dsp:cNvSpPr/>
      </dsp:nvSpPr>
      <dsp:spPr>
        <a:xfrm>
          <a:off x="7081746" y="1046730"/>
          <a:ext cx="4169520" cy="14896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 Whether the quarterly returns filed are in agreement with the books of account of the Company, if not, give details</a:t>
          </a:r>
        </a:p>
      </dsp:txBody>
      <dsp:txXfrm>
        <a:off x="7081746" y="1046730"/>
        <a:ext cx="4169520" cy="1489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828F-F0AE-42FC-BD1F-F400E5605100}">
      <dsp:nvSpPr>
        <dsp:cNvPr id="0" name=""/>
        <dsp:cNvSpPr/>
      </dsp:nvSpPr>
      <dsp:spPr>
        <a:xfrm>
          <a:off x="5627531" y="409181"/>
          <a:ext cx="4695988" cy="216201"/>
        </a:xfrm>
        <a:custGeom>
          <a:avLst/>
          <a:gdLst/>
          <a:ahLst/>
          <a:cxnLst/>
          <a:rect l="0" t="0" r="0" b="0"/>
          <a:pathLst>
            <a:path>
              <a:moveTo>
                <a:pt x="0" y="0"/>
              </a:moveTo>
              <a:lnTo>
                <a:pt x="0" y="109989"/>
              </a:lnTo>
              <a:lnTo>
                <a:pt x="4695988" y="109989"/>
              </a:lnTo>
              <a:lnTo>
                <a:pt x="4695988" y="2162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82E96-B8E5-4AF6-A776-622C5ADF7382}">
      <dsp:nvSpPr>
        <dsp:cNvPr id="0" name=""/>
        <dsp:cNvSpPr/>
      </dsp:nvSpPr>
      <dsp:spPr>
        <a:xfrm>
          <a:off x="5627531" y="409181"/>
          <a:ext cx="2549779" cy="279271"/>
        </a:xfrm>
        <a:custGeom>
          <a:avLst/>
          <a:gdLst/>
          <a:ahLst/>
          <a:cxnLst/>
          <a:rect l="0" t="0" r="0" b="0"/>
          <a:pathLst>
            <a:path>
              <a:moveTo>
                <a:pt x="0" y="0"/>
              </a:moveTo>
              <a:lnTo>
                <a:pt x="0" y="173059"/>
              </a:lnTo>
              <a:lnTo>
                <a:pt x="2549779" y="173059"/>
              </a:lnTo>
              <a:lnTo>
                <a:pt x="2549779" y="2792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61B34-32BC-499F-9551-CA9D6DD73FEA}">
      <dsp:nvSpPr>
        <dsp:cNvPr id="0" name=""/>
        <dsp:cNvSpPr/>
      </dsp:nvSpPr>
      <dsp:spPr>
        <a:xfrm>
          <a:off x="5627531" y="409181"/>
          <a:ext cx="445264" cy="359486"/>
        </a:xfrm>
        <a:custGeom>
          <a:avLst/>
          <a:gdLst/>
          <a:ahLst/>
          <a:cxnLst/>
          <a:rect l="0" t="0" r="0" b="0"/>
          <a:pathLst>
            <a:path>
              <a:moveTo>
                <a:pt x="0" y="0"/>
              </a:moveTo>
              <a:lnTo>
                <a:pt x="0" y="253274"/>
              </a:lnTo>
              <a:lnTo>
                <a:pt x="445264" y="253274"/>
              </a:lnTo>
              <a:lnTo>
                <a:pt x="445264" y="3594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45208C-68C0-40C8-B5A3-F3A26FCEECBF}">
      <dsp:nvSpPr>
        <dsp:cNvPr id="0" name=""/>
        <dsp:cNvSpPr/>
      </dsp:nvSpPr>
      <dsp:spPr>
        <a:xfrm>
          <a:off x="2988775" y="1661114"/>
          <a:ext cx="151539" cy="1561406"/>
        </a:xfrm>
        <a:custGeom>
          <a:avLst/>
          <a:gdLst/>
          <a:ahLst/>
          <a:cxnLst/>
          <a:rect l="0" t="0" r="0" b="0"/>
          <a:pathLst>
            <a:path>
              <a:moveTo>
                <a:pt x="0" y="0"/>
              </a:moveTo>
              <a:lnTo>
                <a:pt x="0" y="1561406"/>
              </a:lnTo>
              <a:lnTo>
                <a:pt x="151539" y="156140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04A2E0-7541-4ED1-AF32-488AC71B3054}">
      <dsp:nvSpPr>
        <dsp:cNvPr id="0" name=""/>
        <dsp:cNvSpPr/>
      </dsp:nvSpPr>
      <dsp:spPr>
        <a:xfrm>
          <a:off x="2988775" y="1661114"/>
          <a:ext cx="151539" cy="1020988"/>
        </a:xfrm>
        <a:custGeom>
          <a:avLst/>
          <a:gdLst/>
          <a:ahLst/>
          <a:cxnLst/>
          <a:rect l="0" t="0" r="0" b="0"/>
          <a:pathLst>
            <a:path>
              <a:moveTo>
                <a:pt x="0" y="0"/>
              </a:moveTo>
              <a:lnTo>
                <a:pt x="0" y="1020988"/>
              </a:lnTo>
              <a:lnTo>
                <a:pt x="151539" y="10209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14AEC-08C7-4E42-A4F8-A5AF7DB09BDE}">
      <dsp:nvSpPr>
        <dsp:cNvPr id="0" name=""/>
        <dsp:cNvSpPr/>
      </dsp:nvSpPr>
      <dsp:spPr>
        <a:xfrm>
          <a:off x="2988775" y="1661114"/>
          <a:ext cx="151539" cy="421496"/>
        </a:xfrm>
        <a:custGeom>
          <a:avLst/>
          <a:gdLst/>
          <a:ahLst/>
          <a:cxnLst/>
          <a:rect l="0" t="0" r="0" b="0"/>
          <a:pathLst>
            <a:path>
              <a:moveTo>
                <a:pt x="0" y="0"/>
              </a:moveTo>
              <a:lnTo>
                <a:pt x="0" y="421496"/>
              </a:lnTo>
              <a:lnTo>
                <a:pt x="151539" y="42149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90D37-76DE-4B15-A4A7-26E0CE4FE15A}">
      <dsp:nvSpPr>
        <dsp:cNvPr id="0" name=""/>
        <dsp:cNvSpPr/>
      </dsp:nvSpPr>
      <dsp:spPr>
        <a:xfrm>
          <a:off x="3724719" y="409181"/>
          <a:ext cx="1902811" cy="417938"/>
        </a:xfrm>
        <a:custGeom>
          <a:avLst/>
          <a:gdLst/>
          <a:ahLst/>
          <a:cxnLst/>
          <a:rect l="0" t="0" r="0" b="0"/>
          <a:pathLst>
            <a:path>
              <a:moveTo>
                <a:pt x="1902811" y="0"/>
              </a:moveTo>
              <a:lnTo>
                <a:pt x="1902811" y="311726"/>
              </a:lnTo>
              <a:lnTo>
                <a:pt x="0" y="311726"/>
              </a:lnTo>
              <a:lnTo>
                <a:pt x="0" y="4179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E015AE-0FB4-4C62-B013-A47AC1B8D32A}">
      <dsp:nvSpPr>
        <dsp:cNvPr id="0" name=""/>
        <dsp:cNvSpPr/>
      </dsp:nvSpPr>
      <dsp:spPr>
        <a:xfrm>
          <a:off x="77179" y="2526406"/>
          <a:ext cx="91440" cy="558539"/>
        </a:xfrm>
        <a:custGeom>
          <a:avLst/>
          <a:gdLst/>
          <a:ahLst/>
          <a:cxnLst/>
          <a:rect l="0" t="0" r="0" b="0"/>
          <a:pathLst>
            <a:path>
              <a:moveTo>
                <a:pt x="93159" y="0"/>
              </a:moveTo>
              <a:lnTo>
                <a:pt x="45720" y="5585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FF232A-06DE-4B8A-8126-D68A392F8DA3}">
      <dsp:nvSpPr>
        <dsp:cNvPr id="0" name=""/>
        <dsp:cNvSpPr/>
      </dsp:nvSpPr>
      <dsp:spPr>
        <a:xfrm>
          <a:off x="851696" y="409181"/>
          <a:ext cx="4775834" cy="142677"/>
        </a:xfrm>
        <a:custGeom>
          <a:avLst/>
          <a:gdLst/>
          <a:ahLst/>
          <a:cxnLst/>
          <a:rect l="0" t="0" r="0" b="0"/>
          <a:pathLst>
            <a:path>
              <a:moveTo>
                <a:pt x="4775834" y="0"/>
              </a:moveTo>
              <a:lnTo>
                <a:pt x="4775834" y="36466"/>
              </a:lnTo>
              <a:lnTo>
                <a:pt x="0" y="36466"/>
              </a:lnTo>
              <a:lnTo>
                <a:pt x="0" y="1426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3986483" y="1273"/>
          <a:ext cx="3282094" cy="40790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Loans, Investments &amp; Guarantees to any other Entity</a:t>
          </a:r>
        </a:p>
      </dsp:txBody>
      <dsp:txXfrm>
        <a:off x="3986483" y="1273"/>
        <a:ext cx="3282094" cy="407908"/>
      </dsp:txXfrm>
    </dsp:sp>
    <dsp:sp modelId="{BF355532-7078-4AE2-982D-ED377DF69E3A}">
      <dsp:nvSpPr>
        <dsp:cNvPr id="0" name=""/>
        <dsp:cNvSpPr/>
      </dsp:nvSpPr>
      <dsp:spPr>
        <a:xfrm>
          <a:off x="0" y="551859"/>
          <a:ext cx="1703393" cy="19745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a. Details of Loans, Advances in the nature of Loan, Guarantee, Security to any other entity </a:t>
          </a:r>
          <a:r>
            <a:rPr lang="en-US" sz="1400" b="0" u="sng" kern="1200" dirty="0"/>
            <a:t>during the year </a:t>
          </a:r>
          <a:r>
            <a:rPr lang="en-US" sz="1400" b="0" kern="1200" dirty="0"/>
            <a:t>(Other than as per Principal Business)</a:t>
          </a:r>
          <a:endParaRPr lang="en-US" sz="1600" b="0" kern="1200" dirty="0"/>
        </a:p>
      </dsp:txBody>
      <dsp:txXfrm>
        <a:off x="0" y="551859"/>
        <a:ext cx="1703393" cy="1974547"/>
      </dsp:txXfrm>
    </dsp:sp>
    <dsp:sp modelId="{383372FF-642D-4799-8FEA-118F938033F7}">
      <dsp:nvSpPr>
        <dsp:cNvPr id="0" name=""/>
        <dsp:cNvSpPr/>
      </dsp:nvSpPr>
      <dsp:spPr>
        <a:xfrm>
          <a:off x="122899" y="2669393"/>
          <a:ext cx="2416054" cy="8311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Amount and Balance related to Subsidiary, Joint Venture &amp; Associates to be disclosed separately</a:t>
          </a:r>
        </a:p>
      </dsp:txBody>
      <dsp:txXfrm>
        <a:off x="122899" y="2669393"/>
        <a:ext cx="2416054" cy="831106"/>
      </dsp:txXfrm>
    </dsp:sp>
    <dsp:sp modelId="{0022B880-3301-49CD-A423-B4A8FBC426F9}">
      <dsp:nvSpPr>
        <dsp:cNvPr id="0" name=""/>
        <dsp:cNvSpPr/>
      </dsp:nvSpPr>
      <dsp:spPr>
        <a:xfrm>
          <a:off x="2804789" y="827119"/>
          <a:ext cx="1839860" cy="8339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 b. Comment on the terms &amp;  conditions are not prejudicial to the company’s interest</a:t>
          </a:r>
        </a:p>
      </dsp:txBody>
      <dsp:txXfrm>
        <a:off x="2804789" y="827119"/>
        <a:ext cx="1839860" cy="833994"/>
      </dsp:txXfrm>
    </dsp:sp>
    <dsp:sp modelId="{3E1A8455-4802-437F-8931-A783D9384D91}">
      <dsp:nvSpPr>
        <dsp:cNvPr id="0" name=""/>
        <dsp:cNvSpPr/>
      </dsp:nvSpPr>
      <dsp:spPr>
        <a:xfrm>
          <a:off x="3140314" y="1837856"/>
          <a:ext cx="1445289" cy="4895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Loans &amp; Advances &amp; their Terms</a:t>
          </a:r>
        </a:p>
      </dsp:txBody>
      <dsp:txXfrm>
        <a:off x="3140314" y="1837856"/>
        <a:ext cx="1445289" cy="489509"/>
      </dsp:txXfrm>
    </dsp:sp>
    <dsp:sp modelId="{5D68E2B2-6035-4865-8449-4A58C1AA9BBB}">
      <dsp:nvSpPr>
        <dsp:cNvPr id="0" name=""/>
        <dsp:cNvSpPr/>
      </dsp:nvSpPr>
      <dsp:spPr>
        <a:xfrm>
          <a:off x="3140314" y="2429217"/>
          <a:ext cx="1337893" cy="50577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Any Investments made</a:t>
          </a:r>
        </a:p>
      </dsp:txBody>
      <dsp:txXfrm>
        <a:off x="3140314" y="2429217"/>
        <a:ext cx="1337893" cy="505770"/>
      </dsp:txXfrm>
    </dsp:sp>
    <dsp:sp modelId="{DCFD9925-81A3-456C-A209-DAD346D61EC4}">
      <dsp:nvSpPr>
        <dsp:cNvPr id="0" name=""/>
        <dsp:cNvSpPr/>
      </dsp:nvSpPr>
      <dsp:spPr>
        <a:xfrm>
          <a:off x="3140314" y="3078844"/>
          <a:ext cx="1638887" cy="2873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Guarantees</a:t>
          </a:r>
        </a:p>
      </dsp:txBody>
      <dsp:txXfrm>
        <a:off x="3140314" y="3078844"/>
        <a:ext cx="1638887" cy="287353"/>
      </dsp:txXfrm>
    </dsp:sp>
    <dsp:sp modelId="{5764A8A1-A5EE-4803-9EBB-82134E3EA73F}">
      <dsp:nvSpPr>
        <dsp:cNvPr id="0" name=""/>
        <dsp:cNvSpPr/>
      </dsp:nvSpPr>
      <dsp:spPr>
        <a:xfrm>
          <a:off x="5330906" y="768668"/>
          <a:ext cx="1483778" cy="17137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a:t>c. Terms of Repayment and its Compliance</a:t>
          </a:r>
        </a:p>
        <a:p>
          <a:pPr marL="0" lvl="0" indent="0" algn="ctr" defTabSz="622300">
            <a:lnSpc>
              <a:spcPct val="90000"/>
            </a:lnSpc>
            <a:spcBef>
              <a:spcPct val="0"/>
            </a:spcBef>
            <a:spcAft>
              <a:spcPct val="35000"/>
            </a:spcAft>
            <a:buNone/>
          </a:pPr>
          <a:r>
            <a:rPr lang="en-US" sz="1400" b="0" u="none" kern="1200" dirty="0"/>
            <a:t>d. Amount of Overdue more than 90 days and Status of its Recovery</a:t>
          </a:r>
        </a:p>
      </dsp:txBody>
      <dsp:txXfrm>
        <a:off x="5330906" y="768668"/>
        <a:ext cx="1483778" cy="1713792"/>
      </dsp:txXfrm>
    </dsp:sp>
    <dsp:sp modelId="{1CE16182-5A5A-45BE-8591-636864EF7A5E}">
      <dsp:nvSpPr>
        <dsp:cNvPr id="0" name=""/>
        <dsp:cNvSpPr/>
      </dsp:nvSpPr>
      <dsp:spPr>
        <a:xfrm>
          <a:off x="7339411" y="688452"/>
          <a:ext cx="1675798" cy="20141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err="1"/>
            <a:t>e.Renewal</a:t>
          </a:r>
          <a:r>
            <a:rPr lang="en-US" sz="1400" b="0" u="none" kern="1200" dirty="0"/>
            <a:t>/ Extension/Fresh Loan in settlement of new loan and its percentage to total grant of loans </a:t>
          </a:r>
          <a:r>
            <a:rPr lang="en-US" sz="1400" b="0" kern="1200" dirty="0"/>
            <a:t>(Other than as per Principal Business)</a:t>
          </a:r>
          <a:endParaRPr lang="en-US" sz="1400" b="0" u="none" kern="1200" dirty="0"/>
        </a:p>
      </dsp:txBody>
      <dsp:txXfrm>
        <a:off x="7339411" y="688452"/>
        <a:ext cx="1675798" cy="2014189"/>
      </dsp:txXfrm>
    </dsp:sp>
    <dsp:sp modelId="{A0B244E4-7A62-431A-A13D-0B1AB380432E}">
      <dsp:nvSpPr>
        <dsp:cNvPr id="0" name=""/>
        <dsp:cNvSpPr/>
      </dsp:nvSpPr>
      <dsp:spPr>
        <a:xfrm>
          <a:off x="9391976" y="625383"/>
          <a:ext cx="1863085" cy="1804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u="none" kern="1200" dirty="0" err="1"/>
            <a:t>f.Loans</a:t>
          </a:r>
          <a:r>
            <a:rPr lang="en-US" sz="1400" b="0" u="none" kern="1200" dirty="0"/>
            <a:t> and Advances without Terms of repayment or on demand</a:t>
          </a:r>
        </a:p>
        <a:p>
          <a:pPr marL="0" lvl="0" indent="0" algn="ctr" defTabSz="622300">
            <a:lnSpc>
              <a:spcPct val="90000"/>
            </a:lnSpc>
            <a:spcBef>
              <a:spcPct val="0"/>
            </a:spcBef>
            <a:spcAft>
              <a:spcPct val="35000"/>
            </a:spcAft>
            <a:buNone/>
          </a:pPr>
          <a:r>
            <a:rPr lang="en-US" sz="1400" b="0" u="none" kern="1200" dirty="0"/>
            <a:t>Separate disclosure of such loans to Related Party &amp; Promoter</a:t>
          </a:r>
        </a:p>
      </dsp:txBody>
      <dsp:txXfrm>
        <a:off x="9391976" y="625383"/>
        <a:ext cx="1863085" cy="18048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3CC4E-FCDD-453B-8180-17526F1D4FDA}">
      <dsp:nvSpPr>
        <dsp:cNvPr id="0" name=""/>
        <dsp:cNvSpPr/>
      </dsp:nvSpPr>
      <dsp:spPr>
        <a:xfrm>
          <a:off x="5627531" y="705726"/>
          <a:ext cx="4804231" cy="344782"/>
        </a:xfrm>
        <a:custGeom>
          <a:avLst/>
          <a:gdLst/>
          <a:ahLst/>
          <a:cxnLst/>
          <a:rect l="0" t="0" r="0" b="0"/>
          <a:pathLst>
            <a:path>
              <a:moveTo>
                <a:pt x="0" y="0"/>
              </a:moveTo>
              <a:lnTo>
                <a:pt x="0" y="172391"/>
              </a:lnTo>
              <a:lnTo>
                <a:pt x="4804231" y="172391"/>
              </a:lnTo>
              <a:lnTo>
                <a:pt x="4804231" y="3447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F5D3F4-0EB0-4A9F-804A-DE5F0AC4661B}">
      <dsp:nvSpPr>
        <dsp:cNvPr id="0" name=""/>
        <dsp:cNvSpPr/>
      </dsp:nvSpPr>
      <dsp:spPr>
        <a:xfrm>
          <a:off x="5627531" y="705726"/>
          <a:ext cx="2502340" cy="390490"/>
        </a:xfrm>
        <a:custGeom>
          <a:avLst/>
          <a:gdLst/>
          <a:ahLst/>
          <a:cxnLst/>
          <a:rect l="0" t="0" r="0" b="0"/>
          <a:pathLst>
            <a:path>
              <a:moveTo>
                <a:pt x="0" y="0"/>
              </a:moveTo>
              <a:lnTo>
                <a:pt x="0" y="218099"/>
              </a:lnTo>
              <a:lnTo>
                <a:pt x="2502340" y="218099"/>
              </a:lnTo>
              <a:lnTo>
                <a:pt x="2502340" y="39049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7D48-4BDD-425C-95F0-091DE8680901}">
      <dsp:nvSpPr>
        <dsp:cNvPr id="0" name=""/>
        <dsp:cNvSpPr/>
      </dsp:nvSpPr>
      <dsp:spPr>
        <a:xfrm>
          <a:off x="5323490" y="705726"/>
          <a:ext cx="304040" cy="344782"/>
        </a:xfrm>
        <a:custGeom>
          <a:avLst/>
          <a:gdLst/>
          <a:ahLst/>
          <a:cxnLst/>
          <a:rect l="0" t="0" r="0" b="0"/>
          <a:pathLst>
            <a:path>
              <a:moveTo>
                <a:pt x="304040" y="0"/>
              </a:moveTo>
              <a:lnTo>
                <a:pt x="304040" y="172391"/>
              </a:lnTo>
              <a:lnTo>
                <a:pt x="0" y="172391"/>
              </a:lnTo>
              <a:lnTo>
                <a:pt x="0" y="3447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52BA4-4DB5-4B71-8011-69935CB5B9D4}">
      <dsp:nvSpPr>
        <dsp:cNvPr id="0" name=""/>
        <dsp:cNvSpPr/>
      </dsp:nvSpPr>
      <dsp:spPr>
        <a:xfrm>
          <a:off x="1767510" y="705726"/>
          <a:ext cx="3860020" cy="344782"/>
        </a:xfrm>
        <a:custGeom>
          <a:avLst/>
          <a:gdLst/>
          <a:ahLst/>
          <a:cxnLst/>
          <a:rect l="0" t="0" r="0" b="0"/>
          <a:pathLst>
            <a:path>
              <a:moveTo>
                <a:pt x="3860020" y="0"/>
              </a:moveTo>
              <a:lnTo>
                <a:pt x="3860020" y="172391"/>
              </a:lnTo>
              <a:lnTo>
                <a:pt x="0" y="172391"/>
              </a:lnTo>
              <a:lnTo>
                <a:pt x="0" y="3447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A9954-9D42-441D-8579-8A539B2D3B6A}">
      <dsp:nvSpPr>
        <dsp:cNvPr id="0" name=""/>
        <dsp:cNvSpPr/>
      </dsp:nvSpPr>
      <dsp:spPr>
        <a:xfrm>
          <a:off x="4101720" y="43654"/>
          <a:ext cx="3051620" cy="6620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t>Compliances </a:t>
          </a:r>
        </a:p>
      </dsp:txBody>
      <dsp:txXfrm>
        <a:off x="4101720" y="43654"/>
        <a:ext cx="3051620" cy="662072"/>
      </dsp:txXfrm>
    </dsp:sp>
    <dsp:sp modelId="{6969C195-98B7-45D0-A3B7-2B45A2DED059}">
      <dsp:nvSpPr>
        <dsp:cNvPr id="0" name=""/>
        <dsp:cNvSpPr/>
      </dsp:nvSpPr>
      <dsp:spPr>
        <a:xfrm>
          <a:off x="2388" y="1050509"/>
          <a:ext cx="3530243" cy="15626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iv. Compliances of sections 185 &amp; 186 in respect of loans, investments, guarantees, and security, </a:t>
          </a:r>
        </a:p>
      </dsp:txBody>
      <dsp:txXfrm>
        <a:off x="2388" y="1050509"/>
        <a:ext cx="3530243" cy="1562603"/>
      </dsp:txXfrm>
    </dsp:sp>
    <dsp:sp modelId="{3E43D8D6-2021-4226-A926-3665D0C97CAE}">
      <dsp:nvSpPr>
        <dsp:cNvPr id="0" name=""/>
        <dsp:cNvSpPr/>
      </dsp:nvSpPr>
      <dsp:spPr>
        <a:xfrm>
          <a:off x="3877415" y="1050509"/>
          <a:ext cx="2892150" cy="154593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v. Compliances in respect of deposits accepted by the company or amounts which are </a:t>
          </a:r>
          <a:r>
            <a:rPr lang="en-US" sz="1600" b="1" kern="1200" dirty="0"/>
            <a:t>deemed to be deposits,</a:t>
          </a:r>
        </a:p>
      </dsp:txBody>
      <dsp:txXfrm>
        <a:off x="3877415" y="1050509"/>
        <a:ext cx="2892150" cy="1545938"/>
      </dsp:txXfrm>
    </dsp:sp>
    <dsp:sp modelId="{9D33E25A-D2E4-488C-9619-A52781A0B7E2}">
      <dsp:nvSpPr>
        <dsp:cNvPr id="0" name=""/>
        <dsp:cNvSpPr/>
      </dsp:nvSpPr>
      <dsp:spPr>
        <a:xfrm>
          <a:off x="7054010" y="1096217"/>
          <a:ext cx="2151721" cy="10166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vi. Maintenance of Cost Records</a:t>
          </a:r>
        </a:p>
      </dsp:txBody>
      <dsp:txXfrm>
        <a:off x="7054010" y="1096217"/>
        <a:ext cx="2151721" cy="1016623"/>
      </dsp:txXfrm>
    </dsp:sp>
    <dsp:sp modelId="{7C0DAB44-E001-4F26-9C3D-3BE4C68C92CA}">
      <dsp:nvSpPr>
        <dsp:cNvPr id="0" name=""/>
        <dsp:cNvSpPr/>
      </dsp:nvSpPr>
      <dsp:spPr>
        <a:xfrm>
          <a:off x="9610851" y="1050509"/>
          <a:ext cx="1641821" cy="13567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vii. Statutory Dues pending to be Deposited</a:t>
          </a:r>
        </a:p>
      </dsp:txBody>
      <dsp:txXfrm>
        <a:off x="9610851" y="1050509"/>
        <a:ext cx="1641821" cy="13567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189"/>
          </a:xfrm>
          <a:prstGeom prst="rect">
            <a:avLst/>
          </a:prstGeom>
        </p:spPr>
        <p:txBody>
          <a:bodyPr vert="horz" lIns="90782" tIns="45391" rIns="90782" bIns="45391" rtlCol="0"/>
          <a:lstStyle>
            <a:lvl1pPr algn="l">
              <a:defRPr sz="1200"/>
            </a:lvl1pPr>
          </a:lstStyle>
          <a:p>
            <a:endParaRPr lang="en-IN"/>
          </a:p>
        </p:txBody>
      </p:sp>
      <p:sp>
        <p:nvSpPr>
          <p:cNvPr id="3" name="Date Placeholder 2"/>
          <p:cNvSpPr>
            <a:spLocks noGrp="1"/>
          </p:cNvSpPr>
          <p:nvPr>
            <p:ph type="dt" idx="1"/>
          </p:nvPr>
        </p:nvSpPr>
        <p:spPr>
          <a:xfrm>
            <a:off x="3815375" y="0"/>
            <a:ext cx="2918830" cy="495189"/>
          </a:xfrm>
          <a:prstGeom prst="rect">
            <a:avLst/>
          </a:prstGeom>
        </p:spPr>
        <p:txBody>
          <a:bodyPr vert="horz" lIns="90782" tIns="45391" rIns="90782" bIns="45391" rtlCol="0"/>
          <a:lstStyle>
            <a:lvl1pPr algn="r">
              <a:defRPr sz="1200"/>
            </a:lvl1pPr>
          </a:lstStyle>
          <a:p>
            <a:fld id="{4A5D975D-9392-409C-870F-B1E6948ACBAF}" type="datetimeFigureOut">
              <a:rPr lang="en-IN" smtClean="0"/>
              <a:t>13-06-2022</a:t>
            </a:fld>
            <a:endParaRPr lang="en-IN"/>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782" tIns="45391" rIns="90782" bIns="45391" rtlCol="0" anchor="ctr"/>
          <a:lstStyle/>
          <a:p>
            <a:endParaRPr lang="en-IN"/>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0782" tIns="45391" rIns="90782" bIns="453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9374302"/>
            <a:ext cx="2918830" cy="495188"/>
          </a:xfrm>
          <a:prstGeom prst="rect">
            <a:avLst/>
          </a:prstGeom>
        </p:spPr>
        <p:txBody>
          <a:bodyPr vert="horz" lIns="90782" tIns="45391" rIns="90782" bIns="45391" rtlCol="0" anchor="b"/>
          <a:lstStyle>
            <a:lvl1pPr algn="l">
              <a:defRPr sz="1200"/>
            </a:lvl1pPr>
          </a:lstStyle>
          <a:p>
            <a:endParaRPr lang="en-IN"/>
          </a:p>
        </p:txBody>
      </p:sp>
      <p:sp>
        <p:nvSpPr>
          <p:cNvPr id="7" name="Slide Number Placeholder 6"/>
          <p:cNvSpPr>
            <a:spLocks noGrp="1"/>
          </p:cNvSpPr>
          <p:nvPr>
            <p:ph type="sldNum" sz="quarter" idx="5"/>
          </p:nvPr>
        </p:nvSpPr>
        <p:spPr>
          <a:xfrm>
            <a:off x="3815375" y="9374302"/>
            <a:ext cx="2918830" cy="495188"/>
          </a:xfrm>
          <a:prstGeom prst="rect">
            <a:avLst/>
          </a:prstGeom>
        </p:spPr>
        <p:txBody>
          <a:bodyPr vert="horz" lIns="90782" tIns="45391" rIns="90782" bIns="45391" rtlCol="0" anchor="b"/>
          <a:lstStyle>
            <a:lvl1pPr algn="r">
              <a:defRPr sz="1200"/>
            </a:lvl1pPr>
          </a:lstStyle>
          <a:p>
            <a:fld id="{D1DCF5DA-E63E-4564-86D8-E834FFCDDB79}" type="slidenum">
              <a:rPr lang="en-IN" smtClean="0"/>
              <a:t>‹#›</a:t>
            </a:fld>
            <a:endParaRPr lang="en-IN"/>
          </a:p>
        </p:txBody>
      </p:sp>
    </p:spTree>
    <p:extLst>
      <p:ext uri="{BB962C8B-B14F-4D97-AF65-F5344CB8AC3E}">
        <p14:creationId xmlns:p14="http://schemas.microsoft.com/office/powerpoint/2010/main" val="224272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DCF5DA-E63E-4564-86D8-E834FFCDDB79}" type="slidenum">
              <a:rPr lang="en-IN" smtClean="0"/>
              <a:t>1</a:t>
            </a:fld>
            <a:endParaRPr lang="en-IN"/>
          </a:p>
        </p:txBody>
      </p:sp>
    </p:spTree>
    <p:extLst>
      <p:ext uri="{BB962C8B-B14F-4D97-AF65-F5344CB8AC3E}">
        <p14:creationId xmlns:p14="http://schemas.microsoft.com/office/powerpoint/2010/main" val="389543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11</a:t>
            </a:fld>
            <a:endParaRPr lang="en-US" dirty="0"/>
          </a:p>
        </p:txBody>
      </p:sp>
    </p:spTree>
    <p:extLst>
      <p:ext uri="{BB962C8B-B14F-4D97-AF65-F5344CB8AC3E}">
        <p14:creationId xmlns:p14="http://schemas.microsoft.com/office/powerpoint/2010/main" val="1438002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12</a:t>
            </a:fld>
            <a:endParaRPr lang="en-US" dirty="0"/>
          </a:p>
        </p:txBody>
      </p:sp>
    </p:spTree>
    <p:extLst>
      <p:ext uri="{BB962C8B-B14F-4D97-AF65-F5344CB8AC3E}">
        <p14:creationId xmlns:p14="http://schemas.microsoft.com/office/powerpoint/2010/main" val="363157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13</a:t>
            </a:fld>
            <a:endParaRPr lang="en-US" dirty="0"/>
          </a:p>
        </p:txBody>
      </p:sp>
    </p:spTree>
    <p:extLst>
      <p:ext uri="{BB962C8B-B14F-4D97-AF65-F5344CB8AC3E}">
        <p14:creationId xmlns:p14="http://schemas.microsoft.com/office/powerpoint/2010/main" val="427343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14</a:t>
            </a:fld>
            <a:endParaRPr lang="en-US" dirty="0"/>
          </a:p>
        </p:txBody>
      </p:sp>
    </p:spTree>
    <p:extLst>
      <p:ext uri="{BB962C8B-B14F-4D97-AF65-F5344CB8AC3E}">
        <p14:creationId xmlns:p14="http://schemas.microsoft.com/office/powerpoint/2010/main" val="39221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22</a:t>
            </a:fld>
            <a:endParaRPr lang="en-US" dirty="0"/>
          </a:p>
        </p:txBody>
      </p:sp>
    </p:spTree>
    <p:extLst>
      <p:ext uri="{BB962C8B-B14F-4D97-AF65-F5344CB8AC3E}">
        <p14:creationId xmlns:p14="http://schemas.microsoft.com/office/powerpoint/2010/main" val="3275392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24</a:t>
            </a:fld>
            <a:endParaRPr lang="en-US" dirty="0"/>
          </a:p>
        </p:txBody>
      </p:sp>
    </p:spTree>
    <p:extLst>
      <p:ext uri="{BB962C8B-B14F-4D97-AF65-F5344CB8AC3E}">
        <p14:creationId xmlns:p14="http://schemas.microsoft.com/office/powerpoint/2010/main" val="91190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29</a:t>
            </a:fld>
            <a:endParaRPr lang="en-US" dirty="0"/>
          </a:p>
        </p:txBody>
      </p:sp>
    </p:spTree>
    <p:extLst>
      <p:ext uri="{BB962C8B-B14F-4D97-AF65-F5344CB8AC3E}">
        <p14:creationId xmlns:p14="http://schemas.microsoft.com/office/powerpoint/2010/main" val="226430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32</a:t>
            </a:fld>
            <a:endParaRPr lang="en-US" dirty="0"/>
          </a:p>
        </p:txBody>
      </p:sp>
    </p:spTree>
    <p:extLst>
      <p:ext uri="{BB962C8B-B14F-4D97-AF65-F5344CB8AC3E}">
        <p14:creationId xmlns:p14="http://schemas.microsoft.com/office/powerpoint/2010/main" val="303409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39</a:t>
            </a:fld>
            <a:endParaRPr lang="en-US" dirty="0"/>
          </a:p>
        </p:txBody>
      </p:sp>
    </p:spTree>
    <p:extLst>
      <p:ext uri="{BB962C8B-B14F-4D97-AF65-F5344CB8AC3E}">
        <p14:creationId xmlns:p14="http://schemas.microsoft.com/office/powerpoint/2010/main" val="2905418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40</a:t>
            </a:fld>
            <a:endParaRPr lang="en-US" dirty="0"/>
          </a:p>
        </p:txBody>
      </p:sp>
    </p:spTree>
    <p:extLst>
      <p:ext uri="{BB962C8B-B14F-4D97-AF65-F5344CB8AC3E}">
        <p14:creationId xmlns:p14="http://schemas.microsoft.com/office/powerpoint/2010/main" val="232231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3810135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DCF5DA-E63E-4564-86D8-E834FFCDDB79}" type="slidenum">
              <a:rPr lang="en-IN" smtClean="0"/>
              <a:t>41</a:t>
            </a:fld>
            <a:endParaRPr lang="en-IN"/>
          </a:p>
        </p:txBody>
      </p:sp>
    </p:spTree>
    <p:extLst>
      <p:ext uri="{BB962C8B-B14F-4D97-AF65-F5344CB8AC3E}">
        <p14:creationId xmlns:p14="http://schemas.microsoft.com/office/powerpoint/2010/main" val="4876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42</a:t>
            </a:fld>
            <a:endParaRPr lang="en-US" dirty="0"/>
          </a:p>
        </p:txBody>
      </p:sp>
    </p:spTree>
    <p:extLst>
      <p:ext uri="{BB962C8B-B14F-4D97-AF65-F5344CB8AC3E}">
        <p14:creationId xmlns:p14="http://schemas.microsoft.com/office/powerpoint/2010/main" val="408611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43</a:t>
            </a:fld>
            <a:endParaRPr lang="en-US" dirty="0"/>
          </a:p>
        </p:txBody>
      </p:sp>
    </p:spTree>
    <p:extLst>
      <p:ext uri="{BB962C8B-B14F-4D97-AF65-F5344CB8AC3E}">
        <p14:creationId xmlns:p14="http://schemas.microsoft.com/office/powerpoint/2010/main" val="235513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44</a:t>
            </a:fld>
            <a:endParaRPr lang="en-US" dirty="0"/>
          </a:p>
        </p:txBody>
      </p:sp>
    </p:spTree>
    <p:extLst>
      <p:ext uri="{BB962C8B-B14F-4D97-AF65-F5344CB8AC3E}">
        <p14:creationId xmlns:p14="http://schemas.microsoft.com/office/powerpoint/2010/main" val="89721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45</a:t>
            </a:fld>
            <a:endParaRPr lang="en-US" dirty="0"/>
          </a:p>
        </p:txBody>
      </p:sp>
    </p:spTree>
    <p:extLst>
      <p:ext uri="{BB962C8B-B14F-4D97-AF65-F5344CB8AC3E}">
        <p14:creationId xmlns:p14="http://schemas.microsoft.com/office/powerpoint/2010/main" val="266998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46</a:t>
            </a:fld>
            <a:endParaRPr lang="en-US" dirty="0"/>
          </a:p>
        </p:txBody>
      </p:sp>
    </p:spTree>
    <p:extLst>
      <p:ext uri="{BB962C8B-B14F-4D97-AF65-F5344CB8AC3E}">
        <p14:creationId xmlns:p14="http://schemas.microsoft.com/office/powerpoint/2010/main" val="3041494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47</a:t>
            </a:fld>
            <a:endParaRPr lang="en-US" dirty="0"/>
          </a:p>
        </p:txBody>
      </p:sp>
    </p:spTree>
    <p:extLst>
      <p:ext uri="{BB962C8B-B14F-4D97-AF65-F5344CB8AC3E}">
        <p14:creationId xmlns:p14="http://schemas.microsoft.com/office/powerpoint/2010/main" val="3916953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48</a:t>
            </a:fld>
            <a:endParaRPr lang="en-US" dirty="0"/>
          </a:p>
        </p:txBody>
      </p:sp>
    </p:spTree>
    <p:extLst>
      <p:ext uri="{BB962C8B-B14F-4D97-AF65-F5344CB8AC3E}">
        <p14:creationId xmlns:p14="http://schemas.microsoft.com/office/powerpoint/2010/main" val="380216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49</a:t>
            </a:fld>
            <a:endParaRPr lang="en-US" dirty="0"/>
          </a:p>
        </p:txBody>
      </p:sp>
    </p:spTree>
    <p:extLst>
      <p:ext uri="{BB962C8B-B14F-4D97-AF65-F5344CB8AC3E}">
        <p14:creationId xmlns:p14="http://schemas.microsoft.com/office/powerpoint/2010/main" val="412603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50</a:t>
            </a:fld>
            <a:endParaRPr lang="en-US" dirty="0"/>
          </a:p>
        </p:txBody>
      </p:sp>
    </p:spTree>
    <p:extLst>
      <p:ext uri="{BB962C8B-B14F-4D97-AF65-F5344CB8AC3E}">
        <p14:creationId xmlns:p14="http://schemas.microsoft.com/office/powerpoint/2010/main" val="6235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2585384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51</a:t>
            </a:fld>
            <a:endParaRPr lang="en-US" dirty="0"/>
          </a:p>
        </p:txBody>
      </p:sp>
    </p:spTree>
    <p:extLst>
      <p:ext uri="{BB962C8B-B14F-4D97-AF65-F5344CB8AC3E}">
        <p14:creationId xmlns:p14="http://schemas.microsoft.com/office/powerpoint/2010/main" val="64705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52</a:t>
            </a:fld>
            <a:endParaRPr lang="en-US" dirty="0"/>
          </a:p>
        </p:txBody>
      </p:sp>
    </p:spTree>
    <p:extLst>
      <p:ext uri="{BB962C8B-B14F-4D97-AF65-F5344CB8AC3E}">
        <p14:creationId xmlns:p14="http://schemas.microsoft.com/office/powerpoint/2010/main" val="2808568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53</a:t>
            </a:fld>
            <a:endParaRPr lang="en-US" dirty="0"/>
          </a:p>
        </p:txBody>
      </p:sp>
    </p:spTree>
    <p:extLst>
      <p:ext uri="{BB962C8B-B14F-4D97-AF65-F5344CB8AC3E}">
        <p14:creationId xmlns:p14="http://schemas.microsoft.com/office/powerpoint/2010/main" val="297704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54</a:t>
            </a:fld>
            <a:endParaRPr lang="en-US" dirty="0"/>
          </a:p>
        </p:txBody>
      </p:sp>
    </p:spTree>
    <p:extLst>
      <p:ext uri="{BB962C8B-B14F-4D97-AF65-F5344CB8AC3E}">
        <p14:creationId xmlns:p14="http://schemas.microsoft.com/office/powerpoint/2010/main" val="43972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55</a:t>
            </a:fld>
            <a:endParaRPr lang="en-US" dirty="0"/>
          </a:p>
        </p:txBody>
      </p:sp>
    </p:spTree>
    <p:extLst>
      <p:ext uri="{BB962C8B-B14F-4D97-AF65-F5344CB8AC3E}">
        <p14:creationId xmlns:p14="http://schemas.microsoft.com/office/powerpoint/2010/main" val="990347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56</a:t>
            </a:fld>
            <a:endParaRPr lang="en-US" dirty="0"/>
          </a:p>
        </p:txBody>
      </p:sp>
    </p:spTree>
    <p:extLst>
      <p:ext uri="{BB962C8B-B14F-4D97-AF65-F5344CB8AC3E}">
        <p14:creationId xmlns:p14="http://schemas.microsoft.com/office/powerpoint/2010/main" val="2230174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57</a:t>
            </a:fld>
            <a:endParaRPr lang="en-US" dirty="0"/>
          </a:p>
        </p:txBody>
      </p:sp>
    </p:spTree>
    <p:extLst>
      <p:ext uri="{BB962C8B-B14F-4D97-AF65-F5344CB8AC3E}">
        <p14:creationId xmlns:p14="http://schemas.microsoft.com/office/powerpoint/2010/main" val="1610324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58</a:t>
            </a:fld>
            <a:endParaRPr lang="en-US" dirty="0"/>
          </a:p>
        </p:txBody>
      </p:sp>
    </p:spTree>
    <p:extLst>
      <p:ext uri="{BB962C8B-B14F-4D97-AF65-F5344CB8AC3E}">
        <p14:creationId xmlns:p14="http://schemas.microsoft.com/office/powerpoint/2010/main" val="2757155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59</a:t>
            </a:fld>
            <a:endParaRPr lang="en-US" dirty="0"/>
          </a:p>
        </p:txBody>
      </p:sp>
    </p:spTree>
    <p:extLst>
      <p:ext uri="{BB962C8B-B14F-4D97-AF65-F5344CB8AC3E}">
        <p14:creationId xmlns:p14="http://schemas.microsoft.com/office/powerpoint/2010/main" val="2032691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60</a:t>
            </a:fld>
            <a:endParaRPr lang="en-US" dirty="0"/>
          </a:p>
        </p:txBody>
      </p:sp>
    </p:spTree>
    <p:extLst>
      <p:ext uri="{BB962C8B-B14F-4D97-AF65-F5344CB8AC3E}">
        <p14:creationId xmlns:p14="http://schemas.microsoft.com/office/powerpoint/2010/main" val="114232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3393216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61</a:t>
            </a:fld>
            <a:endParaRPr lang="en-US" dirty="0"/>
          </a:p>
        </p:txBody>
      </p:sp>
    </p:spTree>
    <p:extLst>
      <p:ext uri="{BB962C8B-B14F-4D97-AF65-F5344CB8AC3E}">
        <p14:creationId xmlns:p14="http://schemas.microsoft.com/office/powerpoint/2010/main" val="424365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62</a:t>
            </a:fld>
            <a:endParaRPr lang="en-US" dirty="0"/>
          </a:p>
        </p:txBody>
      </p:sp>
    </p:spTree>
    <p:extLst>
      <p:ext uri="{BB962C8B-B14F-4D97-AF65-F5344CB8AC3E}">
        <p14:creationId xmlns:p14="http://schemas.microsoft.com/office/powerpoint/2010/main" val="1251531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63</a:t>
            </a:fld>
            <a:endParaRPr lang="en-US" dirty="0"/>
          </a:p>
        </p:txBody>
      </p:sp>
    </p:spTree>
    <p:extLst>
      <p:ext uri="{BB962C8B-B14F-4D97-AF65-F5344CB8AC3E}">
        <p14:creationId xmlns:p14="http://schemas.microsoft.com/office/powerpoint/2010/main" val="590081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64</a:t>
            </a:fld>
            <a:endParaRPr lang="en-US" dirty="0"/>
          </a:p>
        </p:txBody>
      </p:sp>
    </p:spTree>
    <p:extLst>
      <p:ext uri="{BB962C8B-B14F-4D97-AF65-F5344CB8AC3E}">
        <p14:creationId xmlns:p14="http://schemas.microsoft.com/office/powerpoint/2010/main" val="152111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406034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200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423692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DCF5DA-E63E-4564-86D8-E834FFCDDB79}" type="slidenum">
              <a:rPr lang="en-IN" smtClean="0"/>
              <a:t>8</a:t>
            </a:fld>
            <a:endParaRPr lang="en-IN"/>
          </a:p>
        </p:txBody>
      </p:sp>
    </p:spTree>
    <p:extLst>
      <p:ext uri="{BB962C8B-B14F-4D97-AF65-F5344CB8AC3E}">
        <p14:creationId xmlns:p14="http://schemas.microsoft.com/office/powerpoint/2010/main" val="395549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10</a:t>
            </a:fld>
            <a:endParaRPr lang="en-US" dirty="0"/>
          </a:p>
        </p:txBody>
      </p:sp>
    </p:spTree>
    <p:extLst>
      <p:ext uri="{BB962C8B-B14F-4D97-AF65-F5344CB8AC3E}">
        <p14:creationId xmlns:p14="http://schemas.microsoft.com/office/powerpoint/2010/main" val="114610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EC1CC06-806C-404F-97B9-11C0ADF11E38}" type="datetimeFigureOut">
              <a:rPr lang="en-IN" smtClean="0"/>
              <a:t>13-06-2022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187236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C1CC06-806C-404F-97B9-11C0ADF11E38}" type="datetimeFigureOut">
              <a:rPr lang="en-IN" smtClean="0"/>
              <a:t>13-06-2022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81776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C1CC06-806C-404F-97B9-11C0ADF11E38}" type="datetimeFigureOut">
              <a:rPr lang="en-IN" smtClean="0"/>
              <a:t>13-06-2022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380038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974" y="178318"/>
            <a:ext cx="11720052" cy="1040882"/>
          </a:xfrm>
        </p:spPr>
        <p:txBody>
          <a:bodyPr/>
          <a:lstStyle/>
          <a:p>
            <a:r>
              <a:rPr lang="en-US"/>
              <a:t>Click to edit Master title style</a:t>
            </a:r>
            <a:endParaRPr lang="en-IN"/>
          </a:p>
        </p:txBody>
      </p:sp>
      <p:sp>
        <p:nvSpPr>
          <p:cNvPr id="3" name="Content Placeholder 2"/>
          <p:cNvSpPr>
            <a:spLocks noGrp="1"/>
          </p:cNvSpPr>
          <p:nvPr>
            <p:ph idx="1"/>
          </p:nvPr>
        </p:nvSpPr>
        <p:spPr>
          <a:xfrm>
            <a:off x="235974" y="1363514"/>
            <a:ext cx="11720052" cy="48898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C1CC06-806C-404F-97B9-11C0ADF11E38}" type="datetimeFigureOut">
              <a:rPr lang="en-IN" smtClean="0"/>
              <a:t>13-06-2022</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905A985-E4B7-470D-917C-F71878404722}" type="slidenum">
              <a:rPr lang="en-IN" smtClean="0"/>
              <a:t>‹#›</a:t>
            </a:fld>
            <a:endParaRPr lang="en-IN"/>
          </a:p>
        </p:txBody>
      </p:sp>
      <p:cxnSp>
        <p:nvCxnSpPr>
          <p:cNvPr id="8" name="Straight Connector 7"/>
          <p:cNvCxnSpPr/>
          <p:nvPr userDrawn="1"/>
        </p:nvCxnSpPr>
        <p:spPr>
          <a:xfrm>
            <a:off x="235974" y="1238409"/>
            <a:ext cx="11720052" cy="0"/>
          </a:xfrm>
          <a:prstGeom prst="line">
            <a:avLst/>
          </a:prstGeom>
          <a:ln>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830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1CC06-806C-404F-97B9-11C0ADF11E38}" type="datetimeFigureOut">
              <a:rPr lang="en-IN" smtClean="0"/>
              <a:t>13-06-2022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209867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EC1CC06-806C-404F-97B9-11C0ADF11E38}" type="datetimeFigureOut">
              <a:rPr lang="en-IN" smtClean="0"/>
              <a:t>13-06-2022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335837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EC1CC06-806C-404F-97B9-11C0ADF11E38}" type="datetimeFigureOut">
              <a:rPr lang="en-IN" smtClean="0"/>
              <a:t>13-06-2022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244967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EC1CC06-806C-404F-97B9-11C0ADF11E38}" type="datetimeFigureOut">
              <a:rPr lang="en-IN" smtClean="0"/>
              <a:t>13-06-2022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57541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1CC06-806C-404F-97B9-11C0ADF11E38}" type="datetimeFigureOut">
              <a:rPr lang="en-IN" smtClean="0"/>
              <a:t>13-06-2022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11892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1CC06-806C-404F-97B9-11C0ADF11E38}" type="datetimeFigureOut">
              <a:rPr lang="en-IN" smtClean="0"/>
              <a:t>13-06-2022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215307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1CC06-806C-404F-97B9-11C0ADF11E38}" type="datetimeFigureOut">
              <a:rPr lang="en-IN" smtClean="0"/>
              <a:t>13-06-2022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05A985-E4B7-470D-917C-F71878404722}" type="slidenum">
              <a:rPr lang="en-IN" smtClean="0"/>
              <a:t>‹#›</a:t>
            </a:fld>
            <a:endParaRPr lang="en-IN"/>
          </a:p>
        </p:txBody>
      </p:sp>
    </p:spTree>
    <p:extLst>
      <p:ext uri="{BB962C8B-B14F-4D97-AF65-F5344CB8AC3E}">
        <p14:creationId xmlns:p14="http://schemas.microsoft.com/office/powerpoint/2010/main" val="306624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1CC06-806C-404F-97B9-11C0ADF11E38}" type="datetimeFigureOut">
              <a:rPr lang="en-IN" smtClean="0"/>
              <a:t>13-06-2022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A985-E4B7-470D-917C-F71878404722}" type="slidenum">
              <a:rPr lang="en-IN" smtClean="0"/>
              <a:t>‹#›</a:t>
            </a:fld>
            <a:endParaRPr lang="en-IN"/>
          </a:p>
        </p:txBody>
      </p:sp>
    </p:spTree>
    <p:extLst>
      <p:ext uri="{BB962C8B-B14F-4D97-AF65-F5344CB8AC3E}">
        <p14:creationId xmlns:p14="http://schemas.microsoft.com/office/powerpoint/2010/main" val="271662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Abstract connecting dots and lines with geometric background |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18" y="0"/>
            <a:ext cx="9681882" cy="68515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a:xfrm>
            <a:off x="437533" y="2366782"/>
            <a:ext cx="7409511" cy="454025"/>
          </a:xfrm>
          <a:prstGeom prst="rect">
            <a:avLst/>
          </a:prstGeom>
        </p:spPr>
        <p:txBody>
          <a:bodyPr/>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sz="3200" b="1" kern="0" dirty="0">
                <a:ea typeface="+mj-ea"/>
                <a:cs typeface="Times New Roman" panose="02020603050405020304" pitchFamily="18" charset="0"/>
              </a:rPr>
              <a:t>Amendments in Schedule III of the Companies Act, 2013 and CARO, 2020</a:t>
            </a:r>
            <a:endParaRPr kumimoji="0" lang="en-US" sz="3200" b="1" i="0" u="none" strike="noStrike" kern="0" cap="none" spc="0" normalizeH="0" baseline="0" noProof="0" dirty="0">
              <a:ln>
                <a:noFill/>
              </a:ln>
              <a:effectLst/>
              <a:uLnTx/>
              <a:uFillTx/>
              <a:ea typeface="+mj-ea"/>
              <a:cs typeface="Times New Roman" panose="02020603050405020304" pitchFamily="18" charset="0"/>
            </a:endParaRPr>
          </a:p>
        </p:txBody>
      </p:sp>
      <p:pic>
        <p:nvPicPr>
          <p:cNvPr id="2050" name="Picture 2" descr="https://www.pgbhagwatca.com/themes/demo/assets/images/logo.jpg"/>
          <p:cNvPicPr>
            <a:picLocks noChangeAspect="1" noChangeArrowheads="1"/>
          </p:cNvPicPr>
          <p:nvPr/>
        </p:nvPicPr>
        <p:blipFill>
          <a:blip r:embed="rId4">
            <a:duotone>
              <a:prstClr val="black"/>
              <a:srgbClr val="F2F2F4">
                <a:tint val="45000"/>
                <a:satMod val="400000"/>
              </a:srgbClr>
            </a:duotone>
            <a:extLst>
              <a:ext uri="{28A0092B-C50C-407E-A947-70E740481C1C}">
                <a14:useLocalDpi xmlns:a14="http://schemas.microsoft.com/office/drawing/2010/main" val="0"/>
              </a:ext>
            </a:extLst>
          </a:blip>
          <a:srcRect/>
          <a:stretch>
            <a:fillRect/>
          </a:stretch>
        </p:blipFill>
        <p:spPr bwMode="auto">
          <a:xfrm>
            <a:off x="437533" y="5710312"/>
            <a:ext cx="2303928" cy="637421"/>
          </a:xfrm>
          <a:prstGeom prst="rect">
            <a:avLst/>
          </a:prstGeom>
          <a:noFill/>
          <a:ln>
            <a:solidFill>
              <a:srgbClr val="F3F3F3"/>
            </a:solidFill>
          </a:ln>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BAEA1231-C877-47FF-9E29-21F56ADF969B}"/>
              </a:ext>
            </a:extLst>
          </p:cNvPr>
          <p:cNvSpPr txBox="1">
            <a:spLocks noChangeArrowheads="1"/>
          </p:cNvSpPr>
          <p:nvPr/>
        </p:nvSpPr>
        <p:spPr>
          <a:xfrm>
            <a:off x="437533" y="5005712"/>
            <a:ext cx="5929313" cy="838200"/>
          </a:xfrm>
          <a:prstGeom prst="rect">
            <a:avLst/>
          </a:prstGeom>
        </p:spPr>
        <p:txBody>
          <a:bodyPr/>
          <a:lstStyle/>
          <a:p>
            <a:pPr marR="0" lvl="0" algn="l" defTabSz="914400" rtl="0" eaLnBrk="1" fontAlgn="base" latinLnBrk="0" hangingPunct="1">
              <a:lnSpc>
                <a:spcPct val="100000"/>
              </a:lnSpc>
              <a:spcBef>
                <a:spcPct val="20000"/>
              </a:spcBef>
              <a:spcAft>
                <a:spcPct val="0"/>
              </a:spcAft>
              <a:buClr>
                <a:srgbClr val="FFD200"/>
              </a:buClr>
              <a:buSzPct val="75000"/>
              <a:tabLst/>
              <a:defRPr/>
            </a:pPr>
            <a:r>
              <a:rPr lang="en-GB" b="1" kern="0" dirty="0">
                <a:latin typeface="+mj-lt"/>
                <a:cs typeface="Times New Roman" panose="02020603050405020304" pitchFamily="18" charset="0"/>
              </a:rPr>
              <a:t>CA Shrinivas G. Deshpande</a:t>
            </a:r>
          </a:p>
          <a:p>
            <a:pPr marR="0" lvl="0" algn="l" defTabSz="914400" rtl="0" eaLnBrk="1" fontAlgn="base" latinLnBrk="0" hangingPunct="1">
              <a:lnSpc>
                <a:spcPct val="100000"/>
              </a:lnSpc>
              <a:spcBef>
                <a:spcPct val="20000"/>
              </a:spcBef>
              <a:spcAft>
                <a:spcPct val="0"/>
              </a:spcAft>
              <a:buClr>
                <a:srgbClr val="FFD200"/>
              </a:buClr>
              <a:buSzPct val="75000"/>
              <a:tabLst/>
              <a:defRPr/>
            </a:pPr>
            <a:r>
              <a:rPr lang="en-GB" b="1" kern="0" dirty="0">
                <a:latin typeface="+mj-lt"/>
                <a:cs typeface="Times New Roman" panose="02020603050405020304" pitchFamily="18" charset="0"/>
              </a:rPr>
              <a:t>Partner</a:t>
            </a:r>
          </a:p>
        </p:txBody>
      </p:sp>
    </p:spTree>
    <p:extLst>
      <p:ext uri="{BB962C8B-B14F-4D97-AF65-F5344CB8AC3E}">
        <p14:creationId xmlns:p14="http://schemas.microsoft.com/office/powerpoint/2010/main" val="102846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9BD9B0-8950-4541-ABB4-76963F7AD3DC}"/>
              </a:ext>
            </a:extLst>
          </p:cNvPr>
          <p:cNvPicPr>
            <a:picLocks noChangeAspect="1"/>
          </p:cNvPicPr>
          <p:nvPr/>
        </p:nvPicPr>
        <p:blipFill>
          <a:blip r:embed="rId3"/>
          <a:stretch>
            <a:fillRect/>
          </a:stretch>
        </p:blipFill>
        <p:spPr>
          <a:xfrm>
            <a:off x="327372" y="321056"/>
            <a:ext cx="9258897" cy="5781165"/>
          </a:xfrm>
          <a:prstGeom prst="rect">
            <a:avLst/>
          </a:prstGeom>
        </p:spPr>
      </p:pic>
      <p:pic>
        <p:nvPicPr>
          <p:cNvPr id="3" name="Picture 2">
            <a:extLst>
              <a:ext uri="{FF2B5EF4-FFF2-40B4-BE49-F238E27FC236}">
                <a16:creationId xmlns:a16="http://schemas.microsoft.com/office/drawing/2014/main" id="{E0CB4F1B-3888-4636-8AFE-5CA75E00F6AE}"/>
              </a:ext>
            </a:extLst>
          </p:cNvPr>
          <p:cNvPicPr>
            <a:picLocks noChangeAspect="1"/>
          </p:cNvPicPr>
          <p:nvPr/>
        </p:nvPicPr>
        <p:blipFill>
          <a:blip r:embed="rId4"/>
          <a:stretch>
            <a:fillRect/>
          </a:stretch>
        </p:blipFill>
        <p:spPr>
          <a:xfrm>
            <a:off x="9514580" y="6176865"/>
            <a:ext cx="2484665" cy="538843"/>
          </a:xfrm>
          <a:prstGeom prst="rect">
            <a:avLst/>
          </a:prstGeom>
        </p:spPr>
      </p:pic>
    </p:spTree>
    <p:extLst>
      <p:ext uri="{BB962C8B-B14F-4D97-AF65-F5344CB8AC3E}">
        <p14:creationId xmlns:p14="http://schemas.microsoft.com/office/powerpoint/2010/main" val="88141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D3694-B663-4745-9B5C-39A461F92E82}"/>
              </a:ext>
            </a:extLst>
          </p:cNvPr>
          <p:cNvPicPr>
            <a:picLocks noChangeAspect="1"/>
          </p:cNvPicPr>
          <p:nvPr/>
        </p:nvPicPr>
        <p:blipFill>
          <a:blip r:embed="rId3"/>
          <a:stretch>
            <a:fillRect/>
          </a:stretch>
        </p:blipFill>
        <p:spPr>
          <a:xfrm>
            <a:off x="568123" y="608173"/>
            <a:ext cx="9773992" cy="5130154"/>
          </a:xfrm>
          <a:prstGeom prst="rect">
            <a:avLst/>
          </a:prstGeom>
        </p:spPr>
      </p:pic>
      <p:pic>
        <p:nvPicPr>
          <p:cNvPr id="3" name="Picture 2">
            <a:extLst>
              <a:ext uri="{FF2B5EF4-FFF2-40B4-BE49-F238E27FC236}">
                <a16:creationId xmlns:a16="http://schemas.microsoft.com/office/drawing/2014/main" id="{60F0D9BC-6BE2-4B70-9FFC-1290D4760C1E}"/>
              </a:ext>
            </a:extLst>
          </p:cNvPr>
          <p:cNvPicPr>
            <a:picLocks noChangeAspect="1"/>
          </p:cNvPicPr>
          <p:nvPr/>
        </p:nvPicPr>
        <p:blipFill>
          <a:blip r:embed="rId4"/>
          <a:stretch>
            <a:fillRect/>
          </a:stretch>
        </p:blipFill>
        <p:spPr>
          <a:xfrm>
            <a:off x="9514580" y="6176865"/>
            <a:ext cx="2484665" cy="538843"/>
          </a:xfrm>
          <a:prstGeom prst="rect">
            <a:avLst/>
          </a:prstGeom>
        </p:spPr>
      </p:pic>
    </p:spTree>
    <p:extLst>
      <p:ext uri="{BB962C8B-B14F-4D97-AF65-F5344CB8AC3E}">
        <p14:creationId xmlns:p14="http://schemas.microsoft.com/office/powerpoint/2010/main" val="353586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FA442D-6432-4EA1-84D6-5B43C931FE90}"/>
              </a:ext>
            </a:extLst>
          </p:cNvPr>
          <p:cNvPicPr>
            <a:picLocks noChangeAspect="1"/>
          </p:cNvPicPr>
          <p:nvPr/>
        </p:nvPicPr>
        <p:blipFill>
          <a:blip r:embed="rId3"/>
          <a:stretch>
            <a:fillRect/>
          </a:stretch>
        </p:blipFill>
        <p:spPr>
          <a:xfrm>
            <a:off x="563949" y="142292"/>
            <a:ext cx="8638143" cy="6573416"/>
          </a:xfrm>
          <a:prstGeom prst="rect">
            <a:avLst/>
          </a:prstGeom>
        </p:spPr>
      </p:pic>
      <p:pic>
        <p:nvPicPr>
          <p:cNvPr id="11" name="Picture 10">
            <a:extLst>
              <a:ext uri="{FF2B5EF4-FFF2-40B4-BE49-F238E27FC236}">
                <a16:creationId xmlns:a16="http://schemas.microsoft.com/office/drawing/2014/main" id="{77563FCE-9EDC-487B-BA62-C40774C5FF3A}"/>
              </a:ext>
            </a:extLst>
          </p:cNvPr>
          <p:cNvPicPr>
            <a:picLocks noChangeAspect="1"/>
          </p:cNvPicPr>
          <p:nvPr/>
        </p:nvPicPr>
        <p:blipFill>
          <a:blip r:embed="rId4"/>
          <a:stretch>
            <a:fillRect/>
          </a:stretch>
        </p:blipFill>
        <p:spPr>
          <a:xfrm>
            <a:off x="9514580" y="6176865"/>
            <a:ext cx="2484665" cy="538843"/>
          </a:xfrm>
          <a:prstGeom prst="rect">
            <a:avLst/>
          </a:prstGeom>
        </p:spPr>
      </p:pic>
    </p:spTree>
    <p:extLst>
      <p:ext uri="{BB962C8B-B14F-4D97-AF65-F5344CB8AC3E}">
        <p14:creationId xmlns:p14="http://schemas.microsoft.com/office/powerpoint/2010/main" val="220730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3DB859-DDD2-44A7-A6E1-BE3CF409E063}"/>
              </a:ext>
            </a:extLst>
          </p:cNvPr>
          <p:cNvPicPr>
            <a:picLocks noChangeAspect="1"/>
          </p:cNvPicPr>
          <p:nvPr/>
        </p:nvPicPr>
        <p:blipFill>
          <a:blip r:embed="rId3"/>
          <a:stretch>
            <a:fillRect/>
          </a:stretch>
        </p:blipFill>
        <p:spPr>
          <a:xfrm>
            <a:off x="690734" y="54986"/>
            <a:ext cx="7600800" cy="6748028"/>
          </a:xfrm>
          <a:prstGeom prst="rect">
            <a:avLst/>
          </a:prstGeom>
        </p:spPr>
      </p:pic>
      <p:pic>
        <p:nvPicPr>
          <p:cNvPr id="4" name="Picture 3">
            <a:extLst>
              <a:ext uri="{FF2B5EF4-FFF2-40B4-BE49-F238E27FC236}">
                <a16:creationId xmlns:a16="http://schemas.microsoft.com/office/drawing/2014/main" id="{1D68F136-AE61-46F8-8329-82665B05D395}"/>
              </a:ext>
            </a:extLst>
          </p:cNvPr>
          <p:cNvPicPr>
            <a:picLocks noChangeAspect="1"/>
          </p:cNvPicPr>
          <p:nvPr/>
        </p:nvPicPr>
        <p:blipFill>
          <a:blip r:embed="rId4"/>
          <a:stretch>
            <a:fillRect/>
          </a:stretch>
        </p:blipFill>
        <p:spPr>
          <a:xfrm>
            <a:off x="9514580" y="6176865"/>
            <a:ext cx="2484665" cy="538843"/>
          </a:xfrm>
          <a:prstGeom prst="rect">
            <a:avLst/>
          </a:prstGeom>
        </p:spPr>
      </p:pic>
    </p:spTree>
    <p:extLst>
      <p:ext uri="{BB962C8B-B14F-4D97-AF65-F5344CB8AC3E}">
        <p14:creationId xmlns:p14="http://schemas.microsoft.com/office/powerpoint/2010/main" val="341823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Assets</a:t>
                </a:r>
              </a:p>
            </p:txBody>
          </p:sp>
        </p:grpSp>
      </p:grpSp>
    </p:spTree>
    <p:extLst>
      <p:ext uri="{BB962C8B-B14F-4D97-AF65-F5344CB8AC3E}">
        <p14:creationId xmlns:p14="http://schemas.microsoft.com/office/powerpoint/2010/main" val="98717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Property, Plant, Equipment &amp; Intangible Assets</a:t>
            </a:r>
          </a:p>
        </p:txBody>
      </p:sp>
      <p:graphicFrame>
        <p:nvGraphicFramePr>
          <p:cNvPr id="11" name="Table 10"/>
          <p:cNvGraphicFramePr>
            <a:graphicFrameLocks noGrp="1"/>
          </p:cNvGraphicFramePr>
          <p:nvPr>
            <p:extLst>
              <p:ext uri="{D42A27DB-BD31-4B8C-83A1-F6EECF244321}">
                <p14:modId xmlns:p14="http://schemas.microsoft.com/office/powerpoint/2010/main" val="1537973426"/>
              </p:ext>
            </p:extLst>
          </p:nvPr>
        </p:nvGraphicFramePr>
        <p:xfrm>
          <a:off x="501255" y="1107082"/>
          <a:ext cx="8803687" cy="2056563"/>
        </p:xfrm>
        <a:graphic>
          <a:graphicData uri="http://schemas.openxmlformats.org/drawingml/2006/table">
            <a:tbl>
              <a:tblPr firstRow="1" bandRow="1">
                <a:tableStyleId>{5C22544A-7EE6-4342-B048-85BDC9FD1C3A}</a:tableStyleId>
              </a:tblPr>
              <a:tblGrid>
                <a:gridCol w="1991179">
                  <a:extLst>
                    <a:ext uri="{9D8B030D-6E8A-4147-A177-3AD203B41FA5}">
                      <a16:colId xmlns:a16="http://schemas.microsoft.com/office/drawing/2014/main" val="20000"/>
                    </a:ext>
                  </a:extLst>
                </a:gridCol>
                <a:gridCol w="1249908">
                  <a:extLst>
                    <a:ext uri="{9D8B030D-6E8A-4147-A177-3AD203B41FA5}">
                      <a16:colId xmlns:a16="http://schemas.microsoft.com/office/drawing/2014/main" val="20001"/>
                    </a:ext>
                  </a:extLst>
                </a:gridCol>
                <a:gridCol w="1087120">
                  <a:extLst>
                    <a:ext uri="{9D8B030D-6E8A-4147-A177-3AD203B41FA5}">
                      <a16:colId xmlns:a16="http://schemas.microsoft.com/office/drawing/2014/main" val="20002"/>
                    </a:ext>
                  </a:extLst>
                </a:gridCol>
                <a:gridCol w="1930172">
                  <a:extLst>
                    <a:ext uri="{9D8B030D-6E8A-4147-A177-3AD203B41FA5}">
                      <a16:colId xmlns:a16="http://schemas.microsoft.com/office/drawing/2014/main" val="20003"/>
                    </a:ext>
                  </a:extLst>
                </a:gridCol>
                <a:gridCol w="1478508">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573171">
                <a:tc rowSpan="2">
                  <a:txBody>
                    <a:bodyPr/>
                    <a:lstStyle/>
                    <a:p>
                      <a:r>
                        <a:rPr lang="en-IN" sz="1400" b="1" i="0" u="none" strike="noStrike" kern="1200" baseline="0" dirty="0">
                          <a:solidFill>
                            <a:schemeClr val="tx1"/>
                          </a:solidFill>
                          <a:latin typeface="+mn-lt"/>
                          <a:ea typeface="+mn-ea"/>
                          <a:cs typeface="+mn-cs"/>
                        </a:rPr>
                        <a:t>CWIP/Intangible Assets under Development</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4">
                  <a:txBody>
                    <a:bodyPr/>
                    <a:lstStyle/>
                    <a:p>
                      <a:pPr algn="ctr"/>
                      <a:r>
                        <a:rPr lang="en-US" sz="1400" b="1" dirty="0">
                          <a:solidFill>
                            <a:schemeClr val="tx1"/>
                          </a:solidFill>
                        </a:rPr>
                        <a:t>Amount in CWIP/Under Development</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400" b="1" dirty="0">
                          <a:solidFill>
                            <a:schemeClr val="tx1"/>
                          </a:solidFill>
                        </a:rPr>
                        <a:t>Total</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538512">
                <a:tc vMerge="1">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dk1"/>
                          </a:solidFill>
                          <a:latin typeface="+mn-lt"/>
                          <a:ea typeface="+mn-ea"/>
                          <a:cs typeface="+mn-cs"/>
                        </a:rPr>
                        <a:t>Less than 1 Year</a:t>
                      </a:r>
                      <a:endParaRPr lang="en-IN"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i="0" u="none" strike="noStrike" kern="1200" baseline="0" dirty="0">
                          <a:solidFill>
                            <a:schemeClr val="tx1"/>
                          </a:solidFill>
                          <a:latin typeface="+mn-lt"/>
                          <a:ea typeface="+mn-ea"/>
                          <a:cs typeface="+mn-cs"/>
                        </a:rPr>
                        <a:t>1-2 Years</a:t>
                      </a:r>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tx1"/>
                          </a:solidFill>
                        </a:rPr>
                        <a:t>2-3 Years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tx1"/>
                          </a:solidFill>
                        </a:rPr>
                        <a:t>More Than 3 years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00879">
                <a:tc>
                  <a:txBody>
                    <a:bodyPr/>
                    <a:lstStyle/>
                    <a:p>
                      <a:r>
                        <a:rPr lang="en-US" sz="1400" b="1" dirty="0">
                          <a:solidFill>
                            <a:schemeClr val="tx1"/>
                          </a:solidFill>
                        </a:rPr>
                        <a:t>1.Projects in Progress</a:t>
                      </a:r>
                    </a:p>
                    <a:p>
                      <a:endParaRPr lang="en-US" sz="1400" b="1" dirty="0">
                        <a:solidFill>
                          <a:schemeClr val="tx1"/>
                        </a:solidFill>
                      </a:endParaRPr>
                    </a:p>
                    <a:p>
                      <a:r>
                        <a:rPr lang="en-US" sz="1400" b="1" dirty="0">
                          <a:solidFill>
                            <a:schemeClr val="tx1"/>
                          </a:solidFill>
                        </a:rPr>
                        <a:t>2.Projects Temporarily</a:t>
                      </a:r>
                      <a:r>
                        <a:rPr lang="en-US" sz="1400" b="1" baseline="0" dirty="0">
                          <a:solidFill>
                            <a:schemeClr val="tx1"/>
                          </a:solidFill>
                        </a:rPr>
                        <a:t> Suspended</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Title 1"/>
          <p:cNvSpPr>
            <a:spLocks noGrp="1"/>
          </p:cNvSpPr>
          <p:nvPr>
            <p:ph type="title"/>
          </p:nvPr>
        </p:nvSpPr>
        <p:spPr>
          <a:xfrm>
            <a:off x="501255" y="548441"/>
            <a:ext cx="10852545" cy="531327"/>
          </a:xfrm>
        </p:spPr>
        <p:txBody>
          <a:bodyPr>
            <a:noAutofit/>
          </a:bodyPr>
          <a:lstStyle/>
          <a:p>
            <a:r>
              <a:rPr lang="en-US" sz="2000" b="1" dirty="0"/>
              <a:t>1. Ageing Schedule for CWIP &amp; Intangible Assets under Development</a:t>
            </a:r>
            <a:endParaRPr lang="en-US" sz="2000" b="1" dirty="0">
              <a:solidFill>
                <a:schemeClr val="tx1"/>
              </a:solidFill>
            </a:endParaRPr>
          </a:p>
        </p:txBody>
      </p:sp>
      <p:sp>
        <p:nvSpPr>
          <p:cNvPr id="16" name="Title 1"/>
          <p:cNvSpPr txBox="1">
            <a:spLocks/>
          </p:cNvSpPr>
          <p:nvPr/>
        </p:nvSpPr>
        <p:spPr>
          <a:xfrm>
            <a:off x="501254" y="3681925"/>
            <a:ext cx="10852545" cy="5313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dirty="0"/>
          </a:p>
          <a:p>
            <a:endParaRPr lang="en-US" sz="2000" b="1" dirty="0"/>
          </a:p>
          <a:p>
            <a:endParaRPr lang="en-US" sz="2000" b="1" dirty="0"/>
          </a:p>
          <a:p>
            <a:endParaRPr lang="en-US" sz="2000" b="1" dirty="0"/>
          </a:p>
          <a:p>
            <a:r>
              <a:rPr lang="en-US" sz="2000" b="1" dirty="0"/>
              <a:t>2. Completion Schedule for Projects Overdue or Exceeded Cost Estimate</a:t>
            </a:r>
          </a:p>
          <a:p>
            <a:endParaRPr lang="en-US" sz="2000" b="1" dirty="0"/>
          </a:p>
        </p:txBody>
      </p:sp>
      <p:graphicFrame>
        <p:nvGraphicFramePr>
          <p:cNvPr id="17" name="Table 16"/>
          <p:cNvGraphicFramePr>
            <a:graphicFrameLocks noGrp="1"/>
          </p:cNvGraphicFramePr>
          <p:nvPr>
            <p:extLst>
              <p:ext uri="{D42A27DB-BD31-4B8C-83A1-F6EECF244321}">
                <p14:modId xmlns:p14="http://schemas.microsoft.com/office/powerpoint/2010/main" val="1585883612"/>
              </p:ext>
            </p:extLst>
          </p:nvPr>
        </p:nvGraphicFramePr>
        <p:xfrm>
          <a:off x="559947" y="4645133"/>
          <a:ext cx="8651288" cy="2036211"/>
        </p:xfrm>
        <a:graphic>
          <a:graphicData uri="http://schemas.openxmlformats.org/drawingml/2006/table">
            <a:tbl>
              <a:tblPr firstRow="1" bandRow="1">
                <a:tableStyleId>{5C22544A-7EE6-4342-B048-85BDC9FD1C3A}</a:tableStyleId>
              </a:tblPr>
              <a:tblGrid>
                <a:gridCol w="2226511">
                  <a:extLst>
                    <a:ext uri="{9D8B030D-6E8A-4147-A177-3AD203B41FA5}">
                      <a16:colId xmlns:a16="http://schemas.microsoft.com/office/drawing/2014/main" val="20000"/>
                    </a:ext>
                  </a:extLst>
                </a:gridCol>
                <a:gridCol w="1397631">
                  <a:extLst>
                    <a:ext uri="{9D8B030D-6E8A-4147-A177-3AD203B41FA5}">
                      <a16:colId xmlns:a16="http://schemas.microsoft.com/office/drawing/2014/main" val="20001"/>
                    </a:ext>
                  </a:extLst>
                </a:gridCol>
                <a:gridCol w="1215604">
                  <a:extLst>
                    <a:ext uri="{9D8B030D-6E8A-4147-A177-3AD203B41FA5}">
                      <a16:colId xmlns:a16="http://schemas.microsoft.com/office/drawing/2014/main" val="20002"/>
                    </a:ext>
                  </a:extLst>
                </a:gridCol>
                <a:gridCol w="2158293">
                  <a:extLst>
                    <a:ext uri="{9D8B030D-6E8A-4147-A177-3AD203B41FA5}">
                      <a16:colId xmlns:a16="http://schemas.microsoft.com/office/drawing/2014/main" val="20003"/>
                    </a:ext>
                  </a:extLst>
                </a:gridCol>
                <a:gridCol w="1653249">
                  <a:extLst>
                    <a:ext uri="{9D8B030D-6E8A-4147-A177-3AD203B41FA5}">
                      <a16:colId xmlns:a16="http://schemas.microsoft.com/office/drawing/2014/main" val="20004"/>
                    </a:ext>
                  </a:extLst>
                </a:gridCol>
              </a:tblGrid>
              <a:tr h="573171">
                <a:tc rowSpan="2">
                  <a:txBody>
                    <a:bodyPr/>
                    <a:lstStyle/>
                    <a:p>
                      <a:r>
                        <a:rPr lang="en-IN" sz="1400" b="1" i="0" u="none" strike="noStrike" kern="1200" baseline="0" dirty="0">
                          <a:solidFill>
                            <a:schemeClr val="tx1"/>
                          </a:solidFill>
                          <a:latin typeface="+mn-lt"/>
                          <a:ea typeface="+mn-ea"/>
                          <a:cs typeface="+mn-cs"/>
                        </a:rPr>
                        <a:t>CWIP/Intangible Assets under Development</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4">
                  <a:txBody>
                    <a:bodyPr/>
                    <a:lstStyle/>
                    <a:p>
                      <a:pPr algn="ctr"/>
                      <a:r>
                        <a:rPr lang="en-US" sz="1400" b="1" dirty="0">
                          <a:solidFill>
                            <a:schemeClr val="tx1"/>
                          </a:solidFill>
                        </a:rPr>
                        <a:t>To be Completed In</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1343">
                <a:tc vMerge="1">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dk1"/>
                          </a:solidFill>
                          <a:latin typeface="+mn-lt"/>
                          <a:ea typeface="+mn-ea"/>
                          <a:cs typeface="+mn-cs"/>
                        </a:rPr>
                        <a:t>Less than 1 Year</a:t>
                      </a:r>
                      <a:endParaRPr lang="en-IN"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i="0" u="none" strike="noStrike" kern="1200" baseline="0" dirty="0">
                          <a:solidFill>
                            <a:schemeClr val="tx1"/>
                          </a:solidFill>
                          <a:latin typeface="+mn-lt"/>
                          <a:ea typeface="+mn-ea"/>
                          <a:cs typeface="+mn-cs"/>
                        </a:rPr>
                        <a:t>1-2 Years</a:t>
                      </a:r>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tx1"/>
                          </a:solidFill>
                        </a:rPr>
                        <a:t>2-3 Years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tx1"/>
                          </a:solidFill>
                        </a:rPr>
                        <a:t>More Than 3 years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140550">
                <a:tc>
                  <a:txBody>
                    <a:bodyPr/>
                    <a:lstStyle/>
                    <a:p>
                      <a:r>
                        <a:rPr lang="en-US" sz="1400" b="1" dirty="0">
                          <a:solidFill>
                            <a:schemeClr val="tx1"/>
                          </a:solidFill>
                        </a:rPr>
                        <a:t>1.Project 1</a:t>
                      </a:r>
                    </a:p>
                    <a:p>
                      <a:endParaRPr lang="en-US" sz="1400" b="1" dirty="0">
                        <a:solidFill>
                          <a:schemeClr val="tx1"/>
                        </a:solidFill>
                      </a:endParaRPr>
                    </a:p>
                    <a:p>
                      <a:r>
                        <a:rPr lang="en-US" sz="1400" b="1" dirty="0">
                          <a:solidFill>
                            <a:schemeClr val="tx1"/>
                          </a:solidFill>
                        </a:rPr>
                        <a:t>2.Project 2</a:t>
                      </a:r>
                      <a:endParaRPr lang="en-IN" sz="1400" b="1" dirty="0">
                        <a:solidFill>
                          <a:schemeClr val="tx1"/>
                        </a:solidFill>
                      </a:endParaRPr>
                    </a:p>
                    <a:p>
                      <a:endParaRPr lang="en-US" sz="1400" b="1" dirty="0">
                        <a:solidFill>
                          <a:schemeClr val="tx1"/>
                        </a:solidFill>
                      </a:endParaRPr>
                    </a:p>
                    <a:p>
                      <a:r>
                        <a:rPr lang="en-US" sz="1400" b="1" dirty="0">
                          <a:solidFill>
                            <a:schemeClr val="tx1"/>
                          </a:solidFill>
                        </a:rPr>
                        <a:t>3.Projects Suspended</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559947" y="3984580"/>
            <a:ext cx="8810511" cy="584775"/>
          </a:xfrm>
          <a:prstGeom prst="rect">
            <a:avLst/>
          </a:prstGeom>
          <a:noFill/>
        </p:spPr>
        <p:txBody>
          <a:bodyPr wrap="square" rtlCol="0">
            <a:spAutoFit/>
          </a:bodyPr>
          <a:lstStyle/>
          <a:p>
            <a:r>
              <a:rPr lang="en-US" sz="1600" dirty="0"/>
              <a:t>For CWIP/Intangible Assets under Development, whose completion is overdue or has exceeded its cost compared to its original plan, following completion schedule shall be given</a:t>
            </a:r>
            <a:endParaRPr lang="en-IN" sz="1600" dirty="0"/>
          </a:p>
        </p:txBody>
      </p:sp>
      <p:sp>
        <p:nvSpPr>
          <p:cNvPr id="20" name="TextBox 19"/>
          <p:cNvSpPr txBox="1"/>
          <p:nvPr/>
        </p:nvSpPr>
        <p:spPr>
          <a:xfrm>
            <a:off x="9469594" y="2049964"/>
            <a:ext cx="2714511"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Additional Disclosure/Critical from the angle of Impairment</a:t>
            </a:r>
          </a:p>
          <a:p>
            <a:endParaRPr lang="en-US" sz="1600" dirty="0"/>
          </a:p>
          <a:p>
            <a:pPr marL="285750" indent="-285750">
              <a:buFont typeface="Arial" panose="020B0604020202020204" pitchFamily="34" charset="0"/>
              <a:buChar char="•"/>
            </a:pPr>
            <a:r>
              <a:rPr lang="en-US" sz="1600" dirty="0"/>
              <a:t>Estimation of Initial completion for Disclosure as Overdue is critical</a:t>
            </a:r>
          </a:p>
          <a:p>
            <a:endParaRPr lang="en-US" sz="1600" dirty="0"/>
          </a:p>
          <a:p>
            <a:pPr marL="285750" indent="-285750">
              <a:buFont typeface="Arial" panose="020B0604020202020204" pitchFamily="34" charset="0"/>
              <a:buChar char="•"/>
            </a:pPr>
            <a:r>
              <a:rPr lang="en-US" sz="1600" dirty="0"/>
              <a:t>Original Cost Estimate to categorize as Exceeding Cost is critical</a:t>
            </a:r>
          </a:p>
          <a:p>
            <a:endParaRPr lang="en-US" sz="1600" dirty="0"/>
          </a:p>
          <a:p>
            <a:pPr marL="285750" indent="-285750">
              <a:buFont typeface="Arial" panose="020B0604020202020204" pitchFamily="34" charset="0"/>
              <a:buChar char="•"/>
            </a:pPr>
            <a:r>
              <a:rPr lang="en-US" sz="1600" dirty="0"/>
              <a:t>Management Judgement and inputs from Technical Team </a:t>
            </a:r>
            <a:endParaRPr lang="en-IN" sz="1600" dirty="0"/>
          </a:p>
        </p:txBody>
      </p:sp>
    </p:spTree>
    <p:extLst>
      <p:ext uri="{BB962C8B-B14F-4D97-AF65-F5344CB8AC3E}">
        <p14:creationId xmlns:p14="http://schemas.microsoft.com/office/powerpoint/2010/main" val="35653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Property, Plant, Equipment &amp; Intangible Assets</a:t>
            </a:r>
          </a:p>
        </p:txBody>
      </p:sp>
      <p:sp>
        <p:nvSpPr>
          <p:cNvPr id="14" name="Title 1"/>
          <p:cNvSpPr>
            <a:spLocks noGrp="1"/>
          </p:cNvSpPr>
          <p:nvPr>
            <p:ph type="title"/>
          </p:nvPr>
        </p:nvSpPr>
        <p:spPr>
          <a:xfrm>
            <a:off x="501255" y="548441"/>
            <a:ext cx="10852545" cy="531327"/>
          </a:xfrm>
        </p:spPr>
        <p:txBody>
          <a:bodyPr>
            <a:noAutofit/>
          </a:bodyPr>
          <a:lstStyle/>
          <a:p>
            <a:r>
              <a:rPr lang="en-US" sz="2000" b="1" dirty="0"/>
              <a:t>3. Disclosure on Revaluation of Assets</a:t>
            </a:r>
            <a:endParaRPr lang="en-US" sz="2000" b="1" dirty="0">
              <a:solidFill>
                <a:schemeClr val="tx1"/>
              </a:solidFill>
            </a:endParaRPr>
          </a:p>
        </p:txBody>
      </p:sp>
      <p:sp>
        <p:nvSpPr>
          <p:cNvPr id="12" name="TextBox 11"/>
          <p:cNvSpPr txBox="1"/>
          <p:nvPr/>
        </p:nvSpPr>
        <p:spPr>
          <a:xfrm>
            <a:off x="501255" y="1248921"/>
            <a:ext cx="11080376" cy="3970318"/>
          </a:xfrm>
          <a:prstGeom prst="rect">
            <a:avLst/>
          </a:prstGeom>
          <a:noFill/>
        </p:spPr>
        <p:txBody>
          <a:bodyPr wrap="square" rtlCol="0">
            <a:spAutoFit/>
          </a:bodyPr>
          <a:lstStyle/>
          <a:p>
            <a:r>
              <a:rPr lang="en-US" b="1" dirty="0"/>
              <a:t>Disclosure Requirement:</a:t>
            </a:r>
          </a:p>
          <a:p>
            <a:endParaRPr lang="en-US" dirty="0"/>
          </a:p>
          <a:p>
            <a:pPr marL="285750" indent="-285750">
              <a:buFont typeface="Arial" panose="020B0604020202020204" pitchFamily="34" charset="0"/>
              <a:buChar char="•"/>
            </a:pPr>
            <a:r>
              <a:rPr lang="en-US" dirty="0"/>
              <a:t>Amount of change due to revaluation (if change is 10% or more in the aggregate of the net carrying value of each class of Property, Plant and Equipment, Other Intangible Assets, Investment Property</a:t>
            </a:r>
          </a:p>
          <a:p>
            <a:endParaRPr lang="en-US" dirty="0"/>
          </a:p>
          <a:p>
            <a:pPr marL="285750" indent="-285750">
              <a:buFont typeface="Arial" panose="020B0604020202020204" pitchFamily="34" charset="0"/>
              <a:buChar char="•"/>
            </a:pPr>
            <a:r>
              <a:rPr lang="en-US" dirty="0"/>
              <a:t>Where the Company has revalued its Assets (including Right-of-Use Assets), the company shall disclose as to whether the revaluation is based on the valuation by a registered </a:t>
            </a:r>
            <a:r>
              <a:rPr lang="en-US" dirty="0" err="1"/>
              <a:t>valuer</a:t>
            </a:r>
            <a:r>
              <a:rPr lang="en-US" dirty="0"/>
              <a:t> as defined under rule 2 of Companies (Registered </a:t>
            </a:r>
            <a:r>
              <a:rPr lang="en-US" dirty="0" err="1"/>
              <a:t>Valuers</a:t>
            </a:r>
            <a:r>
              <a:rPr lang="en-US" dirty="0"/>
              <a:t> and Valuation) Rules, 2017. </a:t>
            </a:r>
          </a:p>
          <a:p>
            <a:endParaRPr lang="en-US" dirty="0"/>
          </a:p>
          <a:p>
            <a:r>
              <a:rPr lang="en-US" b="1" dirty="0"/>
              <a:t>Applicability:</a:t>
            </a:r>
          </a:p>
          <a:p>
            <a:r>
              <a:rPr lang="en-US" dirty="0"/>
              <a:t>Applicable only if revaluation model is adopted</a:t>
            </a:r>
          </a:p>
          <a:p>
            <a:endParaRPr lang="en-US" dirty="0"/>
          </a:p>
          <a:p>
            <a:r>
              <a:rPr lang="en-US" b="1" dirty="0"/>
              <a:t>Impact:</a:t>
            </a:r>
          </a:p>
          <a:p>
            <a:r>
              <a:rPr lang="en-US" dirty="0"/>
              <a:t>No impact since majority of the companies have adopted cost model for PPE.</a:t>
            </a:r>
          </a:p>
        </p:txBody>
      </p:sp>
      <p:sp>
        <p:nvSpPr>
          <p:cNvPr id="3" name="TextBox 2"/>
          <p:cNvSpPr txBox="1"/>
          <p:nvPr/>
        </p:nvSpPr>
        <p:spPr>
          <a:xfrm>
            <a:off x="8216153" y="5549205"/>
            <a:ext cx="3747247" cy="646331"/>
          </a:xfrm>
          <a:prstGeom prst="rect">
            <a:avLst/>
          </a:prstGeom>
          <a:noFill/>
        </p:spPr>
        <p:txBody>
          <a:bodyPr wrap="square" rtlCol="0">
            <a:spAutoFit/>
          </a:bodyPr>
          <a:lstStyle/>
          <a:p>
            <a:pPr algn="ctr"/>
            <a:r>
              <a:rPr lang="en-US" sz="3600" dirty="0">
                <a:ln w="0"/>
                <a:solidFill>
                  <a:schemeClr val="accent1">
                    <a:lumMod val="50000"/>
                  </a:schemeClr>
                </a:solidFill>
                <a:effectLst>
                  <a:outerShdw blurRad="38100" dist="25400" dir="5400000" algn="ctr" rotWithShape="0">
                    <a:srgbClr val="6E747A">
                      <a:alpha val="43000"/>
                    </a:srgbClr>
                  </a:outerShdw>
                  <a:reflection blurRad="6350" stA="60000" endA="900" endPos="58000" dir="5400000" sy="-100000" algn="bl" rotWithShape="0"/>
                </a:effectLst>
              </a:rPr>
              <a:t>REVALUATION</a:t>
            </a:r>
          </a:p>
        </p:txBody>
      </p:sp>
    </p:spTree>
    <p:extLst>
      <p:ext uri="{BB962C8B-B14F-4D97-AF65-F5344CB8AC3E}">
        <p14:creationId xmlns:p14="http://schemas.microsoft.com/office/powerpoint/2010/main" val="187913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Property, Plant, Equipment &amp; Intangible Assets</a:t>
            </a:r>
          </a:p>
        </p:txBody>
      </p:sp>
      <p:sp>
        <p:nvSpPr>
          <p:cNvPr id="14" name="Title 1"/>
          <p:cNvSpPr>
            <a:spLocks noGrp="1"/>
          </p:cNvSpPr>
          <p:nvPr>
            <p:ph type="title"/>
          </p:nvPr>
        </p:nvSpPr>
        <p:spPr>
          <a:xfrm>
            <a:off x="501255" y="548441"/>
            <a:ext cx="10852545" cy="531327"/>
          </a:xfrm>
        </p:spPr>
        <p:txBody>
          <a:bodyPr>
            <a:noAutofit/>
          </a:bodyPr>
          <a:lstStyle/>
          <a:p>
            <a:r>
              <a:rPr lang="en-US" sz="2000" b="1" dirty="0"/>
              <a:t>4. Title deeds of Immovable Properties not held in name of the Company</a:t>
            </a:r>
            <a:endParaRPr lang="en-US" sz="2000" b="1" dirty="0">
              <a:solidFill>
                <a:schemeClr val="tx1"/>
              </a:solidFill>
            </a:endParaRPr>
          </a:p>
        </p:txBody>
      </p:sp>
      <p:sp>
        <p:nvSpPr>
          <p:cNvPr id="11" name="TextBox 10"/>
          <p:cNvSpPr txBox="1"/>
          <p:nvPr/>
        </p:nvSpPr>
        <p:spPr>
          <a:xfrm>
            <a:off x="596153" y="1079768"/>
            <a:ext cx="11030302" cy="1200329"/>
          </a:xfrm>
          <a:prstGeom prst="rect">
            <a:avLst/>
          </a:prstGeom>
          <a:noFill/>
        </p:spPr>
        <p:txBody>
          <a:bodyPr wrap="square" rtlCol="0">
            <a:spAutoFit/>
          </a:bodyPr>
          <a:lstStyle/>
          <a:p>
            <a:r>
              <a:rPr lang="en-US" b="1" dirty="0"/>
              <a:t>Disclosure Requirement:</a:t>
            </a:r>
          </a:p>
          <a:p>
            <a:pPr marL="285750" indent="-285750">
              <a:buFont typeface="Arial" panose="020B0604020202020204" pitchFamily="34" charset="0"/>
              <a:buChar char="•"/>
            </a:pPr>
            <a:r>
              <a:rPr lang="en-US" dirty="0"/>
              <a:t>Applicable to Immovable properties Other than properties where Company is a lessee and Lease agreement is duly executed</a:t>
            </a:r>
          </a:p>
          <a:p>
            <a:pPr marL="285750" indent="-285750">
              <a:buFont typeface="Arial" panose="020B0604020202020204" pitchFamily="34" charset="0"/>
              <a:buChar char="•"/>
            </a:pP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8410596"/>
              </p:ext>
            </p:extLst>
          </p:nvPr>
        </p:nvGraphicFramePr>
        <p:xfrm>
          <a:off x="717181" y="2139175"/>
          <a:ext cx="11246218" cy="2772648"/>
        </p:xfrm>
        <a:graphic>
          <a:graphicData uri="http://schemas.openxmlformats.org/drawingml/2006/table">
            <a:tbl>
              <a:tblPr firstRow="1" bandRow="1">
                <a:tableStyleId>{5C22544A-7EE6-4342-B048-85BDC9FD1C3A}</a:tableStyleId>
              </a:tblPr>
              <a:tblGrid>
                <a:gridCol w="1344884">
                  <a:extLst>
                    <a:ext uri="{9D8B030D-6E8A-4147-A177-3AD203B41FA5}">
                      <a16:colId xmlns:a16="http://schemas.microsoft.com/office/drawing/2014/main" val="20000"/>
                    </a:ext>
                  </a:extLst>
                </a:gridCol>
                <a:gridCol w="1341766">
                  <a:extLst>
                    <a:ext uri="{9D8B030D-6E8A-4147-A177-3AD203B41FA5}">
                      <a16:colId xmlns:a16="http://schemas.microsoft.com/office/drawing/2014/main" val="20001"/>
                    </a:ext>
                  </a:extLst>
                </a:gridCol>
                <a:gridCol w="1107582">
                  <a:extLst>
                    <a:ext uri="{9D8B030D-6E8A-4147-A177-3AD203B41FA5}">
                      <a16:colId xmlns:a16="http://schemas.microsoft.com/office/drawing/2014/main" val="20002"/>
                    </a:ext>
                  </a:extLst>
                </a:gridCol>
                <a:gridCol w="1277979">
                  <a:extLst>
                    <a:ext uri="{9D8B030D-6E8A-4147-A177-3AD203B41FA5}">
                      <a16:colId xmlns:a16="http://schemas.microsoft.com/office/drawing/2014/main" val="20003"/>
                    </a:ext>
                  </a:extLst>
                </a:gridCol>
                <a:gridCol w="3578343">
                  <a:extLst>
                    <a:ext uri="{9D8B030D-6E8A-4147-A177-3AD203B41FA5}">
                      <a16:colId xmlns:a16="http://schemas.microsoft.com/office/drawing/2014/main" val="20004"/>
                    </a:ext>
                  </a:extLst>
                </a:gridCol>
                <a:gridCol w="1192781">
                  <a:extLst>
                    <a:ext uri="{9D8B030D-6E8A-4147-A177-3AD203B41FA5}">
                      <a16:colId xmlns:a16="http://schemas.microsoft.com/office/drawing/2014/main" val="20005"/>
                    </a:ext>
                  </a:extLst>
                </a:gridCol>
                <a:gridCol w="1402883">
                  <a:extLst>
                    <a:ext uri="{9D8B030D-6E8A-4147-A177-3AD203B41FA5}">
                      <a16:colId xmlns:a16="http://schemas.microsoft.com/office/drawing/2014/main" val="20006"/>
                    </a:ext>
                  </a:extLst>
                </a:gridCol>
              </a:tblGrid>
              <a:tr h="1236037">
                <a:tc>
                  <a:txBody>
                    <a:bodyPr/>
                    <a:lstStyle/>
                    <a:p>
                      <a:r>
                        <a:rPr lang="en-IN" sz="1400" b="1" i="0" u="none" strike="noStrike" kern="1200" baseline="0" dirty="0">
                          <a:solidFill>
                            <a:schemeClr val="tx1"/>
                          </a:solidFill>
                          <a:latin typeface="+mn-lt"/>
                          <a:ea typeface="+mn-ea"/>
                          <a:cs typeface="+mn-cs"/>
                        </a:rPr>
                        <a:t>Relevant line item in</a:t>
                      </a:r>
                    </a:p>
                    <a:p>
                      <a:r>
                        <a:rPr lang="en-IN" sz="1400" b="1" i="0" u="none" strike="noStrike" kern="1200" baseline="0" dirty="0">
                          <a:solidFill>
                            <a:schemeClr val="tx1"/>
                          </a:solidFill>
                          <a:latin typeface="+mn-lt"/>
                          <a:ea typeface="+mn-ea"/>
                          <a:cs typeface="+mn-cs"/>
                        </a:rPr>
                        <a:t>the Balance sheet</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Description</a:t>
                      </a:r>
                    </a:p>
                    <a:p>
                      <a:r>
                        <a:rPr lang="en-IN" sz="1400" b="1" i="0" u="none" strike="noStrike" kern="1200" baseline="0" dirty="0">
                          <a:solidFill>
                            <a:schemeClr val="tx1"/>
                          </a:solidFill>
                          <a:latin typeface="+mn-lt"/>
                          <a:ea typeface="+mn-ea"/>
                          <a:cs typeface="+mn-cs"/>
                        </a:rPr>
                        <a:t>of item of</a:t>
                      </a:r>
                    </a:p>
                    <a:p>
                      <a:r>
                        <a:rPr lang="en-IN" sz="1400" b="1" i="0" u="none" strike="noStrike" kern="1200" baseline="0" dirty="0">
                          <a:solidFill>
                            <a:schemeClr val="tx1"/>
                          </a:solidFill>
                          <a:latin typeface="+mn-lt"/>
                          <a:ea typeface="+mn-ea"/>
                          <a:cs typeface="+mn-cs"/>
                        </a:rPr>
                        <a:t>property</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Gross</a:t>
                      </a:r>
                    </a:p>
                    <a:p>
                      <a:r>
                        <a:rPr lang="en-IN" sz="1400" b="1" i="0" u="none" strike="noStrike" kern="1200" baseline="0" dirty="0">
                          <a:solidFill>
                            <a:schemeClr val="tx1"/>
                          </a:solidFill>
                          <a:latin typeface="+mn-lt"/>
                          <a:ea typeface="+mn-ea"/>
                          <a:cs typeface="+mn-cs"/>
                        </a:rPr>
                        <a:t>carrying</a:t>
                      </a:r>
                    </a:p>
                    <a:p>
                      <a:r>
                        <a:rPr lang="en-IN" sz="1400" b="1" i="0" u="none" strike="noStrike" kern="1200" baseline="0" dirty="0">
                          <a:solidFill>
                            <a:schemeClr val="tx1"/>
                          </a:solidFill>
                          <a:latin typeface="+mn-lt"/>
                          <a:ea typeface="+mn-ea"/>
                          <a:cs typeface="+mn-cs"/>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Title deeds</a:t>
                      </a:r>
                    </a:p>
                    <a:p>
                      <a:r>
                        <a:rPr lang="en-IN" sz="1400" b="1" i="0" u="none" strike="noStrike" kern="1200" baseline="0" dirty="0">
                          <a:solidFill>
                            <a:schemeClr val="tx1"/>
                          </a:solidFill>
                          <a:latin typeface="+mn-lt"/>
                          <a:ea typeface="+mn-ea"/>
                          <a:cs typeface="+mn-cs"/>
                        </a:rPr>
                        <a:t>held in the</a:t>
                      </a:r>
                    </a:p>
                    <a:p>
                      <a:r>
                        <a:rPr lang="en-IN" sz="1400" b="1" i="0" u="none" strike="noStrike" kern="1200" baseline="0" dirty="0">
                          <a:solidFill>
                            <a:schemeClr val="tx1"/>
                          </a:solidFill>
                          <a:latin typeface="+mn-lt"/>
                          <a:ea typeface="+mn-ea"/>
                          <a:cs typeface="+mn-cs"/>
                        </a:rPr>
                        <a:t>name of</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Whether title deed holder is a promoter, director or relative# of promoter*/director or employee of promoter/director</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Property held</a:t>
                      </a:r>
                    </a:p>
                    <a:p>
                      <a:r>
                        <a:rPr lang="en-IN" sz="1400" b="1" i="0" u="none" strike="noStrike" kern="1200" baseline="0" dirty="0">
                          <a:solidFill>
                            <a:schemeClr val="tx1"/>
                          </a:solidFill>
                          <a:latin typeface="+mn-lt"/>
                          <a:ea typeface="+mn-ea"/>
                          <a:cs typeface="+mn-cs"/>
                        </a:rPr>
                        <a:t>since which</a:t>
                      </a:r>
                    </a:p>
                    <a:p>
                      <a:r>
                        <a:rPr lang="en-IN" sz="1400" b="1" i="0" u="none" strike="noStrike" kern="1200" baseline="0" dirty="0">
                          <a:solidFill>
                            <a:schemeClr val="tx1"/>
                          </a:solidFill>
                          <a:latin typeface="+mn-lt"/>
                          <a:ea typeface="+mn-ea"/>
                          <a:cs typeface="+mn-cs"/>
                        </a:rPr>
                        <a:t>date</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Reason for not</a:t>
                      </a:r>
                    </a:p>
                    <a:p>
                      <a:r>
                        <a:rPr lang="en-IN" sz="1400" b="1" i="0" u="none" strike="noStrike" kern="1200" baseline="0" dirty="0">
                          <a:solidFill>
                            <a:schemeClr val="tx1"/>
                          </a:solidFill>
                          <a:latin typeface="+mn-lt"/>
                          <a:ea typeface="+mn-ea"/>
                          <a:cs typeface="+mn-cs"/>
                        </a:rPr>
                        <a:t>being held in the</a:t>
                      </a:r>
                    </a:p>
                    <a:p>
                      <a:r>
                        <a:rPr lang="en-IN" sz="1400" b="1" i="0" u="none" strike="noStrike" kern="1200" baseline="0" dirty="0">
                          <a:solidFill>
                            <a:schemeClr val="tx1"/>
                          </a:solidFill>
                          <a:latin typeface="+mn-lt"/>
                          <a:ea typeface="+mn-ea"/>
                          <a:cs typeface="+mn-cs"/>
                        </a:rPr>
                        <a:t>name of the</a:t>
                      </a:r>
                    </a:p>
                    <a:p>
                      <a:r>
                        <a:rPr lang="en-IN" sz="1400" b="1" i="0" u="none" strike="noStrike" kern="1200" baseline="0" dirty="0">
                          <a:solidFill>
                            <a:schemeClr val="tx1"/>
                          </a:solidFill>
                          <a:latin typeface="+mn-lt"/>
                          <a:ea typeface="+mn-ea"/>
                          <a:cs typeface="+mn-cs"/>
                        </a:rPr>
                        <a:t>company**</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1536611">
                <a:tc>
                  <a:txBody>
                    <a:bodyPr/>
                    <a:lstStyle/>
                    <a:p>
                      <a:r>
                        <a:rPr lang="en-US" sz="1400" b="0" dirty="0">
                          <a:solidFill>
                            <a:schemeClr val="tx1"/>
                          </a:solidFill>
                        </a:rPr>
                        <a:t>PPE/Investment Property/Asset Held for Sale</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Land </a:t>
                      </a:r>
                      <a:r>
                        <a:rPr lang="en-US" sz="1400" b="0" baseline="0" dirty="0">
                          <a:solidFill>
                            <a:schemeClr val="tx1"/>
                          </a:solidFill>
                        </a:rPr>
                        <a:t> &amp; </a:t>
                      </a:r>
                      <a:r>
                        <a:rPr lang="en-US" sz="1400" b="0" dirty="0">
                          <a:solidFill>
                            <a:schemeClr val="tx1"/>
                          </a:solidFill>
                        </a:rPr>
                        <a:t>Building</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u="none" strike="noStrike" kern="1200" baseline="0" dirty="0">
                          <a:solidFill>
                            <a:schemeClr val="tx1"/>
                          </a:solidFill>
                          <a:latin typeface="+mn-lt"/>
                          <a:ea typeface="+mn-ea"/>
                          <a:cs typeface="+mn-cs"/>
                        </a:rPr>
                        <a:t>XX</a:t>
                      </a:r>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*Promoter/Relative as defined in Companies Act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XX</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**Indicate whether there is dispute</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717181" y="5106492"/>
            <a:ext cx="11091582" cy="646331"/>
          </a:xfrm>
          <a:prstGeom prst="rect">
            <a:avLst/>
          </a:prstGeom>
          <a:noFill/>
        </p:spPr>
        <p:txBody>
          <a:bodyPr wrap="square" rtlCol="0">
            <a:spAutoFit/>
          </a:bodyPr>
          <a:lstStyle/>
          <a:p>
            <a:r>
              <a:rPr lang="en-IN" dirty="0"/>
              <a:t>In case immovable property is jointly </a:t>
            </a:r>
            <a:r>
              <a:rPr lang="en-US" dirty="0"/>
              <a:t>held with others, details are required to be given to the extent of the company‘s share.</a:t>
            </a:r>
            <a:endParaRPr lang="en-IN" dirty="0"/>
          </a:p>
        </p:txBody>
      </p:sp>
    </p:spTree>
    <p:extLst>
      <p:ext uri="{BB962C8B-B14F-4D97-AF65-F5344CB8AC3E}">
        <p14:creationId xmlns:p14="http://schemas.microsoft.com/office/powerpoint/2010/main" val="122096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Property, Plant, Equipment &amp; Intangible Assets</a:t>
            </a:r>
          </a:p>
        </p:txBody>
      </p:sp>
      <p:sp>
        <p:nvSpPr>
          <p:cNvPr id="14" name="Title 1"/>
          <p:cNvSpPr>
            <a:spLocks noGrp="1"/>
          </p:cNvSpPr>
          <p:nvPr>
            <p:ph type="title"/>
          </p:nvPr>
        </p:nvSpPr>
        <p:spPr>
          <a:xfrm>
            <a:off x="353337" y="681559"/>
            <a:ext cx="10852545" cy="531327"/>
          </a:xfrm>
        </p:spPr>
        <p:txBody>
          <a:bodyPr>
            <a:noAutofit/>
          </a:bodyPr>
          <a:lstStyle/>
          <a:p>
            <a:r>
              <a:rPr lang="en-US" sz="2000" b="1" dirty="0"/>
              <a:t>5. Details of </a:t>
            </a:r>
            <a:r>
              <a:rPr lang="en-US" sz="2000" b="1" dirty="0" err="1"/>
              <a:t>Benami</a:t>
            </a:r>
            <a:r>
              <a:rPr lang="en-US" sz="2000" b="1" dirty="0"/>
              <a:t> Property held</a:t>
            </a:r>
            <a:endParaRPr lang="en-US" sz="2000" b="1" dirty="0">
              <a:solidFill>
                <a:schemeClr val="tx1"/>
              </a:solidFill>
            </a:endParaRPr>
          </a:p>
        </p:txBody>
      </p:sp>
      <p:sp>
        <p:nvSpPr>
          <p:cNvPr id="11" name="TextBox 10"/>
          <p:cNvSpPr txBox="1"/>
          <p:nvPr/>
        </p:nvSpPr>
        <p:spPr>
          <a:xfrm>
            <a:off x="501254" y="1212886"/>
            <a:ext cx="11305263" cy="4524315"/>
          </a:xfrm>
          <a:prstGeom prst="rect">
            <a:avLst/>
          </a:prstGeom>
          <a:noFill/>
        </p:spPr>
        <p:txBody>
          <a:bodyPr wrap="square" rtlCol="0">
            <a:spAutoFit/>
          </a:bodyPr>
          <a:lstStyle/>
          <a:p>
            <a:r>
              <a:rPr lang="en-US" b="1" dirty="0"/>
              <a:t>Disclosure Requirement:</a:t>
            </a:r>
          </a:p>
          <a:p>
            <a:endParaRPr lang="en-US" dirty="0"/>
          </a:p>
          <a:p>
            <a:r>
              <a:rPr lang="en-US" dirty="0"/>
              <a:t>Where any </a:t>
            </a:r>
            <a:r>
              <a:rPr lang="en-US" u="sng" dirty="0"/>
              <a:t>proceeding has been initiated or pending against the company </a:t>
            </a:r>
            <a:r>
              <a:rPr lang="en-US" dirty="0"/>
              <a:t>for holding any </a:t>
            </a:r>
            <a:r>
              <a:rPr lang="en-US" dirty="0" err="1"/>
              <a:t>benami</a:t>
            </a:r>
            <a:r>
              <a:rPr lang="en-US" dirty="0"/>
              <a:t> property under the </a:t>
            </a:r>
            <a:r>
              <a:rPr lang="en-US" dirty="0" err="1"/>
              <a:t>Benami</a:t>
            </a:r>
            <a:r>
              <a:rPr lang="en-US" dirty="0"/>
              <a:t> Transactions (Prohibition) Act, 1988 (45 of 1988) and rules made thereunder, the company </a:t>
            </a:r>
            <a:r>
              <a:rPr lang="en-IN" dirty="0"/>
              <a:t>shall disclose the additional details:</a:t>
            </a:r>
          </a:p>
          <a:p>
            <a:endParaRPr lang="en-IN" dirty="0"/>
          </a:p>
          <a:p>
            <a:r>
              <a:rPr lang="en-IN" dirty="0"/>
              <a:t>(a) Details of such property,</a:t>
            </a:r>
          </a:p>
          <a:p>
            <a:r>
              <a:rPr lang="en-IN" dirty="0"/>
              <a:t>(b) Amount thereof,</a:t>
            </a:r>
          </a:p>
          <a:p>
            <a:r>
              <a:rPr lang="en-IN" dirty="0"/>
              <a:t>(c) Details of Beneficiaries,</a:t>
            </a:r>
          </a:p>
          <a:p>
            <a:r>
              <a:rPr lang="en-US" dirty="0"/>
              <a:t>(d) If property is in the books, then reference to the item in the Balance Sheet,</a:t>
            </a:r>
          </a:p>
          <a:p>
            <a:r>
              <a:rPr lang="en-US" dirty="0"/>
              <a:t>(e) If property is not in the books, then the fact shall be stated with reasons,</a:t>
            </a:r>
          </a:p>
          <a:p>
            <a:r>
              <a:rPr lang="en-US" dirty="0"/>
              <a:t>(f) Where there are proceedings against the company under this law as an a better of the transaction or as the transferor then the details shall be provided,</a:t>
            </a:r>
          </a:p>
          <a:p>
            <a:r>
              <a:rPr lang="en-US" dirty="0"/>
              <a:t>(g) Nature of proceedings, status of same and company‘s view on same.</a:t>
            </a:r>
            <a:endParaRPr lang="en-IN" dirty="0"/>
          </a:p>
          <a:p>
            <a:endParaRPr lang="en-US" dirty="0"/>
          </a:p>
          <a:p>
            <a:r>
              <a:rPr lang="en-US" b="1" dirty="0"/>
              <a:t>Applicable only if any such case is there.</a:t>
            </a:r>
          </a:p>
        </p:txBody>
      </p:sp>
    </p:spTree>
    <p:extLst>
      <p:ext uri="{BB962C8B-B14F-4D97-AF65-F5344CB8AC3E}">
        <p14:creationId xmlns:p14="http://schemas.microsoft.com/office/powerpoint/2010/main" val="129135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a:t>
            </a:r>
            <a:r>
              <a:rPr lang="en-IN" sz="2400" b="1" dirty="0"/>
              <a:t>Trade Receivables</a:t>
            </a:r>
            <a:endParaRPr lang="en-US" sz="2400" b="1" dirty="0"/>
          </a:p>
        </p:txBody>
      </p:sp>
      <p:sp>
        <p:nvSpPr>
          <p:cNvPr id="14" name="Title 1"/>
          <p:cNvSpPr>
            <a:spLocks noGrp="1"/>
          </p:cNvSpPr>
          <p:nvPr>
            <p:ph type="title"/>
          </p:nvPr>
        </p:nvSpPr>
        <p:spPr>
          <a:xfrm>
            <a:off x="353337" y="614324"/>
            <a:ext cx="10852545" cy="531327"/>
          </a:xfrm>
        </p:spPr>
        <p:txBody>
          <a:bodyPr>
            <a:noAutofit/>
          </a:bodyPr>
          <a:lstStyle/>
          <a:p>
            <a:r>
              <a:rPr lang="en-US" sz="2000" b="1" dirty="0"/>
              <a:t>Disclosure Requirement:</a:t>
            </a:r>
            <a:br>
              <a:rPr lang="en-US" sz="2000" b="1" dirty="0"/>
            </a:br>
            <a:endParaRPr lang="en-US" sz="2000" b="1"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91775681"/>
              </p:ext>
            </p:extLst>
          </p:nvPr>
        </p:nvGraphicFramePr>
        <p:xfrm>
          <a:off x="353337" y="941469"/>
          <a:ext cx="11610063" cy="3302605"/>
        </p:xfrm>
        <a:graphic>
          <a:graphicData uri="http://schemas.openxmlformats.org/drawingml/2006/table">
            <a:tbl>
              <a:tblPr firstRow="1" bandRow="1">
                <a:tableStyleId>{F2DE63D5-997A-4646-A377-4702673A728D}</a:tableStyleId>
              </a:tblPr>
              <a:tblGrid>
                <a:gridCol w="5455792">
                  <a:extLst>
                    <a:ext uri="{9D8B030D-6E8A-4147-A177-3AD203B41FA5}">
                      <a16:colId xmlns:a16="http://schemas.microsoft.com/office/drawing/2014/main" val="20000"/>
                    </a:ext>
                  </a:extLst>
                </a:gridCol>
                <a:gridCol w="1156447">
                  <a:extLst>
                    <a:ext uri="{9D8B030D-6E8A-4147-A177-3AD203B41FA5}">
                      <a16:colId xmlns:a16="http://schemas.microsoft.com/office/drawing/2014/main" val="20001"/>
                    </a:ext>
                  </a:extLst>
                </a:gridCol>
                <a:gridCol w="1358153">
                  <a:extLst>
                    <a:ext uri="{9D8B030D-6E8A-4147-A177-3AD203B41FA5}">
                      <a16:colId xmlns:a16="http://schemas.microsoft.com/office/drawing/2014/main" val="20002"/>
                    </a:ext>
                  </a:extLst>
                </a:gridCol>
                <a:gridCol w="1035424">
                  <a:extLst>
                    <a:ext uri="{9D8B030D-6E8A-4147-A177-3AD203B41FA5}">
                      <a16:colId xmlns:a16="http://schemas.microsoft.com/office/drawing/2014/main" val="20003"/>
                    </a:ext>
                  </a:extLst>
                </a:gridCol>
                <a:gridCol w="900953">
                  <a:extLst>
                    <a:ext uri="{9D8B030D-6E8A-4147-A177-3AD203B41FA5}">
                      <a16:colId xmlns:a16="http://schemas.microsoft.com/office/drawing/2014/main" val="20004"/>
                    </a:ext>
                  </a:extLst>
                </a:gridCol>
                <a:gridCol w="981635">
                  <a:extLst>
                    <a:ext uri="{9D8B030D-6E8A-4147-A177-3AD203B41FA5}">
                      <a16:colId xmlns:a16="http://schemas.microsoft.com/office/drawing/2014/main" val="20005"/>
                    </a:ext>
                  </a:extLst>
                </a:gridCol>
                <a:gridCol w="721659">
                  <a:extLst>
                    <a:ext uri="{9D8B030D-6E8A-4147-A177-3AD203B41FA5}">
                      <a16:colId xmlns:a16="http://schemas.microsoft.com/office/drawing/2014/main" val="20006"/>
                    </a:ext>
                  </a:extLst>
                </a:gridCol>
              </a:tblGrid>
              <a:tr h="349625">
                <a:tc rowSpan="2">
                  <a:txBody>
                    <a:bodyPr/>
                    <a:lstStyle/>
                    <a:p>
                      <a:pPr marL="0" algn="l" defTabSz="457200" rtl="0" eaLnBrk="1" latinLnBrk="0" hangingPunct="1"/>
                      <a:r>
                        <a:rPr lang="en-US" sz="1400" b="1" kern="1200" dirty="0">
                          <a:solidFill>
                            <a:schemeClr val="tx1"/>
                          </a:solidFill>
                          <a:latin typeface="+mn-lt"/>
                          <a:ea typeface="+mn-ea"/>
                          <a:cs typeface="+mn-cs"/>
                        </a:rPr>
                        <a:t>Particulars</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5">
                  <a:txBody>
                    <a:bodyPr/>
                    <a:lstStyle/>
                    <a:p>
                      <a:pPr marL="0" algn="l" defTabSz="457200" rtl="0" eaLnBrk="1" latinLnBrk="0" hangingPunct="1"/>
                      <a:r>
                        <a:rPr lang="en-US" sz="1400" b="1" kern="1200" dirty="0">
                          <a:solidFill>
                            <a:schemeClr val="tx1"/>
                          </a:solidFill>
                          <a:latin typeface="+mn-lt"/>
                          <a:ea typeface="+mn-ea"/>
                          <a:cs typeface="+mn-cs"/>
                        </a:rPr>
                        <a:t>Outstanding for following periods from due date of payment#</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488516">
                <a:tc vMerge="1">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IN" sz="1400" b="1" kern="1200" dirty="0">
                          <a:solidFill>
                            <a:schemeClr val="tx1"/>
                          </a:solidFill>
                          <a:latin typeface="+mn-lt"/>
                          <a:ea typeface="+mn-ea"/>
                          <a:cs typeface="+mn-cs"/>
                        </a:rPr>
                        <a:t>Less than 6 </a:t>
                      </a:r>
                    </a:p>
                    <a:p>
                      <a:pPr marL="0" algn="l" defTabSz="457200" rtl="0" eaLnBrk="1" latinLnBrk="0" hangingPunct="1"/>
                      <a:r>
                        <a:rPr lang="en-IN" sz="1400" b="1" kern="1200" dirty="0">
                          <a:solidFill>
                            <a:schemeClr val="tx1"/>
                          </a:solidFill>
                          <a:latin typeface="+mn-lt"/>
                          <a:ea typeface="+mn-ea"/>
                          <a:cs typeface="+mn-cs"/>
                        </a:rPr>
                        <a:t>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400" b="1" kern="1200" dirty="0">
                          <a:solidFill>
                            <a:schemeClr val="tx1"/>
                          </a:solidFill>
                          <a:latin typeface="+mn-lt"/>
                          <a:ea typeface="+mn-ea"/>
                          <a:cs typeface="+mn-cs"/>
                        </a:rPr>
                        <a:t>6 months -1 Year</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IN" sz="1400" b="1" kern="1200" dirty="0">
                          <a:solidFill>
                            <a:schemeClr val="tx1"/>
                          </a:solidFill>
                          <a:latin typeface="+mn-lt"/>
                          <a:ea typeface="+mn-ea"/>
                          <a:cs typeface="+mn-cs"/>
                        </a:rPr>
                        <a:t>1-2</a:t>
                      </a:r>
                      <a:r>
                        <a:rPr lang="en-IN" sz="1400" b="1" kern="1200" baseline="0" dirty="0">
                          <a:solidFill>
                            <a:schemeClr val="tx1"/>
                          </a:solidFill>
                          <a:latin typeface="+mn-lt"/>
                          <a:ea typeface="+mn-ea"/>
                          <a:cs typeface="+mn-cs"/>
                        </a:rPr>
                        <a:t> </a:t>
                      </a:r>
                      <a:r>
                        <a:rPr lang="en-IN" sz="1400" b="1" kern="1200" dirty="0">
                          <a:solidFill>
                            <a:schemeClr val="tx1"/>
                          </a:solidFill>
                          <a:latin typeface="+mn-lt"/>
                          <a:ea typeface="+mn-ea"/>
                          <a:cs typeface="+mn-cs"/>
                        </a:rPr>
                        <a:t>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400" b="1" kern="1200" dirty="0">
                          <a:solidFill>
                            <a:schemeClr val="tx1"/>
                          </a:solidFill>
                          <a:latin typeface="+mn-lt"/>
                          <a:ea typeface="+mn-ea"/>
                          <a:cs typeface="+mn-cs"/>
                        </a:rPr>
                        <a:t>2-3 Years</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400" b="1" kern="1200" dirty="0">
                          <a:solidFill>
                            <a:schemeClr val="tx1"/>
                          </a:solidFill>
                          <a:latin typeface="+mn-lt"/>
                          <a:ea typeface="+mn-ea"/>
                          <a:cs typeface="+mn-cs"/>
                        </a:rPr>
                        <a:t>More than 3 years</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400" b="1" kern="1200" dirty="0">
                          <a:solidFill>
                            <a:schemeClr val="tx1"/>
                          </a:solidFill>
                          <a:latin typeface="+mn-lt"/>
                          <a:ea typeface="+mn-ea"/>
                          <a:cs typeface="+mn-cs"/>
                        </a:rPr>
                        <a:t>Total</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49625">
                <a:tc>
                  <a:txBody>
                    <a:bodyPr/>
                    <a:lstStyle/>
                    <a:p>
                      <a:pPr marL="0" algn="l" defTabSz="457200" rtl="0" eaLnBrk="1" latinLnBrk="0" hangingPunct="1"/>
                      <a:r>
                        <a:rPr lang="en-US" sz="1400" dirty="0"/>
                        <a:t>(</a:t>
                      </a:r>
                      <a:r>
                        <a:rPr lang="en-US" sz="1400" dirty="0" err="1"/>
                        <a:t>i</a:t>
                      </a:r>
                      <a:r>
                        <a:rPr lang="en-US" sz="1400" dirty="0"/>
                        <a:t>) Undisputed Trade receivables – considered good</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8516">
                <a:tc>
                  <a:txBody>
                    <a:bodyPr/>
                    <a:lstStyle/>
                    <a:p>
                      <a:pPr marL="0" algn="l" defTabSz="457200" rtl="0" eaLnBrk="1" latinLnBrk="0" hangingPunct="1"/>
                      <a:r>
                        <a:rPr lang="en-US" sz="1400" b="0" kern="1200" dirty="0">
                          <a:solidFill>
                            <a:schemeClr val="tx1"/>
                          </a:solidFill>
                          <a:latin typeface="+mn-lt"/>
                          <a:ea typeface="+mn-ea"/>
                          <a:cs typeface="+mn-cs"/>
                        </a:rPr>
                        <a:t>(</a:t>
                      </a:r>
                      <a:r>
                        <a:rPr lang="en-US" sz="1400" dirty="0"/>
                        <a:t>ii) Undisputed Trade Receivables – which have significant increase in credit risk</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9625">
                <a:tc>
                  <a:txBody>
                    <a:bodyPr/>
                    <a:lstStyle/>
                    <a:p>
                      <a:pPr marL="0" algn="l" defTabSz="457200" rtl="0" eaLnBrk="1" latinLnBrk="0" hangingPunct="1"/>
                      <a:r>
                        <a:rPr lang="en-US" sz="1400" dirty="0"/>
                        <a:t>(iii) Undisputed Trade Receivables – credit impaired </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9625">
                <a:tc>
                  <a:txBody>
                    <a:bodyPr/>
                    <a:lstStyle/>
                    <a:p>
                      <a:pPr marL="0" algn="l" defTabSz="457200" rtl="0" eaLnBrk="1" latinLnBrk="0" hangingPunct="1"/>
                      <a:r>
                        <a:rPr lang="en-US" sz="1400" dirty="0"/>
                        <a:t>(iv) Disputed Trade Receivables–considered good</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8516">
                <a:tc>
                  <a:txBody>
                    <a:bodyPr/>
                    <a:lstStyle/>
                    <a:p>
                      <a:pPr marL="0" algn="l" defTabSz="457200" rtl="0" eaLnBrk="1" latinLnBrk="0" hangingPunct="1"/>
                      <a:r>
                        <a:rPr lang="en-US" sz="1400" dirty="0"/>
                        <a:t>(v) Disputed Trade Receivables – which have significant increase in credit risk</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9625">
                <a:tc>
                  <a:txBody>
                    <a:bodyPr/>
                    <a:lstStyle/>
                    <a:p>
                      <a:pPr marL="0" algn="l" defTabSz="457200" rtl="0" eaLnBrk="1" latinLnBrk="0" hangingPunct="1"/>
                      <a:r>
                        <a:rPr lang="en-US" sz="1400" b="0" kern="1200" dirty="0">
                          <a:solidFill>
                            <a:schemeClr val="tx1"/>
                          </a:solidFill>
                          <a:latin typeface="+mn-lt"/>
                          <a:ea typeface="+mn-ea"/>
                          <a:cs typeface="+mn-cs"/>
                        </a:rPr>
                        <a:t>(</a:t>
                      </a:r>
                      <a:r>
                        <a:rPr lang="en-US" sz="1400" dirty="0"/>
                        <a:t>vi) Disputed Trade Receivables – credit impaired</a:t>
                      </a:r>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en-IN"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3" name="TextBox 12"/>
          <p:cNvSpPr txBox="1"/>
          <p:nvPr/>
        </p:nvSpPr>
        <p:spPr>
          <a:xfrm>
            <a:off x="287054" y="4303064"/>
            <a:ext cx="11676346" cy="523220"/>
          </a:xfrm>
          <a:prstGeom prst="rect">
            <a:avLst/>
          </a:prstGeom>
          <a:noFill/>
        </p:spPr>
        <p:txBody>
          <a:bodyPr wrap="square" rtlCol="0">
            <a:spAutoFit/>
          </a:bodyPr>
          <a:lstStyle/>
          <a:p>
            <a:r>
              <a:rPr lang="en-US" sz="1400" dirty="0"/>
              <a:t># similar information shall be given where no due date of payment is specified in that case disclosure shall be from the date of the transaction.</a:t>
            </a:r>
          </a:p>
          <a:p>
            <a:r>
              <a:rPr lang="en-US" sz="1400" dirty="0"/>
              <a:t>Unbilled dues shall be disclosed separately</a:t>
            </a:r>
            <a:endParaRPr lang="en-IN" sz="1400" dirty="0"/>
          </a:p>
        </p:txBody>
      </p:sp>
      <p:sp>
        <p:nvSpPr>
          <p:cNvPr id="16" name="TextBox 15"/>
          <p:cNvSpPr txBox="1"/>
          <p:nvPr/>
        </p:nvSpPr>
        <p:spPr>
          <a:xfrm>
            <a:off x="268942" y="4826675"/>
            <a:ext cx="11506200" cy="1815882"/>
          </a:xfrm>
          <a:prstGeom prst="rect">
            <a:avLst/>
          </a:prstGeom>
          <a:noFill/>
        </p:spPr>
        <p:txBody>
          <a:bodyPr wrap="square" rtlCol="0">
            <a:spAutoFit/>
          </a:bodyPr>
          <a:lstStyle/>
          <a:p>
            <a:r>
              <a:rPr lang="en-US" sz="1600" b="1" dirty="0"/>
              <a:t>Discussion Points:</a:t>
            </a:r>
          </a:p>
          <a:p>
            <a:pPr marL="285750" indent="-285750">
              <a:buFont typeface="Arial" panose="020B0604020202020204" pitchFamily="34" charset="0"/>
              <a:buChar char="•"/>
            </a:pPr>
            <a:r>
              <a:rPr lang="en-US" sz="1600" dirty="0"/>
              <a:t>Bifurcation of receivables between disputed and undisputed </a:t>
            </a:r>
          </a:p>
          <a:p>
            <a:pPr marL="285750" indent="-285750">
              <a:buFont typeface="Arial" panose="020B0604020202020204" pitchFamily="34" charset="0"/>
              <a:buChar char="•"/>
            </a:pPr>
            <a:r>
              <a:rPr lang="en-US" sz="1600" dirty="0"/>
              <a:t>Since majority of  Companies uses simplified approach for impairment and discloses the same as ‘Doubtful’,  the same to be incorporated in Ageing Schedule</a:t>
            </a:r>
          </a:p>
          <a:p>
            <a:pPr marL="285750" indent="-285750">
              <a:buFont typeface="Arial" panose="020B0604020202020204" pitchFamily="34" charset="0"/>
              <a:buChar char="•"/>
            </a:pPr>
            <a:r>
              <a:rPr lang="en-US" sz="1600" dirty="0"/>
              <a:t>Treatment of unapplied receipts while determining age buckets</a:t>
            </a:r>
          </a:p>
          <a:p>
            <a:pPr marL="285750" indent="-285750">
              <a:buFont typeface="Arial" panose="020B0604020202020204" pitchFamily="34" charset="0"/>
              <a:buChar char="•"/>
            </a:pPr>
            <a:r>
              <a:rPr lang="en-US" sz="1600" dirty="0"/>
              <a:t>Not Due Bucket to be incorporated</a:t>
            </a:r>
          </a:p>
          <a:p>
            <a:pPr marL="285750" indent="-285750">
              <a:buFont typeface="Arial" panose="020B0604020202020204" pitchFamily="34" charset="0"/>
              <a:buChar char="•"/>
            </a:pPr>
            <a:r>
              <a:rPr lang="en-US" sz="1600" dirty="0"/>
              <a:t>Robust ITGC controls testing for Ageing related Reports</a:t>
            </a:r>
          </a:p>
        </p:txBody>
      </p:sp>
    </p:spTree>
    <p:extLst>
      <p:ext uri="{BB962C8B-B14F-4D97-AF65-F5344CB8AC3E}">
        <p14:creationId xmlns:p14="http://schemas.microsoft.com/office/powerpoint/2010/main" val="271047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53543"/>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Contents</a:t>
            </a:r>
            <a:endParaRPr lang="en-IN" sz="2400" b="1" dirty="0"/>
          </a:p>
        </p:txBody>
      </p:sp>
      <p:graphicFrame>
        <p:nvGraphicFramePr>
          <p:cNvPr id="2" name="Diagram 1"/>
          <p:cNvGraphicFramePr/>
          <p:nvPr>
            <p:extLst>
              <p:ext uri="{D42A27DB-BD31-4B8C-83A1-F6EECF244321}">
                <p14:modId xmlns:p14="http://schemas.microsoft.com/office/powerpoint/2010/main" val="4149076962"/>
              </p:ext>
            </p:extLst>
          </p:nvPr>
        </p:nvGraphicFramePr>
        <p:xfrm>
          <a:off x="499415" y="855297"/>
          <a:ext cx="10602174" cy="544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90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599" y="138323"/>
            <a:ext cx="11734800"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a:t>
            </a:r>
            <a:r>
              <a:rPr lang="en-IN" sz="2400" b="1" dirty="0"/>
              <a:t>Loans &amp; Other Financial Assets</a:t>
            </a:r>
          </a:p>
          <a:p>
            <a:pPr algn="ctr"/>
            <a:r>
              <a:rPr lang="en-US" sz="1600" b="1" dirty="0"/>
              <a:t>(only applicable to Ind AS companies)</a:t>
            </a:r>
            <a:endParaRPr lang="en-US" sz="4000" b="1" dirty="0"/>
          </a:p>
        </p:txBody>
      </p:sp>
      <p:graphicFrame>
        <p:nvGraphicFramePr>
          <p:cNvPr id="11" name="Table 10"/>
          <p:cNvGraphicFramePr>
            <a:graphicFrameLocks noGrp="1"/>
          </p:cNvGraphicFramePr>
          <p:nvPr>
            <p:extLst>
              <p:ext uri="{D42A27DB-BD31-4B8C-83A1-F6EECF244321}">
                <p14:modId xmlns:p14="http://schemas.microsoft.com/office/powerpoint/2010/main" val="1729610151"/>
              </p:ext>
            </p:extLst>
          </p:nvPr>
        </p:nvGraphicFramePr>
        <p:xfrm>
          <a:off x="502992" y="905734"/>
          <a:ext cx="11186015" cy="3571240"/>
        </p:xfrm>
        <a:graphic>
          <a:graphicData uri="http://schemas.openxmlformats.org/drawingml/2006/table">
            <a:tbl>
              <a:tblPr firstRow="1" bandRow="1">
                <a:tableStyleId>{F2DE63D5-997A-4646-A377-4702673A728D}</a:tableStyleId>
              </a:tblPr>
              <a:tblGrid>
                <a:gridCol w="5502523">
                  <a:extLst>
                    <a:ext uri="{9D8B030D-6E8A-4147-A177-3AD203B41FA5}">
                      <a16:colId xmlns:a16="http://schemas.microsoft.com/office/drawing/2014/main" val="20000"/>
                    </a:ext>
                  </a:extLst>
                </a:gridCol>
                <a:gridCol w="5683492">
                  <a:extLst>
                    <a:ext uri="{9D8B030D-6E8A-4147-A177-3AD203B41FA5}">
                      <a16:colId xmlns:a16="http://schemas.microsoft.com/office/drawing/2014/main" val="20001"/>
                    </a:ext>
                  </a:extLst>
                </a:gridCol>
              </a:tblGrid>
              <a:tr h="370840">
                <a:tc>
                  <a:txBody>
                    <a:bodyPr/>
                    <a:lstStyle/>
                    <a:p>
                      <a:r>
                        <a:rPr lang="en-US" sz="1600" dirty="0">
                          <a:solidFill>
                            <a:schemeClr val="tx1"/>
                          </a:solidFill>
                        </a:rPr>
                        <a:t>Disclosure requirement</a:t>
                      </a:r>
                      <a:r>
                        <a:rPr lang="en-US" sz="1600" baseline="0" dirty="0">
                          <a:solidFill>
                            <a:schemeClr val="tx1"/>
                          </a:solidFill>
                        </a:rPr>
                        <a:t> prior to amendment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a:solidFill>
                            <a:schemeClr val="tx1"/>
                          </a:solidFill>
                        </a:rPr>
                        <a:t>Disclosure requirement</a:t>
                      </a:r>
                      <a:r>
                        <a:rPr lang="en-US" sz="1600" baseline="0" dirty="0">
                          <a:solidFill>
                            <a:schemeClr val="tx1"/>
                          </a:solidFill>
                        </a:rPr>
                        <a:t> post amendment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70840">
                <a:tc>
                  <a:txBody>
                    <a:bodyPr/>
                    <a:lstStyle/>
                    <a:p>
                      <a:r>
                        <a:rPr lang="en-US" sz="1600" b="1" dirty="0"/>
                        <a:t>Loans/Long term and short term loans and advances</a:t>
                      </a:r>
                    </a:p>
                    <a:p>
                      <a:r>
                        <a:rPr lang="en-US" sz="1600" dirty="0"/>
                        <a:t>      (</a:t>
                      </a:r>
                      <a:r>
                        <a:rPr lang="en-US" sz="1600" dirty="0" err="1"/>
                        <a:t>i</a:t>
                      </a:r>
                      <a:r>
                        <a:rPr lang="en-US" sz="1600" dirty="0"/>
                        <a:t>) </a:t>
                      </a:r>
                      <a:r>
                        <a:rPr lang="en-US" sz="1600" b="1" dirty="0"/>
                        <a:t>Security Deposits</a:t>
                      </a:r>
                    </a:p>
                    <a:p>
                      <a:pPr marL="628650" indent="-628650"/>
                      <a:r>
                        <a:rPr lang="en-US" sz="1600" dirty="0"/>
                        <a:t>      (ii) Loans</a:t>
                      </a:r>
                      <a:r>
                        <a:rPr lang="en-US" sz="1600" baseline="0" dirty="0"/>
                        <a:t> to related parties (giving details thereof)</a:t>
                      </a:r>
                    </a:p>
                    <a:p>
                      <a:r>
                        <a:rPr lang="en-US" sz="1600" baseline="0" dirty="0"/>
                        <a:t>      (iii) Others (specify nature)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b="1" dirty="0"/>
                        <a:t>Loans/Long term and short term loans and advances</a:t>
                      </a:r>
                      <a:endParaRPr lang="en-US" sz="1600" b="1" dirty="0"/>
                    </a:p>
                    <a:p>
                      <a:pPr marL="628650" indent="-628650"/>
                      <a:r>
                        <a:rPr lang="en-US" sz="1600" dirty="0"/>
                        <a:t>       (</a:t>
                      </a:r>
                      <a:r>
                        <a:rPr lang="en-US" sz="1600" dirty="0" err="1"/>
                        <a:t>i</a:t>
                      </a:r>
                      <a:r>
                        <a:rPr lang="en-US" sz="1600" dirty="0"/>
                        <a:t>)</a:t>
                      </a:r>
                      <a:r>
                        <a:rPr lang="en-US" sz="1600" baseline="0" dirty="0"/>
                        <a:t> </a:t>
                      </a:r>
                      <a:r>
                        <a:rPr lang="en-US" sz="1600" dirty="0"/>
                        <a:t>Loans</a:t>
                      </a:r>
                      <a:r>
                        <a:rPr lang="en-US" sz="1600" baseline="0" dirty="0"/>
                        <a:t> to related parties (giving details thereof)</a:t>
                      </a:r>
                    </a:p>
                    <a:p>
                      <a:r>
                        <a:rPr lang="en-US" sz="1600" baseline="0" dirty="0"/>
                        <a:t>      (ii) Others (specify nature)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b="1" dirty="0"/>
                        <a:t>Other financial assets (Non-Current)</a:t>
                      </a:r>
                    </a:p>
                    <a:p>
                      <a:pPr marL="628650" indent="-628650"/>
                      <a:r>
                        <a:rPr lang="en-US" sz="1600" baseline="0" dirty="0"/>
                        <a:t>       (</a:t>
                      </a:r>
                      <a:r>
                        <a:rPr lang="en-US" sz="1600" baseline="0" dirty="0" err="1"/>
                        <a:t>i</a:t>
                      </a:r>
                      <a:r>
                        <a:rPr lang="en-US" sz="1600" baseline="0" dirty="0"/>
                        <a:t>) Bank deposits with more than 12 months maturity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Other financial assets (Non-Current)</a:t>
                      </a:r>
                    </a:p>
                    <a:p>
                      <a:r>
                        <a:rPr lang="en-US" sz="1600" baseline="0" dirty="0"/>
                        <a:t>       (</a:t>
                      </a:r>
                      <a:r>
                        <a:rPr lang="en-US" sz="1600" baseline="0" dirty="0" err="1"/>
                        <a:t>i</a:t>
                      </a:r>
                      <a:r>
                        <a:rPr lang="en-US" sz="1600" baseline="0" dirty="0"/>
                        <a:t>) </a:t>
                      </a:r>
                      <a:r>
                        <a:rPr lang="en-US" sz="1600" b="1" baseline="0" dirty="0"/>
                        <a:t>Security deposits</a:t>
                      </a:r>
                    </a:p>
                    <a:p>
                      <a:pPr marL="714375" indent="-714375"/>
                      <a:r>
                        <a:rPr lang="en-US" sz="1600" baseline="0" dirty="0"/>
                        <a:t>       (ii) Bank deposits with more than 12 months        maturity</a:t>
                      </a:r>
                    </a:p>
                    <a:p>
                      <a:r>
                        <a:rPr lang="en-US" sz="1600" baseline="0" dirty="0"/>
                        <a:t>        (iii) Others (to be specified)</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b="1" dirty="0"/>
                        <a:t>Other financial assets (Current)</a:t>
                      </a:r>
                    </a:p>
                    <a:p>
                      <a:r>
                        <a:rPr lang="en-US" sz="1600" baseline="0" dirty="0"/>
                        <a:t>       Not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Other financial assets (Current)</a:t>
                      </a:r>
                    </a:p>
                    <a:p>
                      <a:r>
                        <a:rPr lang="en-US" sz="1600" baseline="0" dirty="0"/>
                        <a:t>This is an all-inclusive heading, which incorporates financial assets that do not fit into any other financial asset categories, such as, </a:t>
                      </a:r>
                      <a:r>
                        <a:rPr lang="en-US" sz="1600" b="1" baseline="0" dirty="0"/>
                        <a:t>Security Deposits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465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a:t>
            </a:r>
            <a:r>
              <a:rPr lang="en-IN" sz="2400" b="1" dirty="0"/>
              <a:t>Loans/Advances in the Nature of Loan </a:t>
            </a:r>
            <a:endParaRPr lang="en-US" sz="2400" b="1" dirty="0"/>
          </a:p>
        </p:txBody>
      </p:sp>
      <p:sp>
        <p:nvSpPr>
          <p:cNvPr id="7" name="TextBox 6"/>
          <p:cNvSpPr txBox="1"/>
          <p:nvPr/>
        </p:nvSpPr>
        <p:spPr>
          <a:xfrm>
            <a:off x="524434" y="734274"/>
            <a:ext cx="11187953" cy="2431435"/>
          </a:xfrm>
          <a:prstGeom prst="rect">
            <a:avLst/>
          </a:prstGeom>
          <a:noFill/>
        </p:spPr>
        <p:txBody>
          <a:bodyPr wrap="square" rtlCol="0">
            <a:spAutoFit/>
          </a:bodyPr>
          <a:lstStyle/>
          <a:p>
            <a:r>
              <a:rPr lang="en-US" b="1" dirty="0"/>
              <a:t>Additional Regulatory Information:</a:t>
            </a:r>
          </a:p>
          <a:p>
            <a:r>
              <a:rPr lang="en-US" sz="1600" dirty="0"/>
              <a:t>The following disclosures shall be made where Loans or Advances in the nature of loans are granted to promoters, directors, KMPs and the related parties (as defined under Companies Act, 2013), either severally or jointly with any other person, that are:</a:t>
            </a:r>
          </a:p>
          <a:p>
            <a:pPr marL="342900" indent="-342900">
              <a:buAutoNum type="alphaLcParenBoth"/>
            </a:pPr>
            <a:r>
              <a:rPr lang="en-US" sz="1600" dirty="0"/>
              <a:t>Repayable on demand; or</a:t>
            </a:r>
          </a:p>
          <a:p>
            <a:pPr marL="342900" indent="-342900">
              <a:buAutoNum type="alphaLcParenBoth"/>
            </a:pPr>
            <a:r>
              <a:rPr lang="en-US" sz="1600" dirty="0"/>
              <a:t>Without specifying any terms or period of repayment,</a:t>
            </a:r>
          </a:p>
          <a:p>
            <a:endParaRPr lang="en-US" sz="1600" dirty="0"/>
          </a:p>
          <a:p>
            <a:endParaRPr lang="en-US" b="1" dirty="0"/>
          </a:p>
          <a:p>
            <a:endParaRPr lang="en-US" dirty="0"/>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04288539"/>
              </p:ext>
            </p:extLst>
          </p:nvPr>
        </p:nvGraphicFramePr>
        <p:xfrm>
          <a:off x="604348" y="2497530"/>
          <a:ext cx="10028415" cy="2306320"/>
        </p:xfrm>
        <a:graphic>
          <a:graphicData uri="http://schemas.openxmlformats.org/drawingml/2006/table">
            <a:tbl>
              <a:tblPr firstRow="1" bandRow="1">
                <a:tableStyleId>{F2DE63D5-997A-4646-A377-4702673A728D}</a:tableStyleId>
              </a:tblPr>
              <a:tblGrid>
                <a:gridCol w="3342805">
                  <a:extLst>
                    <a:ext uri="{9D8B030D-6E8A-4147-A177-3AD203B41FA5}">
                      <a16:colId xmlns:a16="http://schemas.microsoft.com/office/drawing/2014/main" val="20000"/>
                    </a:ext>
                  </a:extLst>
                </a:gridCol>
                <a:gridCol w="3342805">
                  <a:extLst>
                    <a:ext uri="{9D8B030D-6E8A-4147-A177-3AD203B41FA5}">
                      <a16:colId xmlns:a16="http://schemas.microsoft.com/office/drawing/2014/main" val="20001"/>
                    </a:ext>
                  </a:extLst>
                </a:gridCol>
                <a:gridCol w="3342805">
                  <a:extLst>
                    <a:ext uri="{9D8B030D-6E8A-4147-A177-3AD203B41FA5}">
                      <a16:colId xmlns:a16="http://schemas.microsoft.com/office/drawing/2014/main" val="20002"/>
                    </a:ext>
                  </a:extLst>
                </a:gridCol>
              </a:tblGrid>
              <a:tr h="370840">
                <a:tc>
                  <a:txBody>
                    <a:bodyPr/>
                    <a:lstStyle/>
                    <a:p>
                      <a:r>
                        <a:rPr lang="en-US" sz="1600" b="1" dirty="0">
                          <a:solidFill>
                            <a:schemeClr val="tx1"/>
                          </a:solidFill>
                        </a:rPr>
                        <a:t>Type of Borrower</a:t>
                      </a:r>
                      <a:endParaRPr lang="en-IN"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600" b="1" kern="1200" dirty="0">
                          <a:solidFill>
                            <a:schemeClr val="tx1"/>
                          </a:solidFill>
                          <a:latin typeface="+mn-lt"/>
                          <a:ea typeface="+mn-ea"/>
                          <a:cs typeface="+mn-cs"/>
                        </a:rPr>
                        <a:t>Amount of loan or advance in the nature of loan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600" b="1" kern="1200" dirty="0">
                          <a:solidFill>
                            <a:schemeClr val="tx1"/>
                          </a:solidFill>
                          <a:latin typeface="+mn-lt"/>
                          <a:ea typeface="+mn-ea"/>
                          <a:cs typeface="+mn-cs"/>
                        </a:rPr>
                        <a:t>Percentage to the total</a:t>
                      </a:r>
                    </a:p>
                    <a:p>
                      <a:pPr marL="0" algn="l" defTabSz="457200" rtl="0" eaLnBrk="1" latinLnBrk="0" hangingPunct="1"/>
                      <a:r>
                        <a:rPr lang="en-US" sz="1600" b="1" kern="1200" dirty="0">
                          <a:solidFill>
                            <a:schemeClr val="tx1"/>
                          </a:solidFill>
                          <a:latin typeface="+mn-lt"/>
                          <a:ea typeface="+mn-ea"/>
                          <a:cs typeface="+mn-cs"/>
                        </a:rPr>
                        <a:t>Loans and Advances </a:t>
                      </a:r>
                    </a:p>
                    <a:p>
                      <a:pPr marL="0" algn="l" defTabSz="457200" rtl="0" eaLnBrk="1" latinLnBrk="0" hangingPunct="1"/>
                      <a:r>
                        <a:rPr lang="en-US" sz="1600" b="1" kern="1200" dirty="0">
                          <a:solidFill>
                            <a:schemeClr val="tx1"/>
                          </a:solidFill>
                          <a:latin typeface="+mn-lt"/>
                          <a:ea typeface="+mn-ea"/>
                          <a:cs typeface="+mn-cs"/>
                        </a:rPr>
                        <a:t>in the nature of loans </a:t>
                      </a:r>
                      <a:endParaRPr lang="en-IN"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70840">
                <a:tc>
                  <a:txBody>
                    <a:bodyPr/>
                    <a:lstStyle/>
                    <a:p>
                      <a:r>
                        <a:rPr lang="en-US" sz="1600" dirty="0"/>
                        <a:t>Promoter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dirty="0"/>
                        <a:t>Directors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dirty="0"/>
                        <a:t>KMPs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dirty="0"/>
                        <a:t>Related Parties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TextBox 12"/>
          <p:cNvSpPr txBox="1"/>
          <p:nvPr/>
        </p:nvSpPr>
        <p:spPr>
          <a:xfrm>
            <a:off x="573867" y="5113495"/>
            <a:ext cx="10623855" cy="86177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Related parties mentioned here are as defined under Companies Act, 2013 however related parties to be disclosed in notes are as per Ind AS 24/AS 18.</a:t>
            </a:r>
          </a:p>
          <a:p>
            <a:endParaRPr lang="en-IN" b="1" dirty="0"/>
          </a:p>
        </p:txBody>
      </p:sp>
    </p:spTree>
    <p:extLst>
      <p:ext uri="{BB962C8B-B14F-4D97-AF65-F5344CB8AC3E}">
        <p14:creationId xmlns:p14="http://schemas.microsoft.com/office/powerpoint/2010/main" val="73289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IN" sz="2400" dirty="0"/>
                  <a:t>Equity &amp; Statement of Changes in Equity</a:t>
                </a:r>
                <a:endParaRPr lang="en-US" sz="2400" dirty="0">
                  <a:cs typeface="Times New Roman" panose="02020603050405020304" pitchFamily="18" charset="0"/>
                </a:endParaRPr>
              </a:p>
            </p:txBody>
          </p:sp>
        </p:grpSp>
      </p:grpSp>
    </p:spTree>
    <p:extLst>
      <p:ext uri="{BB962C8B-B14F-4D97-AF65-F5344CB8AC3E}">
        <p14:creationId xmlns:p14="http://schemas.microsoft.com/office/powerpoint/2010/main" val="119955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115473"/>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a:t>
            </a:r>
            <a:r>
              <a:rPr lang="en-IN" sz="2400" b="1" dirty="0"/>
              <a:t>Equity Share Capital &amp; Statement of </a:t>
            </a:r>
          </a:p>
          <a:p>
            <a:pPr algn="ctr"/>
            <a:r>
              <a:rPr lang="en-IN" sz="2400" b="1" dirty="0"/>
              <a:t>Changes in Equity</a:t>
            </a:r>
            <a:endParaRPr lang="en-US" sz="2400" b="1" dirty="0"/>
          </a:p>
        </p:txBody>
      </p:sp>
      <p:sp>
        <p:nvSpPr>
          <p:cNvPr id="11" name="TextBox 10"/>
          <p:cNvSpPr txBox="1"/>
          <p:nvPr/>
        </p:nvSpPr>
        <p:spPr>
          <a:xfrm>
            <a:off x="340658" y="639068"/>
            <a:ext cx="11425517" cy="646331"/>
          </a:xfrm>
          <a:prstGeom prst="rect">
            <a:avLst/>
          </a:prstGeom>
          <a:noFill/>
        </p:spPr>
        <p:txBody>
          <a:bodyPr wrap="square" rtlCol="0">
            <a:spAutoFit/>
          </a:bodyPr>
          <a:lstStyle/>
          <a:p>
            <a:r>
              <a:rPr lang="en-US" b="1" dirty="0"/>
              <a:t>Equity Share Capital:</a:t>
            </a:r>
          </a:p>
          <a:p>
            <a:r>
              <a:rPr lang="en-US" dirty="0"/>
              <a:t>A company shall disclose Shareholding of Promoters* as under:</a:t>
            </a:r>
          </a:p>
        </p:txBody>
      </p:sp>
      <p:graphicFrame>
        <p:nvGraphicFramePr>
          <p:cNvPr id="14" name="Table 13"/>
          <p:cNvGraphicFramePr>
            <a:graphicFrameLocks noGrp="1"/>
          </p:cNvGraphicFramePr>
          <p:nvPr>
            <p:extLst>
              <p:ext uri="{D42A27DB-BD31-4B8C-83A1-F6EECF244321}">
                <p14:modId xmlns:p14="http://schemas.microsoft.com/office/powerpoint/2010/main" val="3456365693"/>
              </p:ext>
            </p:extLst>
          </p:nvPr>
        </p:nvGraphicFramePr>
        <p:xfrm>
          <a:off x="482598" y="1333162"/>
          <a:ext cx="11283576" cy="1112520"/>
        </p:xfrm>
        <a:graphic>
          <a:graphicData uri="http://schemas.openxmlformats.org/drawingml/2006/table">
            <a:tbl>
              <a:tblPr firstRow="1" bandRow="1">
                <a:tableStyleId>{F2DE63D5-997A-4646-A377-4702673A728D}</a:tableStyleId>
              </a:tblPr>
              <a:tblGrid>
                <a:gridCol w="1410447">
                  <a:extLst>
                    <a:ext uri="{9D8B030D-6E8A-4147-A177-3AD203B41FA5}">
                      <a16:colId xmlns:a16="http://schemas.microsoft.com/office/drawing/2014/main" val="20000"/>
                    </a:ext>
                  </a:extLst>
                </a:gridCol>
                <a:gridCol w="1763059">
                  <a:extLst>
                    <a:ext uri="{9D8B030D-6E8A-4147-A177-3AD203B41FA5}">
                      <a16:colId xmlns:a16="http://schemas.microsoft.com/office/drawing/2014/main" val="20001"/>
                    </a:ext>
                  </a:extLst>
                </a:gridCol>
                <a:gridCol w="1692536">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gridCol w="4619214">
                  <a:extLst>
                    <a:ext uri="{9D8B030D-6E8A-4147-A177-3AD203B41FA5}">
                      <a16:colId xmlns:a16="http://schemas.microsoft.com/office/drawing/2014/main" val="20004"/>
                    </a:ext>
                  </a:extLst>
                </a:gridCol>
              </a:tblGrid>
              <a:tr h="370840">
                <a:tc gridSpan="4">
                  <a:txBody>
                    <a:bodyPr/>
                    <a:lstStyle/>
                    <a:p>
                      <a:r>
                        <a:rPr lang="en-US" sz="1600" b="1" dirty="0">
                          <a:solidFill>
                            <a:schemeClr val="tx1"/>
                          </a:solidFill>
                        </a:rPr>
                        <a:t>Shares held by promoters at the end of the year</a:t>
                      </a:r>
                      <a:endParaRPr lang="en-IN"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r>
                        <a:rPr lang="en-IN" sz="1600" b="1" dirty="0">
                          <a:solidFill>
                            <a:schemeClr val="tx1"/>
                          </a:solidFill>
                        </a:rPr>
                        <a:t>% Change during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70840">
                <a:tc>
                  <a:txBody>
                    <a:bodyPr/>
                    <a:lstStyle/>
                    <a:p>
                      <a:r>
                        <a:rPr lang="en-US" sz="1600" dirty="0"/>
                        <a:t>S. No</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Promoter name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No. of Shares**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of total shares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dirty="0"/>
                        <a:t>Total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extBox 14"/>
          <p:cNvSpPr txBox="1"/>
          <p:nvPr/>
        </p:nvSpPr>
        <p:spPr>
          <a:xfrm>
            <a:off x="407146" y="2485325"/>
            <a:ext cx="11556253" cy="1077218"/>
          </a:xfrm>
          <a:prstGeom prst="rect">
            <a:avLst/>
          </a:prstGeom>
          <a:noFill/>
        </p:spPr>
        <p:txBody>
          <a:bodyPr wrap="square" rtlCol="0">
            <a:spAutoFit/>
          </a:bodyPr>
          <a:lstStyle/>
          <a:p>
            <a:r>
              <a:rPr lang="en-US" sz="1600" dirty="0"/>
              <a:t>*Promoter here means promoter as defined in the Companies Act, 2013.</a:t>
            </a:r>
          </a:p>
          <a:p>
            <a:r>
              <a:rPr lang="en-US" sz="1600" dirty="0"/>
              <a:t>**Details shall be given separately for each class of shares.</a:t>
            </a:r>
          </a:p>
          <a:p>
            <a:r>
              <a:rPr lang="en-US" sz="1600" dirty="0"/>
              <a:t>***percentage change shall be computed with respect to the number at the beginning of the year or if issued during the year for the first time then with respect to the date of issue.</a:t>
            </a:r>
          </a:p>
        </p:txBody>
      </p:sp>
      <p:sp>
        <p:nvSpPr>
          <p:cNvPr id="18" name="TextBox 17"/>
          <p:cNvSpPr txBox="1"/>
          <p:nvPr/>
        </p:nvSpPr>
        <p:spPr>
          <a:xfrm>
            <a:off x="442259" y="3670119"/>
            <a:ext cx="11425517" cy="369332"/>
          </a:xfrm>
          <a:prstGeom prst="rect">
            <a:avLst/>
          </a:prstGeom>
          <a:noFill/>
        </p:spPr>
        <p:txBody>
          <a:bodyPr wrap="square" rtlCol="0">
            <a:spAutoFit/>
          </a:bodyPr>
          <a:lstStyle/>
          <a:p>
            <a:r>
              <a:rPr lang="en-US" b="1" dirty="0"/>
              <a:t>Statements of Changes in Equity (only applicable to Ind AS companies)</a:t>
            </a:r>
          </a:p>
        </p:txBody>
      </p:sp>
      <p:graphicFrame>
        <p:nvGraphicFramePr>
          <p:cNvPr id="19" name="Table 18"/>
          <p:cNvGraphicFramePr>
            <a:graphicFrameLocks noGrp="1"/>
          </p:cNvGraphicFramePr>
          <p:nvPr>
            <p:extLst>
              <p:ext uri="{D42A27DB-BD31-4B8C-83A1-F6EECF244321}">
                <p14:modId xmlns:p14="http://schemas.microsoft.com/office/powerpoint/2010/main" val="1567999858"/>
              </p:ext>
            </p:extLst>
          </p:nvPr>
        </p:nvGraphicFramePr>
        <p:xfrm>
          <a:off x="482598" y="4066278"/>
          <a:ext cx="8821001" cy="1193800"/>
        </p:xfrm>
        <a:graphic>
          <a:graphicData uri="http://schemas.openxmlformats.org/drawingml/2006/table">
            <a:tbl>
              <a:tblPr firstRow="1" bandRow="1">
                <a:tableStyleId>{5C22544A-7EE6-4342-B048-85BDC9FD1C3A}</a:tableStyleId>
              </a:tblPr>
              <a:tblGrid>
                <a:gridCol w="1802140">
                  <a:extLst>
                    <a:ext uri="{9D8B030D-6E8A-4147-A177-3AD203B41FA5}">
                      <a16:colId xmlns:a16="http://schemas.microsoft.com/office/drawing/2014/main" val="20000"/>
                    </a:ext>
                  </a:extLst>
                </a:gridCol>
                <a:gridCol w="1835386">
                  <a:extLst>
                    <a:ext uri="{9D8B030D-6E8A-4147-A177-3AD203B41FA5}">
                      <a16:colId xmlns:a16="http://schemas.microsoft.com/office/drawing/2014/main" val="20001"/>
                    </a:ext>
                  </a:extLst>
                </a:gridCol>
                <a:gridCol w="1636887">
                  <a:extLst>
                    <a:ext uri="{9D8B030D-6E8A-4147-A177-3AD203B41FA5}">
                      <a16:colId xmlns:a16="http://schemas.microsoft.com/office/drawing/2014/main" val="20002"/>
                    </a:ext>
                  </a:extLst>
                </a:gridCol>
                <a:gridCol w="1636887">
                  <a:extLst>
                    <a:ext uri="{9D8B030D-6E8A-4147-A177-3AD203B41FA5}">
                      <a16:colId xmlns:a16="http://schemas.microsoft.com/office/drawing/2014/main" val="20003"/>
                    </a:ext>
                  </a:extLst>
                </a:gridCol>
                <a:gridCol w="1909701">
                  <a:extLst>
                    <a:ext uri="{9D8B030D-6E8A-4147-A177-3AD203B41FA5}">
                      <a16:colId xmlns:a16="http://schemas.microsoft.com/office/drawing/2014/main" val="20004"/>
                    </a:ext>
                  </a:extLst>
                </a:gridCol>
              </a:tblGrid>
              <a:tr h="370840">
                <a:tc>
                  <a:txBody>
                    <a:bodyPr/>
                    <a:lstStyle/>
                    <a:p>
                      <a:r>
                        <a:rPr lang="en-US" sz="1200" dirty="0">
                          <a:solidFill>
                            <a:schemeClr val="tx1"/>
                          </a:solidFill>
                        </a:rPr>
                        <a:t>Balance at the beginning of the current reporting period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200" dirty="0">
                          <a:solidFill>
                            <a:schemeClr val="tx1"/>
                          </a:solidFill>
                        </a:rPr>
                        <a:t>Changes in Equity Share Capital due to prior period errors </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200" dirty="0">
                          <a:solidFill>
                            <a:schemeClr val="tx1"/>
                          </a:solidFill>
                        </a:rPr>
                        <a:t>Restated balance at the beginning of the current reporting period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200" dirty="0">
                          <a:solidFill>
                            <a:schemeClr val="tx1"/>
                          </a:solidFill>
                        </a:rPr>
                        <a:t>Changes in equity share capital during the current year</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200" dirty="0">
                          <a:solidFill>
                            <a:schemeClr val="tx1"/>
                          </a:solidFill>
                        </a:rPr>
                        <a:t>Balance at the end of the current reporting period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t>New</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t>New</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1" name="TextBox 20"/>
          <p:cNvSpPr txBox="1"/>
          <p:nvPr/>
        </p:nvSpPr>
        <p:spPr>
          <a:xfrm>
            <a:off x="407147" y="5369178"/>
            <a:ext cx="10957539" cy="1569660"/>
          </a:xfrm>
          <a:prstGeom prst="rect">
            <a:avLst/>
          </a:prstGeom>
          <a:noFill/>
        </p:spPr>
        <p:txBody>
          <a:bodyPr wrap="square" rtlCol="0">
            <a:spAutoFit/>
          </a:bodyPr>
          <a:lstStyle/>
          <a:p>
            <a:pPr algn="just"/>
            <a:r>
              <a:rPr lang="en-IN" sz="1600" b="1" dirty="0"/>
              <a:t>Equity Share Capital &amp; Other Equity :</a:t>
            </a:r>
          </a:p>
          <a:p>
            <a:pPr marL="285750" indent="-285750" algn="just">
              <a:buFont typeface="Arial" panose="020B0604020202020204" pitchFamily="34" charset="0"/>
              <a:buChar char="•"/>
            </a:pPr>
            <a:r>
              <a:rPr lang="en-US" sz="1600" dirty="0"/>
              <a:t>Change in Presentation for Current &amp; Previous Period</a:t>
            </a:r>
          </a:p>
          <a:p>
            <a:pPr marL="285750" indent="-285750" algn="just">
              <a:buFont typeface="Arial" panose="020B0604020202020204" pitchFamily="34" charset="0"/>
              <a:buChar char="•"/>
            </a:pPr>
            <a:r>
              <a:rPr lang="en-US" sz="1600" dirty="0"/>
              <a:t>Changes </a:t>
            </a:r>
            <a:r>
              <a:rPr lang="en-US" sz="1600" b="1" dirty="0"/>
              <a:t>due to prior period errors</a:t>
            </a:r>
          </a:p>
          <a:p>
            <a:pPr marL="285750" indent="-285750" algn="just">
              <a:buFont typeface="Arial" panose="020B0604020202020204" pitchFamily="34" charset="0"/>
              <a:buChar char="•"/>
            </a:pPr>
            <a:r>
              <a:rPr lang="en-US" sz="1600" b="1" dirty="0"/>
              <a:t>Restated balance </a:t>
            </a:r>
            <a:r>
              <a:rPr lang="en-US" sz="1600" dirty="0"/>
              <a:t>at the beginning of the current reporting period</a:t>
            </a:r>
          </a:p>
          <a:p>
            <a:pPr marL="285750" indent="-285750" algn="just">
              <a:buFont typeface="Arial" panose="020B0604020202020204" pitchFamily="34" charset="0"/>
              <a:buChar char="•"/>
            </a:pPr>
            <a:r>
              <a:rPr lang="en-US" sz="1600" dirty="0"/>
              <a:t>Re-measurement Gain or losses on defined benefit obligation can be shown under </a:t>
            </a:r>
            <a:r>
              <a:rPr lang="en-US" sz="1600" b="1" dirty="0"/>
              <a:t>separate column </a:t>
            </a:r>
            <a:r>
              <a:rPr lang="en-US" sz="1600" dirty="0"/>
              <a:t>under Reserves &amp; Surplus</a:t>
            </a:r>
            <a:endParaRPr lang="en-IN" sz="1600" dirty="0"/>
          </a:p>
          <a:p>
            <a:pPr algn="just"/>
            <a:endParaRPr lang="en-IN" sz="1600" dirty="0"/>
          </a:p>
        </p:txBody>
      </p:sp>
    </p:spTree>
    <p:extLst>
      <p:ext uri="{BB962C8B-B14F-4D97-AF65-F5344CB8AC3E}">
        <p14:creationId xmlns:p14="http://schemas.microsoft.com/office/powerpoint/2010/main" val="2496029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IN" sz="2400" dirty="0"/>
                  <a:t>Liabilities</a:t>
                </a:r>
                <a:endParaRPr lang="en-US" sz="2400" dirty="0">
                  <a:cs typeface="Times New Roman" panose="02020603050405020304" pitchFamily="18" charset="0"/>
                </a:endParaRPr>
              </a:p>
            </p:txBody>
          </p:sp>
        </p:grpSp>
      </p:grpSp>
    </p:spTree>
    <p:extLst>
      <p:ext uri="{BB962C8B-B14F-4D97-AF65-F5344CB8AC3E}">
        <p14:creationId xmlns:p14="http://schemas.microsoft.com/office/powerpoint/2010/main" val="226056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a:t>
            </a:r>
            <a:r>
              <a:rPr lang="en-IN" sz="2400" b="1" dirty="0"/>
              <a:t>Lease Liability</a:t>
            </a:r>
            <a:endParaRPr lang="en-US" sz="2400" b="1" dirty="0"/>
          </a:p>
        </p:txBody>
      </p:sp>
      <p:sp>
        <p:nvSpPr>
          <p:cNvPr id="12" name="TextBox 11"/>
          <p:cNvSpPr txBox="1"/>
          <p:nvPr/>
        </p:nvSpPr>
        <p:spPr>
          <a:xfrm>
            <a:off x="667869" y="893942"/>
            <a:ext cx="10923495" cy="5078313"/>
          </a:xfrm>
          <a:prstGeom prst="rect">
            <a:avLst/>
          </a:prstGeom>
          <a:noFill/>
        </p:spPr>
        <p:txBody>
          <a:bodyPr wrap="square" rtlCol="0">
            <a:spAutoFit/>
          </a:bodyPr>
          <a:lstStyle/>
          <a:p>
            <a:pPr algn="just"/>
            <a:r>
              <a:rPr lang="en-US" b="1" dirty="0"/>
              <a:t>Disclosure Requirement: (only applicable to Ind AS companies)</a:t>
            </a:r>
          </a:p>
          <a:p>
            <a:pPr algn="just"/>
            <a:endParaRPr lang="en-US" dirty="0"/>
          </a:p>
          <a:p>
            <a:pPr algn="just"/>
            <a:r>
              <a:rPr lang="en-US" dirty="0"/>
              <a:t>Lease liability (Current as well as non-current) is required to be disclosed separately on the face of the Balance sheet under the head financial liabilities</a:t>
            </a:r>
          </a:p>
          <a:p>
            <a:pPr algn="just"/>
            <a:endParaRPr lang="en-US" dirty="0"/>
          </a:p>
          <a:p>
            <a:pPr algn="just"/>
            <a:r>
              <a:rPr lang="en-US" b="1" dirty="0"/>
              <a:t>Applicability:</a:t>
            </a:r>
          </a:p>
          <a:p>
            <a:pPr algn="just"/>
            <a:endParaRPr lang="en-US" b="1" dirty="0"/>
          </a:p>
          <a:p>
            <a:pPr algn="just"/>
            <a:r>
              <a:rPr lang="en-US" dirty="0"/>
              <a:t>To all companies who have lease liability in accordance with </a:t>
            </a:r>
            <a:r>
              <a:rPr lang="en-US" dirty="0" err="1"/>
              <a:t>Ind</a:t>
            </a:r>
            <a:r>
              <a:rPr lang="en-US" dirty="0"/>
              <a:t> AS 116</a:t>
            </a:r>
          </a:p>
          <a:p>
            <a:pPr algn="just"/>
            <a:endParaRPr lang="en-US" dirty="0"/>
          </a:p>
          <a:p>
            <a:pPr algn="just"/>
            <a:r>
              <a:rPr lang="en-US" b="1" dirty="0"/>
              <a:t>Impact:</a:t>
            </a:r>
          </a:p>
          <a:p>
            <a:pPr algn="just"/>
            <a:endParaRPr lang="en-US" dirty="0"/>
          </a:p>
          <a:p>
            <a:pPr algn="just"/>
            <a:r>
              <a:rPr lang="en-US" b="1" dirty="0"/>
              <a:t>No Impact if lease liability is already presented on the face of Balance sheet as separate line item.</a:t>
            </a:r>
          </a:p>
          <a:p>
            <a:pPr algn="just"/>
            <a:endParaRPr lang="en-US" b="1" dirty="0"/>
          </a:p>
          <a:p>
            <a:pPr algn="just"/>
            <a:r>
              <a:rPr lang="en-US" b="1" dirty="0"/>
              <a:t>In case of AS:</a:t>
            </a:r>
          </a:p>
          <a:p>
            <a:pPr algn="just"/>
            <a:endParaRPr lang="en-US" b="1" dirty="0"/>
          </a:p>
          <a:p>
            <a:pPr algn="just"/>
            <a:r>
              <a:rPr lang="en-US" dirty="0"/>
              <a:t>No changes made. The finance lease obligation is still be part of long term borrowing and </a:t>
            </a:r>
            <a:r>
              <a:rPr lang="en-US" dirty="0">
                <a:solidFill>
                  <a:srgbClr val="FF0000"/>
                </a:solidFill>
              </a:rPr>
              <a:t>current maturities is still be part of other current liabilities.</a:t>
            </a:r>
          </a:p>
          <a:p>
            <a:pPr algn="just"/>
            <a:endParaRPr lang="en-US" dirty="0"/>
          </a:p>
        </p:txBody>
      </p:sp>
    </p:spTree>
    <p:extLst>
      <p:ext uri="{BB962C8B-B14F-4D97-AF65-F5344CB8AC3E}">
        <p14:creationId xmlns:p14="http://schemas.microsoft.com/office/powerpoint/2010/main" val="51921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Borrowings</a:t>
            </a:r>
          </a:p>
        </p:txBody>
      </p:sp>
      <p:graphicFrame>
        <p:nvGraphicFramePr>
          <p:cNvPr id="7" name="Table 6"/>
          <p:cNvGraphicFramePr>
            <a:graphicFrameLocks noGrp="1"/>
          </p:cNvGraphicFramePr>
          <p:nvPr>
            <p:extLst>
              <p:ext uri="{D42A27DB-BD31-4B8C-83A1-F6EECF244321}">
                <p14:modId xmlns:p14="http://schemas.microsoft.com/office/powerpoint/2010/main" val="3335297663"/>
              </p:ext>
            </p:extLst>
          </p:nvPr>
        </p:nvGraphicFramePr>
        <p:xfrm>
          <a:off x="762933" y="1468905"/>
          <a:ext cx="10371232" cy="1516342"/>
        </p:xfrm>
        <a:graphic>
          <a:graphicData uri="http://schemas.openxmlformats.org/drawingml/2006/table">
            <a:tbl>
              <a:tblPr firstRow="1" bandRow="1">
                <a:tableStyleId>{F2DE63D5-997A-4646-A377-4702673A728D}</a:tableStyleId>
              </a:tblPr>
              <a:tblGrid>
                <a:gridCol w="5101722">
                  <a:extLst>
                    <a:ext uri="{9D8B030D-6E8A-4147-A177-3AD203B41FA5}">
                      <a16:colId xmlns:a16="http://schemas.microsoft.com/office/drawing/2014/main" val="20000"/>
                    </a:ext>
                  </a:extLst>
                </a:gridCol>
                <a:gridCol w="5269510">
                  <a:extLst>
                    <a:ext uri="{9D8B030D-6E8A-4147-A177-3AD203B41FA5}">
                      <a16:colId xmlns:a16="http://schemas.microsoft.com/office/drawing/2014/main" val="20001"/>
                    </a:ext>
                  </a:extLst>
                </a:gridCol>
              </a:tblGrid>
              <a:tr h="591941">
                <a:tc>
                  <a:txBody>
                    <a:bodyPr/>
                    <a:lstStyle/>
                    <a:p>
                      <a:r>
                        <a:rPr lang="en-US" sz="1600" dirty="0">
                          <a:solidFill>
                            <a:schemeClr val="tx1"/>
                          </a:solidFill>
                        </a:rPr>
                        <a:t>Disclosure requirement</a:t>
                      </a:r>
                      <a:r>
                        <a:rPr lang="en-US" sz="1600" baseline="0" dirty="0">
                          <a:solidFill>
                            <a:schemeClr val="tx1"/>
                          </a:solidFill>
                        </a:rPr>
                        <a:t> prior to amendment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a:solidFill>
                            <a:schemeClr val="tx1"/>
                          </a:solidFill>
                        </a:rPr>
                        <a:t>Disclosure requirement</a:t>
                      </a:r>
                      <a:r>
                        <a:rPr lang="en-US" sz="1600" baseline="0" dirty="0">
                          <a:solidFill>
                            <a:schemeClr val="tx1"/>
                          </a:solidFill>
                        </a:rPr>
                        <a:t> post amendment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924401">
                <a:tc>
                  <a:txBody>
                    <a:bodyPr/>
                    <a:lstStyle/>
                    <a:p>
                      <a:r>
                        <a:rPr lang="en-US" sz="1600" b="1" dirty="0"/>
                        <a:t>Other Financial Liabilities (Current)</a:t>
                      </a:r>
                    </a:p>
                    <a:p>
                      <a:endParaRPr lang="en-US" sz="1600" b="1" dirty="0"/>
                    </a:p>
                    <a:p>
                      <a:r>
                        <a:rPr lang="en-US" sz="1600" dirty="0"/>
                        <a:t>(</a:t>
                      </a:r>
                      <a:r>
                        <a:rPr lang="en-US" sz="1600" dirty="0" err="1"/>
                        <a:t>i</a:t>
                      </a:r>
                      <a:r>
                        <a:rPr lang="en-US" sz="1600" dirty="0"/>
                        <a:t>) Current Maturities of long-term Debt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Borrowings</a:t>
                      </a:r>
                      <a:r>
                        <a:rPr lang="en-US" sz="1600" b="1" baseline="0" dirty="0"/>
                        <a:t> (Current)</a:t>
                      </a:r>
                    </a:p>
                    <a:p>
                      <a:endParaRPr lang="en-US" sz="1600" b="1" dirty="0"/>
                    </a:p>
                    <a:p>
                      <a:r>
                        <a:rPr lang="en-US" sz="1600" dirty="0"/>
                        <a:t>(</a:t>
                      </a:r>
                      <a:r>
                        <a:rPr lang="en-US" sz="1600" dirty="0" err="1"/>
                        <a:t>i</a:t>
                      </a:r>
                      <a:r>
                        <a:rPr lang="en-US" sz="1600" dirty="0"/>
                        <a:t>)</a:t>
                      </a:r>
                      <a:r>
                        <a:rPr lang="en-US" sz="1600" baseline="0" dirty="0"/>
                        <a:t> Current Maturities of long-term Borrowings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TextBox 10"/>
          <p:cNvSpPr txBox="1"/>
          <p:nvPr/>
        </p:nvSpPr>
        <p:spPr>
          <a:xfrm>
            <a:off x="750422" y="3087522"/>
            <a:ext cx="10477871" cy="1200329"/>
          </a:xfrm>
          <a:prstGeom prst="rect">
            <a:avLst/>
          </a:prstGeom>
          <a:noFill/>
        </p:spPr>
        <p:txBody>
          <a:bodyPr wrap="square" rtlCol="0">
            <a:spAutoFit/>
          </a:bodyPr>
          <a:lstStyle/>
          <a:p>
            <a:pPr algn="just"/>
            <a:endParaRPr lang="en-US" b="1" dirty="0"/>
          </a:p>
          <a:p>
            <a:pPr algn="just"/>
            <a:r>
              <a:rPr lang="en-US" dirty="0"/>
              <a:t>Earlier to this amendment Current Maturities were required to be disclosed under the head Other Financial Liabilities under Current Liabilities. The change in disclosure requirement will impact borrowings as short term borrowings will now increase to the extent of Current Maturities of Long Term Borrowing.</a:t>
            </a:r>
          </a:p>
        </p:txBody>
      </p:sp>
      <p:sp>
        <p:nvSpPr>
          <p:cNvPr id="13" name="TextBox 12"/>
          <p:cNvSpPr txBox="1"/>
          <p:nvPr/>
        </p:nvSpPr>
        <p:spPr>
          <a:xfrm>
            <a:off x="838200" y="851647"/>
            <a:ext cx="9753600" cy="369332"/>
          </a:xfrm>
          <a:prstGeom prst="rect">
            <a:avLst/>
          </a:prstGeom>
          <a:noFill/>
        </p:spPr>
        <p:txBody>
          <a:bodyPr wrap="square" rtlCol="0">
            <a:spAutoFit/>
          </a:bodyPr>
          <a:lstStyle/>
          <a:p>
            <a:r>
              <a:rPr lang="en-US" b="1" dirty="0"/>
              <a:t>1. Change in Current Maturities of Long Term Borrowings:</a:t>
            </a:r>
            <a:endParaRPr lang="en-IN" b="1" dirty="0"/>
          </a:p>
        </p:txBody>
      </p:sp>
      <p:sp>
        <p:nvSpPr>
          <p:cNvPr id="12" name="TextBox 11">
            <a:extLst>
              <a:ext uri="{FF2B5EF4-FFF2-40B4-BE49-F238E27FC236}">
                <a16:creationId xmlns:a16="http://schemas.microsoft.com/office/drawing/2014/main" id="{ACBC4B80-10CC-2D7F-D415-CD291F2544F3}"/>
              </a:ext>
            </a:extLst>
          </p:cNvPr>
          <p:cNvSpPr txBox="1"/>
          <p:nvPr/>
        </p:nvSpPr>
        <p:spPr>
          <a:xfrm>
            <a:off x="838200" y="4535038"/>
            <a:ext cx="9753600" cy="646331"/>
          </a:xfrm>
          <a:prstGeom prst="rect">
            <a:avLst/>
          </a:prstGeom>
          <a:noFill/>
        </p:spPr>
        <p:txBody>
          <a:bodyPr wrap="square" rtlCol="0">
            <a:spAutoFit/>
          </a:bodyPr>
          <a:lstStyle/>
          <a:p>
            <a:r>
              <a:rPr lang="en-US" b="1" dirty="0"/>
              <a:t>2. Change in Current Maturities of Long Term Borrowings: (In Case of AS): </a:t>
            </a:r>
            <a:r>
              <a:rPr lang="en-US" dirty="0"/>
              <a:t>Same as above; (i.e. instead in “other current liabilities” the same shall be disclosed under “short term borrowings”)</a:t>
            </a:r>
            <a:endParaRPr lang="en-IN" dirty="0"/>
          </a:p>
        </p:txBody>
      </p:sp>
    </p:spTree>
    <p:extLst>
      <p:ext uri="{BB962C8B-B14F-4D97-AF65-F5344CB8AC3E}">
        <p14:creationId xmlns:p14="http://schemas.microsoft.com/office/powerpoint/2010/main" val="37729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Borrowings</a:t>
            </a:r>
          </a:p>
        </p:txBody>
      </p:sp>
      <p:sp>
        <p:nvSpPr>
          <p:cNvPr id="12" name="TextBox 11"/>
          <p:cNvSpPr txBox="1"/>
          <p:nvPr/>
        </p:nvSpPr>
        <p:spPr>
          <a:xfrm>
            <a:off x="703727" y="617122"/>
            <a:ext cx="10748681" cy="2893100"/>
          </a:xfrm>
          <a:prstGeom prst="rect">
            <a:avLst/>
          </a:prstGeom>
          <a:noFill/>
        </p:spPr>
        <p:txBody>
          <a:bodyPr wrap="square" rtlCol="0">
            <a:spAutoFit/>
          </a:bodyPr>
          <a:lstStyle/>
          <a:p>
            <a:pPr algn="just"/>
            <a:r>
              <a:rPr lang="en-US" sz="2000" b="1" dirty="0"/>
              <a:t>2.Disclosure on Utilization of Borrowed Funds</a:t>
            </a:r>
          </a:p>
          <a:p>
            <a:pPr algn="just"/>
            <a:endParaRPr lang="en-US" dirty="0"/>
          </a:p>
          <a:p>
            <a:pPr algn="just"/>
            <a:r>
              <a:rPr lang="en-US" dirty="0"/>
              <a:t>Where the company has not used the borrowings from banks and financial institutions for the specific purpose for which it was taken at the balance sheet date, the company shall disclose the details of where they have been used.</a:t>
            </a:r>
          </a:p>
          <a:p>
            <a:pPr algn="just"/>
            <a:endParaRPr lang="en-US" dirty="0"/>
          </a:p>
          <a:p>
            <a:pPr algn="just"/>
            <a:r>
              <a:rPr lang="en-US" b="1" dirty="0"/>
              <a:t>Impact:</a:t>
            </a:r>
          </a:p>
          <a:p>
            <a:pPr algn="just"/>
            <a:r>
              <a:rPr lang="en-US" dirty="0"/>
              <a:t>Amendment has brought a specific disclosure on utilization of Borrowed Funds in case funds borrowed not utilized for the purpose for which it was Borrowed. </a:t>
            </a:r>
          </a:p>
          <a:p>
            <a:pPr algn="just"/>
            <a:endParaRPr lang="en-US" dirty="0"/>
          </a:p>
        </p:txBody>
      </p:sp>
      <p:sp>
        <p:nvSpPr>
          <p:cNvPr id="14" name="TextBox 13"/>
          <p:cNvSpPr txBox="1"/>
          <p:nvPr/>
        </p:nvSpPr>
        <p:spPr>
          <a:xfrm>
            <a:off x="703726" y="3464859"/>
            <a:ext cx="11035555" cy="3416320"/>
          </a:xfrm>
          <a:prstGeom prst="rect">
            <a:avLst/>
          </a:prstGeom>
          <a:noFill/>
        </p:spPr>
        <p:txBody>
          <a:bodyPr wrap="square" rtlCol="0">
            <a:spAutoFit/>
          </a:bodyPr>
          <a:lstStyle/>
          <a:p>
            <a:pPr algn="just"/>
            <a:r>
              <a:rPr lang="en-US" sz="2000" b="1" dirty="0"/>
              <a:t>3. Disclosure for Secured Borrowings</a:t>
            </a:r>
          </a:p>
          <a:p>
            <a:pPr algn="just"/>
            <a:endParaRPr lang="en-US" b="1" dirty="0"/>
          </a:p>
          <a:p>
            <a:pPr algn="just"/>
            <a:r>
              <a:rPr lang="en-US" dirty="0"/>
              <a:t>Where the Company has borrowings from banks or financial institutions on the basis of </a:t>
            </a:r>
            <a:r>
              <a:rPr lang="en-US" b="1" dirty="0"/>
              <a:t>security of current assets</a:t>
            </a:r>
            <a:r>
              <a:rPr lang="en-US" dirty="0"/>
              <a:t>, it shall disclose the following:-</a:t>
            </a:r>
          </a:p>
          <a:p>
            <a:pPr algn="just"/>
            <a:r>
              <a:rPr lang="en-US" dirty="0"/>
              <a:t>(a) whether quarterly returns or statements of current assets filed by the Company with banks or financial institutions are in agreement with the books of accounts;</a:t>
            </a:r>
          </a:p>
          <a:p>
            <a:pPr algn="just"/>
            <a:r>
              <a:rPr lang="en-US" dirty="0"/>
              <a:t>(b) if not, summary of reconciliation and reasons of material discrepancies, if any to be adequately disclosed.</a:t>
            </a:r>
          </a:p>
          <a:p>
            <a:pPr algn="just"/>
            <a:endParaRPr lang="en-US" dirty="0"/>
          </a:p>
          <a:p>
            <a:pPr algn="just"/>
            <a:r>
              <a:rPr lang="en-US" b="1" dirty="0"/>
              <a:t>Impact:</a:t>
            </a:r>
          </a:p>
          <a:p>
            <a:pPr marL="285750" indent="-285750" algn="just">
              <a:buFont typeface="Arial" panose="020B0604020202020204" pitchFamily="34" charset="0"/>
              <a:buChar char="•"/>
            </a:pPr>
            <a:r>
              <a:rPr lang="en-US" dirty="0"/>
              <a:t>Specific Disclosure requirement</a:t>
            </a:r>
          </a:p>
          <a:p>
            <a:pPr marL="285750" indent="-285750" algn="just">
              <a:buFont typeface="Arial" panose="020B0604020202020204" pitchFamily="34" charset="0"/>
              <a:buChar char="•"/>
            </a:pPr>
            <a:r>
              <a:rPr lang="en-US" dirty="0"/>
              <a:t>Controls needs to be established for reporting to bank</a:t>
            </a:r>
          </a:p>
          <a:p>
            <a:pPr algn="just"/>
            <a:endParaRPr lang="en-US" dirty="0"/>
          </a:p>
        </p:txBody>
      </p:sp>
    </p:spTree>
    <p:extLst>
      <p:ext uri="{BB962C8B-B14F-4D97-AF65-F5344CB8AC3E}">
        <p14:creationId xmlns:p14="http://schemas.microsoft.com/office/powerpoint/2010/main" val="2196073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Trade Payable</a:t>
            </a:r>
          </a:p>
        </p:txBody>
      </p:sp>
      <p:graphicFrame>
        <p:nvGraphicFramePr>
          <p:cNvPr id="12" name="Table 11"/>
          <p:cNvGraphicFramePr>
            <a:graphicFrameLocks noGrp="1"/>
          </p:cNvGraphicFramePr>
          <p:nvPr>
            <p:extLst>
              <p:ext uri="{D42A27DB-BD31-4B8C-83A1-F6EECF244321}">
                <p14:modId xmlns:p14="http://schemas.microsoft.com/office/powerpoint/2010/main" val="3111823563"/>
              </p:ext>
            </p:extLst>
          </p:nvPr>
        </p:nvGraphicFramePr>
        <p:xfrm>
          <a:off x="645466" y="1140666"/>
          <a:ext cx="10555934" cy="2101868"/>
        </p:xfrm>
        <a:graphic>
          <a:graphicData uri="http://schemas.openxmlformats.org/drawingml/2006/table">
            <a:tbl>
              <a:tblPr firstRow="1" bandRow="1">
                <a:tableStyleId>{5C22544A-7EE6-4342-B048-85BDC9FD1C3A}</a:tableStyleId>
              </a:tblPr>
              <a:tblGrid>
                <a:gridCol w="2387494">
                  <a:extLst>
                    <a:ext uri="{9D8B030D-6E8A-4147-A177-3AD203B41FA5}">
                      <a16:colId xmlns:a16="http://schemas.microsoft.com/office/drawing/2014/main" val="20000"/>
                    </a:ext>
                  </a:extLst>
                </a:gridCol>
                <a:gridCol w="1681417">
                  <a:extLst>
                    <a:ext uri="{9D8B030D-6E8A-4147-A177-3AD203B41FA5}">
                      <a16:colId xmlns:a16="http://schemas.microsoft.com/office/drawing/2014/main" val="20001"/>
                    </a:ext>
                  </a:extLst>
                </a:gridCol>
                <a:gridCol w="1735963">
                  <a:extLst>
                    <a:ext uri="{9D8B030D-6E8A-4147-A177-3AD203B41FA5}">
                      <a16:colId xmlns:a16="http://schemas.microsoft.com/office/drawing/2014/main" val="20002"/>
                    </a:ext>
                  </a:extLst>
                </a:gridCol>
                <a:gridCol w="1827331">
                  <a:extLst>
                    <a:ext uri="{9D8B030D-6E8A-4147-A177-3AD203B41FA5}">
                      <a16:colId xmlns:a16="http://schemas.microsoft.com/office/drawing/2014/main" val="20003"/>
                    </a:ext>
                  </a:extLst>
                </a:gridCol>
                <a:gridCol w="1644598">
                  <a:extLst>
                    <a:ext uri="{9D8B030D-6E8A-4147-A177-3AD203B41FA5}">
                      <a16:colId xmlns:a16="http://schemas.microsoft.com/office/drawing/2014/main" val="20004"/>
                    </a:ext>
                  </a:extLst>
                </a:gridCol>
                <a:gridCol w="1279131">
                  <a:extLst>
                    <a:ext uri="{9D8B030D-6E8A-4147-A177-3AD203B41FA5}">
                      <a16:colId xmlns:a16="http://schemas.microsoft.com/office/drawing/2014/main" val="20005"/>
                    </a:ext>
                  </a:extLst>
                </a:gridCol>
              </a:tblGrid>
              <a:tr h="573171">
                <a:tc rowSpan="2">
                  <a:txBody>
                    <a:bodyPr/>
                    <a:lstStyle/>
                    <a:p>
                      <a:r>
                        <a:rPr lang="en-IN" sz="1400" b="1" i="0" u="none" strike="noStrike" kern="1200" baseline="0" dirty="0">
                          <a:solidFill>
                            <a:schemeClr val="tx1"/>
                          </a:solidFill>
                          <a:latin typeface="+mn-lt"/>
                          <a:ea typeface="+mn-ea"/>
                          <a:cs typeface="+mn-cs"/>
                        </a:rPr>
                        <a:t>Particulars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4">
                  <a:txBody>
                    <a:bodyPr/>
                    <a:lstStyle/>
                    <a:p>
                      <a:pPr algn="ctr"/>
                      <a:r>
                        <a:rPr lang="en-US" sz="1400" b="1" dirty="0">
                          <a:solidFill>
                            <a:schemeClr val="tx1"/>
                          </a:solidFill>
                        </a:rPr>
                        <a:t>Outstanding for following periods from due date of payment</a:t>
                      </a:r>
                    </a:p>
                    <a:p>
                      <a:pPr algn="ctr"/>
                      <a:r>
                        <a:rPr lang="en-US" sz="1400" b="1" dirty="0">
                          <a:solidFill>
                            <a:schemeClr val="tx1"/>
                          </a:solidFill>
                        </a:rPr>
                        <a:t>(#)</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400" b="1" dirty="0">
                          <a:solidFill>
                            <a:schemeClr val="tx1"/>
                          </a:solidFill>
                        </a:rPr>
                        <a:t>Total</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70457">
                <a:tc vMerge="1">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dk1"/>
                          </a:solidFill>
                          <a:latin typeface="+mn-lt"/>
                          <a:ea typeface="+mn-ea"/>
                          <a:cs typeface="+mn-cs"/>
                        </a:rPr>
                        <a:t>Less than 1 Year</a:t>
                      </a:r>
                      <a:endParaRPr lang="en-IN"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i="0" u="none" strike="noStrike" kern="1200" baseline="0" dirty="0">
                          <a:solidFill>
                            <a:schemeClr val="tx1"/>
                          </a:solidFill>
                          <a:latin typeface="+mn-lt"/>
                          <a:ea typeface="+mn-ea"/>
                          <a:cs typeface="+mn-cs"/>
                        </a:rPr>
                        <a:t>1-2 Years</a:t>
                      </a:r>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tx1"/>
                          </a:solidFill>
                        </a:rPr>
                        <a:t>2-3 Years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tx1"/>
                          </a:solidFill>
                        </a:rPr>
                        <a:t>More Than 3 years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00879">
                <a:tc>
                  <a:txBody>
                    <a:bodyPr/>
                    <a:lstStyle/>
                    <a:p>
                      <a:pPr marL="400050" indent="-400050">
                        <a:buAutoNum type="romanLcParenBoth"/>
                      </a:pPr>
                      <a:r>
                        <a:rPr lang="en-US" sz="1400" b="1" dirty="0">
                          <a:solidFill>
                            <a:schemeClr val="tx1"/>
                          </a:solidFill>
                        </a:rPr>
                        <a:t>MSME</a:t>
                      </a:r>
                    </a:p>
                    <a:p>
                      <a:pPr marL="400050" indent="-400050">
                        <a:buAutoNum type="romanLcParenBoth"/>
                      </a:pPr>
                      <a:r>
                        <a:rPr lang="en-US" sz="1400" b="1" dirty="0">
                          <a:solidFill>
                            <a:schemeClr val="tx1"/>
                          </a:solidFill>
                        </a:rPr>
                        <a:t>Other</a:t>
                      </a:r>
                    </a:p>
                    <a:p>
                      <a:pPr marL="400050" indent="-400050">
                        <a:buAutoNum type="romanLcParenBoth"/>
                      </a:pPr>
                      <a:r>
                        <a:rPr lang="en-US" sz="1400" b="1" dirty="0">
                          <a:solidFill>
                            <a:schemeClr val="tx1"/>
                          </a:solidFill>
                        </a:rPr>
                        <a:t>Disputed Dues – MSME</a:t>
                      </a:r>
                    </a:p>
                    <a:p>
                      <a:pPr marL="400050" indent="-400050">
                        <a:buAutoNum type="romanLcParenBoth"/>
                      </a:pPr>
                      <a:r>
                        <a:rPr lang="en-US" sz="1400" b="1" dirty="0">
                          <a:solidFill>
                            <a:schemeClr val="tx1"/>
                          </a:solidFill>
                        </a:rPr>
                        <a:t>Disputed</a:t>
                      </a:r>
                      <a:r>
                        <a:rPr lang="en-US" sz="1400" b="1" baseline="0" dirty="0">
                          <a:solidFill>
                            <a:schemeClr val="tx1"/>
                          </a:solidFill>
                        </a:rPr>
                        <a:t> Dues – Other</a:t>
                      </a:r>
                    </a:p>
                    <a:p>
                      <a:pPr marL="400050" indent="-400050">
                        <a:buAutoNum type="romanLcParenBoth"/>
                      </a:pPr>
                      <a:r>
                        <a:rPr lang="en-US" sz="1400" b="1" baseline="0" dirty="0">
                          <a:solidFill>
                            <a:schemeClr val="tx1"/>
                          </a:solidFill>
                        </a:rPr>
                        <a:t>Unbilled Dues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TextBox 13"/>
          <p:cNvSpPr txBox="1"/>
          <p:nvPr/>
        </p:nvSpPr>
        <p:spPr>
          <a:xfrm>
            <a:off x="645466" y="663391"/>
            <a:ext cx="8810511" cy="369332"/>
          </a:xfrm>
          <a:prstGeom prst="rect">
            <a:avLst/>
          </a:prstGeom>
          <a:noFill/>
        </p:spPr>
        <p:txBody>
          <a:bodyPr wrap="square" rtlCol="0">
            <a:spAutoFit/>
          </a:bodyPr>
          <a:lstStyle/>
          <a:p>
            <a:r>
              <a:rPr lang="en-US" b="1" dirty="0"/>
              <a:t>Disclosure Requirement: Ageing Schedule for Trade Payable</a:t>
            </a:r>
            <a:endParaRPr lang="en-IN" b="1" dirty="0"/>
          </a:p>
        </p:txBody>
      </p:sp>
      <p:sp>
        <p:nvSpPr>
          <p:cNvPr id="15" name="TextBox 14"/>
          <p:cNvSpPr txBox="1"/>
          <p:nvPr/>
        </p:nvSpPr>
        <p:spPr>
          <a:xfrm>
            <a:off x="645466" y="3390569"/>
            <a:ext cx="10555934" cy="861774"/>
          </a:xfrm>
          <a:prstGeom prst="rect">
            <a:avLst/>
          </a:prstGeom>
          <a:noFill/>
        </p:spPr>
        <p:txBody>
          <a:bodyPr wrap="square" rtlCol="0">
            <a:spAutoFit/>
          </a:bodyPr>
          <a:lstStyle/>
          <a:p>
            <a:pPr algn="just"/>
            <a:r>
              <a:rPr lang="en-US" sz="1600" dirty="0"/>
              <a:t># similar information shall be given where no due date of payment is specified in that case disclosure shall be from the date of the transaction</a:t>
            </a:r>
          </a:p>
          <a:p>
            <a:pPr algn="just"/>
            <a:r>
              <a:rPr lang="en-US" sz="1600" dirty="0"/>
              <a:t>Unbilled Dues to be disclosed separately</a:t>
            </a:r>
            <a:endParaRPr lang="en-IN" sz="1600" dirty="0"/>
          </a:p>
        </p:txBody>
      </p:sp>
      <p:sp>
        <p:nvSpPr>
          <p:cNvPr id="16" name="TextBox 15"/>
          <p:cNvSpPr txBox="1"/>
          <p:nvPr/>
        </p:nvSpPr>
        <p:spPr>
          <a:xfrm>
            <a:off x="645465" y="4252343"/>
            <a:ext cx="10690405" cy="1923604"/>
          </a:xfrm>
          <a:prstGeom prst="rect">
            <a:avLst/>
          </a:prstGeom>
          <a:noFill/>
        </p:spPr>
        <p:txBody>
          <a:bodyPr wrap="square" rtlCol="0">
            <a:spAutoFit/>
          </a:bodyPr>
          <a:lstStyle/>
          <a:p>
            <a:r>
              <a:rPr lang="en-US" b="1" dirty="0"/>
              <a:t>Important Points for Discussion:</a:t>
            </a:r>
          </a:p>
          <a:p>
            <a:endParaRPr lang="en-US" sz="1100" dirty="0"/>
          </a:p>
          <a:p>
            <a:pPr marL="285750" indent="-285750">
              <a:buFont typeface="Arial" panose="020B0604020202020204" pitchFamily="34" charset="0"/>
              <a:buChar char="•"/>
            </a:pPr>
            <a:r>
              <a:rPr lang="en-US" dirty="0"/>
              <a:t>Bifurcation of payables between disputed and undisputed </a:t>
            </a:r>
          </a:p>
          <a:p>
            <a:pPr marL="285750" indent="-285750">
              <a:buFont typeface="Arial" panose="020B0604020202020204" pitchFamily="34" charset="0"/>
              <a:buChar char="•"/>
            </a:pPr>
            <a:r>
              <a:rPr lang="en-US" dirty="0"/>
              <a:t>Unbilled Payables</a:t>
            </a:r>
          </a:p>
          <a:p>
            <a:pPr marL="285750" indent="-285750">
              <a:buFont typeface="Arial" panose="020B0604020202020204" pitchFamily="34" charset="0"/>
              <a:buChar char="•"/>
            </a:pPr>
            <a:r>
              <a:rPr lang="en-US" dirty="0"/>
              <a:t>Ageing for Acceptances , Customer Claims, Incentives &amp; Commission, Provisions for Supplier Invoices </a:t>
            </a:r>
          </a:p>
          <a:p>
            <a:pPr marL="285750" indent="-285750">
              <a:buFont typeface="Arial" panose="020B0604020202020204" pitchFamily="34" charset="0"/>
              <a:buChar char="•"/>
            </a:pPr>
            <a:r>
              <a:rPr lang="en-US" dirty="0"/>
              <a:t>Not Due Bucket to be incorporated</a:t>
            </a:r>
          </a:p>
          <a:p>
            <a:pPr marL="285750" indent="-285750">
              <a:buFont typeface="Arial" panose="020B0604020202020204" pitchFamily="34" charset="0"/>
              <a:buChar char="•"/>
            </a:pPr>
            <a:r>
              <a:rPr lang="en-US" dirty="0"/>
              <a:t>Robust ITGC controls testing for Ageing related Reports</a:t>
            </a:r>
          </a:p>
        </p:txBody>
      </p:sp>
    </p:spTree>
    <p:extLst>
      <p:ext uri="{BB962C8B-B14F-4D97-AF65-F5344CB8AC3E}">
        <p14:creationId xmlns:p14="http://schemas.microsoft.com/office/powerpoint/2010/main" val="3126754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t>Statement of Profit &amp; Loss</a:t>
                </a:r>
                <a:endParaRPr lang="en-US" sz="2400" dirty="0">
                  <a:cs typeface="Times New Roman" panose="02020603050405020304" pitchFamily="18" charset="0"/>
                </a:endParaRPr>
              </a:p>
            </p:txBody>
          </p:sp>
        </p:grpSp>
      </p:grpSp>
    </p:spTree>
    <p:extLst>
      <p:ext uri="{BB962C8B-B14F-4D97-AF65-F5344CB8AC3E}">
        <p14:creationId xmlns:p14="http://schemas.microsoft.com/office/powerpoint/2010/main" val="219865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Current Context</a:t>
                </a:r>
              </a:p>
            </p:txBody>
          </p:sp>
        </p:grpSp>
      </p:grpSp>
    </p:spTree>
    <p:extLst>
      <p:ext uri="{BB962C8B-B14F-4D97-AF65-F5344CB8AC3E}">
        <p14:creationId xmlns:p14="http://schemas.microsoft.com/office/powerpoint/2010/main" val="92004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Additional Information</a:t>
            </a:r>
          </a:p>
        </p:txBody>
      </p:sp>
      <p:sp>
        <p:nvSpPr>
          <p:cNvPr id="12" name="TextBox 11"/>
          <p:cNvSpPr txBox="1"/>
          <p:nvPr/>
        </p:nvSpPr>
        <p:spPr>
          <a:xfrm>
            <a:off x="528916" y="747721"/>
            <a:ext cx="4997825" cy="5678478"/>
          </a:xfrm>
          <a:prstGeom prst="rect">
            <a:avLst/>
          </a:prstGeom>
          <a:noFill/>
          <a:ln>
            <a:solidFill>
              <a:schemeClr val="tx1"/>
            </a:solidFill>
          </a:ln>
        </p:spPr>
        <p:txBody>
          <a:bodyPr wrap="square" rtlCol="0">
            <a:spAutoFit/>
          </a:bodyPr>
          <a:lstStyle/>
          <a:p>
            <a:pPr algn="just"/>
            <a:r>
              <a:rPr lang="en-US" sz="2000" b="1" dirty="0"/>
              <a:t>1. Undisclosed Income</a:t>
            </a:r>
            <a:endParaRPr lang="en-US" b="1" dirty="0"/>
          </a:p>
          <a:p>
            <a:pPr algn="just"/>
            <a:endParaRPr lang="en-US" sz="1000" b="1" dirty="0"/>
          </a:p>
          <a:p>
            <a:pPr algn="just"/>
            <a:r>
              <a:rPr lang="en-US" b="1" dirty="0"/>
              <a:t>Undisclosed Income in Tax Assessment:</a:t>
            </a:r>
          </a:p>
          <a:p>
            <a:pPr algn="just"/>
            <a:endParaRPr lang="en-US" sz="900" b="1" dirty="0"/>
          </a:p>
          <a:p>
            <a:pPr marL="285750" indent="-285750" algn="just">
              <a:buFont typeface="Arial" panose="020B0604020202020204" pitchFamily="34" charset="0"/>
              <a:buChar char="•"/>
            </a:pPr>
            <a:r>
              <a:rPr lang="en-US" dirty="0"/>
              <a:t>Details of</a:t>
            </a:r>
            <a:r>
              <a:rPr lang="en-US" b="1" dirty="0"/>
              <a:t> </a:t>
            </a:r>
            <a:r>
              <a:rPr lang="en-US" dirty="0"/>
              <a:t>any transaction not recorded in the books of accounts that has been surrendered or disclosed as income during the year in the tax assessments such as Search or survey or any other relevant provisions of the Income Tax Act, 1961 and;</a:t>
            </a:r>
          </a:p>
          <a:p>
            <a:pPr algn="just"/>
            <a:endParaRPr lang="en-US" dirty="0"/>
          </a:p>
          <a:p>
            <a:pPr marL="285750" indent="-285750" algn="just">
              <a:buFont typeface="Arial" panose="020B0604020202020204" pitchFamily="34" charset="0"/>
              <a:buChar char="•"/>
            </a:pPr>
            <a:r>
              <a:rPr lang="en-US" dirty="0"/>
              <a:t>Also state whether the previously unrecorded income and related assets have been properly recorded in the books of account during the year.</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endParaRPr lang="en-US" b="1" dirty="0"/>
          </a:p>
          <a:p>
            <a:pPr algn="just"/>
            <a:endParaRPr lang="en-US" b="1" dirty="0"/>
          </a:p>
        </p:txBody>
      </p:sp>
      <p:sp>
        <p:nvSpPr>
          <p:cNvPr id="15" name="TextBox 14"/>
          <p:cNvSpPr txBox="1"/>
          <p:nvPr/>
        </p:nvSpPr>
        <p:spPr>
          <a:xfrm>
            <a:off x="6347012" y="734273"/>
            <a:ext cx="5257800" cy="5691925"/>
          </a:xfrm>
          <a:prstGeom prst="rect">
            <a:avLst/>
          </a:prstGeom>
          <a:noFill/>
          <a:ln>
            <a:solidFill>
              <a:schemeClr val="tx1"/>
            </a:solidFill>
          </a:ln>
        </p:spPr>
        <p:txBody>
          <a:bodyPr wrap="square" rtlCol="0">
            <a:spAutoFit/>
          </a:bodyPr>
          <a:lstStyle/>
          <a:p>
            <a:pPr algn="just"/>
            <a:r>
              <a:rPr lang="en-US" sz="2000" b="1" dirty="0"/>
              <a:t>2. Corporate Social Responsibility</a:t>
            </a:r>
          </a:p>
          <a:p>
            <a:pPr algn="just"/>
            <a:endParaRPr lang="en-US" sz="1000" b="1" dirty="0"/>
          </a:p>
          <a:p>
            <a:pPr algn="just"/>
            <a:r>
              <a:rPr lang="en-US" dirty="0"/>
              <a:t>Where the company covered under section 135 of the Companies Act, the following shall be disclosed with regard to CSR activities:</a:t>
            </a:r>
          </a:p>
          <a:p>
            <a:pPr marL="400050" indent="-400050" algn="just">
              <a:buAutoNum type="romanLcParenBoth"/>
            </a:pPr>
            <a:r>
              <a:rPr lang="en-US" dirty="0"/>
              <a:t>amount required to be spent by the company during the year, </a:t>
            </a:r>
          </a:p>
          <a:p>
            <a:pPr marL="400050" indent="-400050" algn="just">
              <a:buAutoNum type="romanLcParenBoth"/>
            </a:pPr>
            <a:r>
              <a:rPr lang="en-US" dirty="0"/>
              <a:t>amount of expenditure incurred, </a:t>
            </a:r>
          </a:p>
          <a:p>
            <a:pPr marL="400050" indent="-400050" algn="just">
              <a:buAutoNum type="romanLcParenBoth"/>
            </a:pPr>
            <a:r>
              <a:rPr lang="en-US" dirty="0"/>
              <a:t>shortfall at the end of the year, </a:t>
            </a:r>
          </a:p>
          <a:p>
            <a:pPr marL="400050" indent="-400050" algn="just">
              <a:buAutoNum type="romanLcParenBoth"/>
            </a:pPr>
            <a:r>
              <a:rPr lang="en-US" dirty="0"/>
              <a:t>total of previous years shortfall, </a:t>
            </a:r>
          </a:p>
          <a:p>
            <a:pPr marL="400050" indent="-400050" algn="just">
              <a:buAutoNum type="romanLcParenBoth"/>
            </a:pPr>
            <a:r>
              <a:rPr lang="en-US" dirty="0"/>
              <a:t>reason for shortfall, </a:t>
            </a:r>
          </a:p>
          <a:p>
            <a:pPr marL="400050" indent="-400050" algn="just">
              <a:buAutoNum type="romanLcParenBoth"/>
            </a:pPr>
            <a:r>
              <a:rPr lang="en-US" dirty="0"/>
              <a:t>nature of CSR activities, </a:t>
            </a:r>
          </a:p>
          <a:p>
            <a:pPr marL="400050" indent="-400050" algn="just">
              <a:buAutoNum type="romanLcParenBoth"/>
            </a:pPr>
            <a:r>
              <a:rPr lang="en-US" dirty="0"/>
              <a:t> details of related party transactions, e.g. contribution to a trust controlled by the company in relation to CSR expenditure as per relevant Accounting Standard (</a:t>
            </a:r>
            <a:r>
              <a:rPr lang="en-US" dirty="0" err="1"/>
              <a:t>Ind</a:t>
            </a:r>
            <a:r>
              <a:rPr lang="en-US" dirty="0"/>
              <a:t> AS 24), </a:t>
            </a:r>
          </a:p>
          <a:p>
            <a:pPr marL="400050" indent="-400050" algn="just">
              <a:buAutoNum type="romanLcParenBoth"/>
            </a:pPr>
            <a:r>
              <a:rPr lang="en-US" dirty="0"/>
              <a:t> where a provision is made with respect to a liability incurred by entering into a contractual obligation, the movements in the provision during the year shall be shown separately.</a:t>
            </a:r>
          </a:p>
        </p:txBody>
      </p:sp>
    </p:spTree>
    <p:extLst>
      <p:ext uri="{BB962C8B-B14F-4D97-AF65-F5344CB8AC3E}">
        <p14:creationId xmlns:p14="http://schemas.microsoft.com/office/powerpoint/2010/main" val="396005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Additional Information</a:t>
            </a:r>
          </a:p>
        </p:txBody>
      </p:sp>
      <p:sp>
        <p:nvSpPr>
          <p:cNvPr id="11" name="TextBox 10"/>
          <p:cNvSpPr txBox="1"/>
          <p:nvPr/>
        </p:nvSpPr>
        <p:spPr>
          <a:xfrm>
            <a:off x="629368" y="761168"/>
            <a:ext cx="4789797" cy="5355312"/>
          </a:xfrm>
          <a:prstGeom prst="rect">
            <a:avLst/>
          </a:prstGeom>
          <a:noFill/>
          <a:ln>
            <a:solidFill>
              <a:schemeClr val="tx1"/>
            </a:solidFill>
          </a:ln>
        </p:spPr>
        <p:txBody>
          <a:bodyPr wrap="square" rtlCol="0">
            <a:spAutoFit/>
          </a:bodyPr>
          <a:lstStyle/>
          <a:p>
            <a:pPr algn="just"/>
            <a:r>
              <a:rPr lang="en-US" b="1" dirty="0"/>
              <a:t>3.Details of Crypto Currency or Virtual Currency:</a:t>
            </a:r>
          </a:p>
          <a:p>
            <a:pPr algn="just"/>
            <a:endParaRPr lang="en-US" dirty="0"/>
          </a:p>
          <a:p>
            <a:pPr algn="just"/>
            <a:r>
              <a:rPr lang="en-US" dirty="0"/>
              <a:t>Where the Company has traded or invested in Crypto currency or Virtual Currency during the financial year, the following shall be disclosed: </a:t>
            </a:r>
          </a:p>
          <a:p>
            <a:pPr algn="just"/>
            <a:endParaRPr lang="en-US" dirty="0"/>
          </a:p>
          <a:p>
            <a:pPr marL="400050" indent="-400050" algn="just">
              <a:buAutoNum type="romanLcParenBoth"/>
            </a:pPr>
            <a:r>
              <a:rPr lang="en-US" dirty="0"/>
              <a:t>profit or loss on transactions involving Crypto currency or Virtual Currency, </a:t>
            </a:r>
          </a:p>
          <a:p>
            <a:pPr marL="400050" indent="-400050" algn="just">
              <a:buAutoNum type="romanLcParenBoth"/>
            </a:pPr>
            <a:endParaRPr lang="en-US" dirty="0"/>
          </a:p>
          <a:p>
            <a:pPr marL="400050" indent="-400050" algn="just">
              <a:buAutoNum type="romanLcParenBoth"/>
            </a:pPr>
            <a:r>
              <a:rPr lang="en-US" dirty="0"/>
              <a:t>amount of currency held as at the reporting date, </a:t>
            </a:r>
          </a:p>
          <a:p>
            <a:pPr marL="400050" indent="-400050" algn="just">
              <a:buAutoNum type="romanLcParenBoth"/>
            </a:pPr>
            <a:endParaRPr lang="en-US" dirty="0"/>
          </a:p>
          <a:p>
            <a:pPr marL="400050" indent="-400050" algn="just">
              <a:buAutoNum type="romanLcParenBoth"/>
            </a:pPr>
            <a:r>
              <a:rPr lang="en-US" dirty="0"/>
              <a:t>deposits or advances from any person for the purpose of trading or investing in Crypto Currency or virtual currency.</a:t>
            </a:r>
          </a:p>
          <a:p>
            <a:pPr marL="400050" indent="-400050" algn="just">
              <a:buAutoNum type="romanLcParenBoth"/>
            </a:pPr>
            <a:endParaRPr lang="en-US" dirty="0"/>
          </a:p>
          <a:p>
            <a:pPr marL="400050" indent="-400050" algn="just">
              <a:buAutoNum type="romanLcParenBoth"/>
            </a:pPr>
            <a:endParaRPr lang="en-US" dirty="0"/>
          </a:p>
          <a:p>
            <a:pPr marL="400050" indent="-400050" algn="just">
              <a:buAutoNum type="romanLcParenBoth"/>
            </a:pPr>
            <a:endParaRPr lang="en-US" dirty="0"/>
          </a:p>
          <a:p>
            <a:pPr algn="just"/>
            <a:endParaRPr lang="en-US" dirty="0"/>
          </a:p>
        </p:txBody>
      </p:sp>
      <p:sp>
        <p:nvSpPr>
          <p:cNvPr id="13" name="TextBox 12"/>
          <p:cNvSpPr txBox="1"/>
          <p:nvPr/>
        </p:nvSpPr>
        <p:spPr>
          <a:xfrm>
            <a:off x="6096000" y="734274"/>
            <a:ext cx="5441576" cy="5355312"/>
          </a:xfrm>
          <a:prstGeom prst="rect">
            <a:avLst/>
          </a:prstGeom>
          <a:noFill/>
          <a:ln>
            <a:solidFill>
              <a:schemeClr val="tx1"/>
            </a:solidFill>
          </a:ln>
        </p:spPr>
        <p:txBody>
          <a:bodyPr wrap="square" rtlCol="0">
            <a:spAutoFit/>
          </a:bodyPr>
          <a:lstStyle/>
          <a:p>
            <a:pPr algn="just"/>
            <a:r>
              <a:rPr lang="en-US" b="1" dirty="0"/>
              <a:t>4.Revenue from Operations:</a:t>
            </a:r>
          </a:p>
          <a:p>
            <a:pPr algn="just"/>
            <a:endParaRPr lang="en-US" b="1" dirty="0"/>
          </a:p>
          <a:p>
            <a:pPr algn="just"/>
            <a:r>
              <a:rPr lang="en-US" dirty="0"/>
              <a:t>Grants or donations received by companies covered under Section 8 of the Act shall be given separately in the Revenue from operations note.</a:t>
            </a:r>
          </a:p>
          <a:p>
            <a:endParaRPr lang="en-US" dirty="0"/>
          </a:p>
          <a:p>
            <a:r>
              <a:rPr lang="en-US" dirty="0"/>
              <a:t>As per amendments the disclosure shall be as follows</a:t>
            </a:r>
          </a:p>
          <a:p>
            <a:endParaRPr lang="en-US" dirty="0"/>
          </a:p>
          <a:p>
            <a:r>
              <a:rPr lang="en-US" b="1" dirty="0"/>
              <a:t>Note No XX : Revenue from Operations:</a:t>
            </a:r>
            <a:r>
              <a:rPr lang="en-US" dirty="0"/>
              <a:t> </a:t>
            </a:r>
          </a:p>
          <a:p>
            <a:endParaRPr lang="en-US" dirty="0"/>
          </a:p>
          <a:p>
            <a:pPr marL="342900" indent="-342900">
              <a:buAutoNum type="alphaLcParenBoth"/>
            </a:pPr>
            <a:r>
              <a:rPr lang="en-US" dirty="0"/>
              <a:t>Sale of Products</a:t>
            </a:r>
          </a:p>
          <a:p>
            <a:endParaRPr lang="en-US" dirty="0"/>
          </a:p>
          <a:p>
            <a:r>
              <a:rPr lang="en-US" dirty="0"/>
              <a:t>(b) Sale of Services </a:t>
            </a:r>
            <a:r>
              <a:rPr lang="en-US" strike="sngStrike" dirty="0"/>
              <a:t>and</a:t>
            </a:r>
          </a:p>
          <a:p>
            <a:endParaRPr lang="en-US" dirty="0"/>
          </a:p>
          <a:p>
            <a:r>
              <a:rPr lang="en-US" dirty="0"/>
              <a:t>(</a:t>
            </a:r>
            <a:r>
              <a:rPr lang="en-US" dirty="0" err="1"/>
              <a:t>ba</a:t>
            </a:r>
            <a:r>
              <a:rPr lang="en-US" dirty="0"/>
              <a:t>) Grants or donations received (relevant in case of section 8 companies only); and </a:t>
            </a:r>
          </a:p>
          <a:p>
            <a:endParaRPr lang="en-US" dirty="0"/>
          </a:p>
          <a:p>
            <a:r>
              <a:rPr lang="en-US" dirty="0"/>
              <a:t>(c) </a:t>
            </a:r>
            <a:r>
              <a:rPr lang="en-IN" dirty="0"/>
              <a:t>other operating revenues</a:t>
            </a:r>
            <a:endParaRPr lang="en-US" dirty="0"/>
          </a:p>
          <a:p>
            <a:endParaRPr lang="en-US" dirty="0"/>
          </a:p>
        </p:txBody>
      </p:sp>
    </p:spTree>
    <p:extLst>
      <p:ext uri="{BB962C8B-B14F-4D97-AF65-F5344CB8AC3E}">
        <p14:creationId xmlns:p14="http://schemas.microsoft.com/office/powerpoint/2010/main" val="336973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t>Other Additional Regulatory Information</a:t>
                </a:r>
                <a:endParaRPr lang="en-US" sz="2400" dirty="0">
                  <a:cs typeface="Times New Roman" panose="02020603050405020304" pitchFamily="18" charset="0"/>
                </a:endParaRPr>
              </a:p>
            </p:txBody>
          </p:sp>
        </p:grpSp>
      </p:grpSp>
    </p:spTree>
    <p:extLst>
      <p:ext uri="{BB962C8B-B14F-4D97-AF65-F5344CB8AC3E}">
        <p14:creationId xmlns:p14="http://schemas.microsoft.com/office/powerpoint/2010/main" val="3362922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Ratios</a:t>
            </a:r>
          </a:p>
        </p:txBody>
      </p:sp>
      <p:sp>
        <p:nvSpPr>
          <p:cNvPr id="12" name="TextBox 11"/>
          <p:cNvSpPr txBox="1"/>
          <p:nvPr/>
        </p:nvSpPr>
        <p:spPr>
          <a:xfrm>
            <a:off x="712694" y="747721"/>
            <a:ext cx="10824882" cy="5663089"/>
          </a:xfrm>
          <a:prstGeom prst="rect">
            <a:avLst/>
          </a:prstGeom>
          <a:noFill/>
        </p:spPr>
        <p:txBody>
          <a:bodyPr wrap="square" rtlCol="0">
            <a:spAutoFit/>
          </a:bodyPr>
          <a:lstStyle/>
          <a:p>
            <a:r>
              <a:rPr lang="en-US" sz="2000" b="1" dirty="0"/>
              <a:t>Additional Regulatory Information:</a:t>
            </a:r>
          </a:p>
          <a:p>
            <a:endParaRPr lang="en-US" b="1" dirty="0"/>
          </a:p>
          <a:p>
            <a:pPr algn="just"/>
            <a:r>
              <a:rPr lang="en-US" b="1" dirty="0"/>
              <a:t>Following Ratios to be disclosed</a:t>
            </a:r>
            <a:endParaRPr lang="en-US" dirty="0"/>
          </a:p>
          <a:p>
            <a:pPr marL="342900" indent="-342900" algn="just">
              <a:buAutoNum type="alphaLcParenBoth"/>
            </a:pPr>
            <a:r>
              <a:rPr lang="en-US" dirty="0"/>
              <a:t>Current Ratio</a:t>
            </a:r>
          </a:p>
          <a:p>
            <a:pPr marL="342900" indent="-342900" algn="just">
              <a:buAutoNum type="alphaLcParenBoth"/>
            </a:pPr>
            <a:r>
              <a:rPr lang="en-IN" dirty="0"/>
              <a:t>Debt-Equity Ratio, </a:t>
            </a:r>
          </a:p>
          <a:p>
            <a:pPr marL="342900" indent="-342900" algn="just">
              <a:buAutoNum type="alphaLcParenBoth"/>
            </a:pPr>
            <a:r>
              <a:rPr lang="en-IN" dirty="0"/>
              <a:t>Debt Service Coverage Ratio, </a:t>
            </a:r>
          </a:p>
          <a:p>
            <a:pPr marL="342900" indent="-342900" algn="just">
              <a:buAutoNum type="alphaLcParenBoth"/>
            </a:pPr>
            <a:r>
              <a:rPr lang="en-IN" dirty="0"/>
              <a:t>Return on Equity Ratio, </a:t>
            </a:r>
          </a:p>
          <a:p>
            <a:pPr marL="342900" indent="-342900" algn="just">
              <a:buAutoNum type="alphaLcParenBoth"/>
            </a:pPr>
            <a:r>
              <a:rPr lang="en-IN" dirty="0"/>
              <a:t>Inventory turnover ratio, </a:t>
            </a:r>
          </a:p>
          <a:p>
            <a:pPr marL="342900" indent="-342900" algn="just">
              <a:buAutoNum type="alphaLcParenBoth"/>
            </a:pPr>
            <a:r>
              <a:rPr lang="en-IN" dirty="0"/>
              <a:t>Trade Receivables turnover ratio, </a:t>
            </a:r>
          </a:p>
          <a:p>
            <a:pPr algn="just"/>
            <a:r>
              <a:rPr lang="en-IN" dirty="0"/>
              <a:t>(g) Trade payables turnover ratio,</a:t>
            </a:r>
          </a:p>
          <a:p>
            <a:pPr algn="just"/>
            <a:r>
              <a:rPr lang="en-IN" dirty="0"/>
              <a:t>(h) Net capital turnover ratio, </a:t>
            </a:r>
          </a:p>
          <a:p>
            <a:pPr algn="just"/>
            <a:r>
              <a:rPr lang="en-IN" dirty="0"/>
              <a:t>(</a:t>
            </a:r>
            <a:r>
              <a:rPr lang="en-IN" dirty="0" err="1"/>
              <a:t>i</a:t>
            </a:r>
            <a:r>
              <a:rPr lang="en-IN" dirty="0"/>
              <a:t>) Net profit ratio, </a:t>
            </a:r>
          </a:p>
          <a:p>
            <a:pPr algn="just"/>
            <a:r>
              <a:rPr lang="en-IN" dirty="0"/>
              <a:t>(j) Return on Capital employed, </a:t>
            </a:r>
          </a:p>
          <a:p>
            <a:pPr algn="just"/>
            <a:r>
              <a:rPr lang="en-IN" dirty="0"/>
              <a:t>(k) Return on investment.</a:t>
            </a:r>
          </a:p>
          <a:p>
            <a:endParaRPr lang="en-US" b="1" dirty="0"/>
          </a:p>
          <a:p>
            <a:pPr algn="just"/>
            <a:r>
              <a:rPr lang="en-US" dirty="0"/>
              <a:t>The company shall explain the items included in numerator and denominator for computing the above ratios. Further explanation shall be provided for any change in the ratio by more than 25% as compared to the preceding year.</a:t>
            </a:r>
          </a:p>
          <a:p>
            <a:pPr algn="just"/>
            <a:endParaRPr lang="en-US" dirty="0"/>
          </a:p>
          <a:p>
            <a:endParaRPr lang="en-US" sz="2000" dirty="0"/>
          </a:p>
        </p:txBody>
      </p:sp>
      <p:pic>
        <p:nvPicPr>
          <p:cNvPr id="6" name="Content Placeholder 7" descr="Calculator and folders">
            <a:extLst>
              <a:ext uri="{FF2B5EF4-FFF2-40B4-BE49-F238E27FC236}">
                <a16:creationId xmlns:a16="http://schemas.microsoft.com/office/drawing/2014/main" id="{732D2CF2-B4AF-4542-B24B-6FA4FB6A6A88}"/>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8022314" y="1058880"/>
            <a:ext cx="3335694" cy="2287120"/>
          </a:xfrm>
          <a:prstGeom prst="rect">
            <a:avLst/>
          </a:prstGeom>
        </p:spPr>
      </p:pic>
    </p:spTree>
    <p:extLst>
      <p:ext uri="{BB962C8B-B14F-4D97-AF65-F5344CB8AC3E}">
        <p14:creationId xmlns:p14="http://schemas.microsoft.com/office/powerpoint/2010/main" val="333205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Additional Information</a:t>
            </a:r>
          </a:p>
        </p:txBody>
      </p:sp>
      <p:sp>
        <p:nvSpPr>
          <p:cNvPr id="11" name="TextBox 10"/>
          <p:cNvSpPr txBox="1"/>
          <p:nvPr/>
        </p:nvSpPr>
        <p:spPr>
          <a:xfrm>
            <a:off x="575580" y="788062"/>
            <a:ext cx="5139420" cy="5632311"/>
          </a:xfrm>
          <a:prstGeom prst="rect">
            <a:avLst/>
          </a:prstGeom>
          <a:noFill/>
          <a:ln>
            <a:solidFill>
              <a:schemeClr val="tx1"/>
            </a:solidFill>
          </a:ln>
        </p:spPr>
        <p:txBody>
          <a:bodyPr wrap="square" rtlCol="0">
            <a:spAutoFit/>
          </a:bodyPr>
          <a:lstStyle/>
          <a:p>
            <a:pPr algn="just"/>
            <a:r>
              <a:rPr lang="en-US" b="1" dirty="0"/>
              <a:t>Disclosure on Delay in registration of Charges</a:t>
            </a:r>
          </a:p>
          <a:p>
            <a:pPr algn="just"/>
            <a:endParaRPr lang="en-US" dirty="0"/>
          </a:p>
          <a:p>
            <a:pPr algn="just"/>
            <a:r>
              <a:rPr lang="en-US" b="1" dirty="0"/>
              <a:t>Disclosure Requirement:</a:t>
            </a:r>
          </a:p>
          <a:p>
            <a:pPr algn="just"/>
            <a:endParaRPr lang="en-US" dirty="0"/>
          </a:p>
          <a:p>
            <a:pPr algn="just"/>
            <a:r>
              <a:rPr lang="en-US" dirty="0"/>
              <a:t>Where any charges or satisfaction yet to be registered with ROC beyond the statutory period, details and reasons thereof shall be disclosed.</a:t>
            </a:r>
          </a:p>
          <a:p>
            <a:pPr algn="just"/>
            <a:endParaRPr lang="en-US" dirty="0"/>
          </a:p>
          <a:p>
            <a:pPr algn="just"/>
            <a:r>
              <a:rPr lang="en-US" b="1" dirty="0"/>
              <a:t>Applicability:</a:t>
            </a:r>
          </a:p>
          <a:p>
            <a:pPr algn="just"/>
            <a:endParaRPr lang="en-US" dirty="0"/>
          </a:p>
          <a:p>
            <a:pPr algn="just"/>
            <a:r>
              <a:rPr lang="en-US" dirty="0"/>
              <a:t>Disclosure when there is delay in registration of Charges or satisfaction thereof</a:t>
            </a:r>
          </a:p>
          <a:p>
            <a:pPr algn="just"/>
            <a:endParaRPr lang="en-US" dirty="0"/>
          </a:p>
          <a:p>
            <a:pPr algn="just"/>
            <a:r>
              <a:rPr lang="en-US" b="1" dirty="0"/>
              <a:t>Impact:</a:t>
            </a:r>
          </a:p>
          <a:p>
            <a:pPr algn="just"/>
            <a:r>
              <a:rPr lang="en-US" dirty="0"/>
              <a:t>Additional disclosure so as to bring the fact to the notice of the readers in case company is non compliant with the provisions of the Law.</a:t>
            </a:r>
          </a:p>
          <a:p>
            <a:pPr marL="400050" indent="-400050" algn="just">
              <a:buAutoNum type="romanLcParenBoth"/>
            </a:pPr>
            <a:endParaRPr lang="en-US" dirty="0"/>
          </a:p>
          <a:p>
            <a:pPr marL="400050" indent="-400050" algn="just">
              <a:buAutoNum type="romanLcParenBoth"/>
            </a:pPr>
            <a:endParaRPr lang="en-US" dirty="0"/>
          </a:p>
          <a:p>
            <a:pPr marL="400050" indent="-400050" algn="just">
              <a:buAutoNum type="romanLcParenBoth"/>
            </a:pPr>
            <a:endParaRPr lang="en-US" dirty="0"/>
          </a:p>
        </p:txBody>
      </p:sp>
      <p:sp>
        <p:nvSpPr>
          <p:cNvPr id="13" name="TextBox 12"/>
          <p:cNvSpPr txBox="1"/>
          <p:nvPr/>
        </p:nvSpPr>
        <p:spPr>
          <a:xfrm>
            <a:off x="6302186" y="788062"/>
            <a:ext cx="5602941" cy="5570756"/>
          </a:xfrm>
          <a:prstGeom prst="rect">
            <a:avLst/>
          </a:prstGeom>
          <a:noFill/>
          <a:ln>
            <a:solidFill>
              <a:schemeClr val="tx1"/>
            </a:solidFill>
          </a:ln>
        </p:spPr>
        <p:txBody>
          <a:bodyPr wrap="square" rtlCol="0">
            <a:spAutoFit/>
          </a:bodyPr>
          <a:lstStyle/>
          <a:p>
            <a:pPr algn="just"/>
            <a:r>
              <a:rPr lang="en-US" b="1" dirty="0"/>
              <a:t>Willful Defaulter</a:t>
            </a:r>
          </a:p>
          <a:p>
            <a:pPr algn="just"/>
            <a:endParaRPr lang="en-US" sz="1100" b="1" dirty="0"/>
          </a:p>
          <a:p>
            <a:pPr algn="just"/>
            <a:r>
              <a:rPr lang="en-US" b="1" dirty="0"/>
              <a:t>Disclosure Requirement:</a:t>
            </a:r>
          </a:p>
          <a:p>
            <a:pPr algn="just"/>
            <a:endParaRPr lang="en-US" sz="1100" dirty="0"/>
          </a:p>
          <a:p>
            <a:pPr algn="just"/>
            <a:r>
              <a:rPr lang="en-US" dirty="0"/>
              <a:t>Where a company is a declared willful defaulter by any bank or financial Institution or other lender, following details shall be given:</a:t>
            </a:r>
          </a:p>
          <a:p>
            <a:pPr algn="just"/>
            <a:endParaRPr lang="en-US" sz="1000" dirty="0"/>
          </a:p>
          <a:p>
            <a:pPr algn="just"/>
            <a:r>
              <a:rPr lang="en-US" dirty="0"/>
              <a:t>(a) Date of declaration as willful defaulter,</a:t>
            </a:r>
          </a:p>
          <a:p>
            <a:pPr algn="just"/>
            <a:endParaRPr lang="en-US" sz="1000" dirty="0"/>
          </a:p>
          <a:p>
            <a:pPr algn="just"/>
            <a:r>
              <a:rPr lang="en-US" dirty="0"/>
              <a:t>(b) Details of defaults (amount and nature of defaults)</a:t>
            </a:r>
          </a:p>
          <a:p>
            <a:pPr algn="just"/>
            <a:r>
              <a:rPr lang="en-US" sz="1600" dirty="0" err="1"/>
              <a:t>wilful</a:t>
            </a:r>
            <a:r>
              <a:rPr lang="en-US" sz="1600" dirty="0"/>
              <a:t> defaulter" here means a person or an issuer who or which is categorized as a willful defaulter by any bank or financial institution (as defined under the Companies Act, 2013) or consortium thereof, in accordance with the guidelines on </a:t>
            </a:r>
            <a:r>
              <a:rPr lang="en-US" sz="1600" dirty="0" err="1"/>
              <a:t>wilful</a:t>
            </a:r>
            <a:r>
              <a:rPr lang="en-US" sz="1600" dirty="0"/>
              <a:t> defaulters issued by the Reserve Bank of India.</a:t>
            </a:r>
          </a:p>
          <a:p>
            <a:pPr algn="just"/>
            <a:endParaRPr lang="en-US" dirty="0"/>
          </a:p>
          <a:p>
            <a:pPr algn="just"/>
            <a:r>
              <a:rPr lang="en-US" b="1" dirty="0"/>
              <a:t>Impact:</a:t>
            </a:r>
          </a:p>
          <a:p>
            <a:pPr algn="just"/>
            <a:r>
              <a:rPr lang="en-US" dirty="0"/>
              <a:t>If the company is declared as a willful defaulter, then disclosures are required. This amendment will bring awareness amongst stakeholders to make more informed decisions such as investment in Deposits etc.</a:t>
            </a:r>
          </a:p>
        </p:txBody>
      </p:sp>
    </p:spTree>
    <p:extLst>
      <p:ext uri="{BB962C8B-B14F-4D97-AF65-F5344CB8AC3E}">
        <p14:creationId xmlns:p14="http://schemas.microsoft.com/office/powerpoint/2010/main" val="425804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Transactions with Struck Off Companies</a:t>
            </a:r>
          </a:p>
        </p:txBody>
      </p:sp>
      <p:sp>
        <p:nvSpPr>
          <p:cNvPr id="7" name="TextBox 6"/>
          <p:cNvSpPr txBox="1"/>
          <p:nvPr/>
        </p:nvSpPr>
        <p:spPr>
          <a:xfrm>
            <a:off x="694765" y="842682"/>
            <a:ext cx="10869706" cy="1661993"/>
          </a:xfrm>
          <a:prstGeom prst="rect">
            <a:avLst/>
          </a:prstGeom>
          <a:noFill/>
        </p:spPr>
        <p:txBody>
          <a:bodyPr wrap="square" rtlCol="0">
            <a:spAutoFit/>
          </a:bodyPr>
          <a:lstStyle/>
          <a:p>
            <a:pPr algn="just"/>
            <a:r>
              <a:rPr lang="en-US" b="1" dirty="0"/>
              <a:t>Disclosure Requirement:</a:t>
            </a:r>
          </a:p>
          <a:p>
            <a:pPr algn="just"/>
            <a:endParaRPr lang="en-US" sz="1200" dirty="0"/>
          </a:p>
          <a:p>
            <a:pPr algn="just"/>
            <a:r>
              <a:rPr lang="en-US" dirty="0"/>
              <a:t>Where the company has any transactions with companies struck off under section 248 of the Companies Act, 2013 or section 560 of Companies Act, 1956, the Company shall disclose the following details, namely:-</a:t>
            </a:r>
          </a:p>
          <a:p>
            <a:pPr algn="just"/>
            <a:endParaRPr lang="en-US" dirty="0"/>
          </a:p>
          <a:p>
            <a:pPr algn="just"/>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384231667"/>
              </p:ext>
            </p:extLst>
          </p:nvPr>
        </p:nvGraphicFramePr>
        <p:xfrm>
          <a:off x="855524" y="2389102"/>
          <a:ext cx="8678441" cy="3177980"/>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125242">
                  <a:extLst>
                    <a:ext uri="{9D8B030D-6E8A-4147-A177-3AD203B41FA5}">
                      <a16:colId xmlns:a16="http://schemas.microsoft.com/office/drawing/2014/main" val="20003"/>
                    </a:ext>
                  </a:extLst>
                </a:gridCol>
              </a:tblGrid>
              <a:tr h="637624">
                <a:tc>
                  <a:txBody>
                    <a:bodyPr/>
                    <a:lstStyle/>
                    <a:p>
                      <a:r>
                        <a:rPr lang="en-IN" sz="1400" b="1" i="0" u="none" strike="noStrike" kern="1200" baseline="0" dirty="0">
                          <a:solidFill>
                            <a:schemeClr val="tx1"/>
                          </a:solidFill>
                          <a:latin typeface="+mn-lt"/>
                          <a:ea typeface="+mn-ea"/>
                          <a:cs typeface="+mn-cs"/>
                        </a:rPr>
                        <a:t>Name of the Struck Off Company</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Nature of Transaction with Struck Off Company</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Balance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Relationship with Struck Off Company, if any, to be disclosed</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482075">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Investments</a:t>
                      </a:r>
                      <a:r>
                        <a:rPr lang="en-US" sz="1400" b="0" baseline="0" dirty="0">
                          <a:solidFill>
                            <a:schemeClr val="tx1"/>
                          </a:solidFill>
                        </a:rPr>
                        <a:t> in Securities</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2075">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Receivables</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075">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Payable</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075">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Shares Held by Struck off Company</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2075">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Other Outstanding</a:t>
                      </a:r>
                      <a:r>
                        <a:rPr lang="en-US" sz="1400" b="0" baseline="0" dirty="0">
                          <a:solidFill>
                            <a:schemeClr val="tx1"/>
                          </a:solidFill>
                        </a:rPr>
                        <a:t> Balances (To be Specified)</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261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Non Compliance with Number of </a:t>
            </a:r>
          </a:p>
          <a:p>
            <a:pPr algn="ctr"/>
            <a:r>
              <a:rPr lang="en-US" sz="2400" b="1" dirty="0"/>
              <a:t>Layers of Companies</a:t>
            </a:r>
          </a:p>
        </p:txBody>
      </p:sp>
      <p:sp>
        <p:nvSpPr>
          <p:cNvPr id="12" name="TextBox 11"/>
          <p:cNvSpPr txBox="1"/>
          <p:nvPr/>
        </p:nvSpPr>
        <p:spPr>
          <a:xfrm>
            <a:off x="698477" y="887846"/>
            <a:ext cx="11206649" cy="4154984"/>
          </a:xfrm>
          <a:prstGeom prst="rect">
            <a:avLst/>
          </a:prstGeom>
          <a:noFill/>
        </p:spPr>
        <p:txBody>
          <a:bodyPr wrap="square" rtlCol="0">
            <a:spAutoFit/>
          </a:bodyPr>
          <a:lstStyle/>
          <a:p>
            <a:pPr algn="just"/>
            <a:r>
              <a:rPr lang="en-US" b="1" dirty="0"/>
              <a:t>Disclosure Requirement:</a:t>
            </a:r>
          </a:p>
          <a:p>
            <a:pPr algn="just"/>
            <a:endParaRPr lang="en-US" sz="1200" dirty="0"/>
          </a:p>
          <a:p>
            <a:pPr algn="just"/>
            <a:r>
              <a:rPr lang="en-US" dirty="0"/>
              <a:t>Where the company has not complied with the number of layers prescribed under clause (87) of section 2 of the Act read with the Companies (Restriction on number of Layers) Rules, 2017, the name and CIN of the companies beyond the specified layers and the relationship or extent of holding of the company in such downstream companies shall be disclosed.</a:t>
            </a:r>
          </a:p>
          <a:p>
            <a:pPr algn="just"/>
            <a:endParaRPr lang="en-US" dirty="0"/>
          </a:p>
          <a:p>
            <a:pPr algn="just"/>
            <a:r>
              <a:rPr lang="en-US" dirty="0"/>
              <a:t>Illustrated format</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200497994"/>
              </p:ext>
            </p:extLst>
          </p:nvPr>
        </p:nvGraphicFramePr>
        <p:xfrm>
          <a:off x="698477" y="3200737"/>
          <a:ext cx="8566466" cy="1478839"/>
        </p:xfrm>
        <a:graphic>
          <a:graphicData uri="http://schemas.openxmlformats.org/drawingml/2006/table">
            <a:tbl>
              <a:tblPr firstRow="1" bandRow="1">
                <a:tableStyleId>{5C22544A-7EE6-4342-B048-85BDC9FD1C3A}</a:tableStyleId>
              </a:tblPr>
              <a:tblGrid>
                <a:gridCol w="1611204">
                  <a:extLst>
                    <a:ext uri="{9D8B030D-6E8A-4147-A177-3AD203B41FA5}">
                      <a16:colId xmlns:a16="http://schemas.microsoft.com/office/drawing/2014/main" val="20000"/>
                    </a:ext>
                  </a:extLst>
                </a:gridCol>
                <a:gridCol w="2632587">
                  <a:extLst>
                    <a:ext uri="{9D8B030D-6E8A-4147-A177-3AD203B41FA5}">
                      <a16:colId xmlns:a16="http://schemas.microsoft.com/office/drawing/2014/main" val="20001"/>
                    </a:ext>
                  </a:extLst>
                </a:gridCol>
                <a:gridCol w="2655467">
                  <a:extLst>
                    <a:ext uri="{9D8B030D-6E8A-4147-A177-3AD203B41FA5}">
                      <a16:colId xmlns:a16="http://schemas.microsoft.com/office/drawing/2014/main" val="20002"/>
                    </a:ext>
                  </a:extLst>
                </a:gridCol>
                <a:gridCol w="1667208">
                  <a:extLst>
                    <a:ext uri="{9D8B030D-6E8A-4147-A177-3AD203B41FA5}">
                      <a16:colId xmlns:a16="http://schemas.microsoft.com/office/drawing/2014/main" val="20003"/>
                    </a:ext>
                  </a:extLst>
                </a:gridCol>
              </a:tblGrid>
              <a:tr h="588687">
                <a:tc>
                  <a:txBody>
                    <a:bodyPr/>
                    <a:lstStyle/>
                    <a:p>
                      <a:r>
                        <a:rPr lang="en-IN" sz="1400" b="1" i="0" u="none" strike="noStrike" kern="1200" baseline="0" dirty="0">
                          <a:solidFill>
                            <a:schemeClr val="tx1"/>
                          </a:solidFill>
                          <a:latin typeface="+mn-lt"/>
                          <a:ea typeface="+mn-ea"/>
                          <a:cs typeface="+mn-cs"/>
                        </a:rPr>
                        <a:t>Name of the Company</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CIN</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Relationship with the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sz="1400" b="1" i="0" u="none" strike="noStrike" kern="1200" baseline="0" dirty="0">
                          <a:solidFill>
                            <a:schemeClr val="tx1"/>
                          </a:solidFill>
                          <a:latin typeface="+mn-lt"/>
                          <a:ea typeface="+mn-ea"/>
                          <a:cs typeface="+mn-cs"/>
                        </a:rPr>
                        <a:t>Extent of Shareholding</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445076">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5076">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8166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136525"/>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Compliance with Approved Scheme(s) </a:t>
            </a:r>
          </a:p>
          <a:p>
            <a:pPr algn="ctr"/>
            <a:r>
              <a:rPr lang="en-US" sz="2400" b="1" dirty="0"/>
              <a:t>of Arrangements</a:t>
            </a:r>
          </a:p>
        </p:txBody>
      </p:sp>
      <p:sp>
        <p:nvSpPr>
          <p:cNvPr id="11" name="TextBox 10"/>
          <p:cNvSpPr txBox="1"/>
          <p:nvPr/>
        </p:nvSpPr>
        <p:spPr>
          <a:xfrm>
            <a:off x="515090" y="936044"/>
            <a:ext cx="11161820" cy="3600986"/>
          </a:xfrm>
          <a:prstGeom prst="rect">
            <a:avLst/>
          </a:prstGeom>
          <a:noFill/>
        </p:spPr>
        <p:txBody>
          <a:bodyPr wrap="square" rtlCol="0">
            <a:spAutoFit/>
          </a:bodyPr>
          <a:lstStyle/>
          <a:p>
            <a:pPr algn="just"/>
            <a:r>
              <a:rPr lang="en-US" b="1" dirty="0"/>
              <a:t>Disclosure Requirement:</a:t>
            </a:r>
          </a:p>
          <a:p>
            <a:pPr algn="just"/>
            <a:endParaRPr lang="en-US" sz="1200" dirty="0"/>
          </a:p>
          <a:p>
            <a:pPr algn="just"/>
            <a:r>
              <a:rPr lang="en-US" dirty="0"/>
              <a:t>Where the Scheme of Arrangements has been approved by the Competent Authority in terms of sections 230 to 237 of the Companies Act, 2013, the company shall disclose that the effect of such Scheme of Arrangements have been accounted for in the books of account of the Company in accordance with the Scheme‘ and in accordance with accounting standards‘ and any deviation in this regard shall be explained.</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537964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11235" y="401875"/>
            <a:ext cx="29807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415322"/>
            <a:ext cx="3065929"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2304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Utilization of Borrowed funds and share premium</a:t>
            </a:r>
          </a:p>
        </p:txBody>
      </p:sp>
      <p:sp>
        <p:nvSpPr>
          <p:cNvPr id="11" name="TextBox 10"/>
          <p:cNvSpPr txBox="1"/>
          <p:nvPr/>
        </p:nvSpPr>
        <p:spPr>
          <a:xfrm>
            <a:off x="287789" y="626698"/>
            <a:ext cx="5615470" cy="6047809"/>
          </a:xfrm>
          <a:prstGeom prst="rect">
            <a:avLst/>
          </a:prstGeom>
          <a:noFill/>
          <a:ln>
            <a:solidFill>
              <a:schemeClr val="tx1"/>
            </a:solidFill>
          </a:ln>
        </p:spPr>
        <p:txBody>
          <a:bodyPr wrap="square" rtlCol="0">
            <a:spAutoFit/>
          </a:bodyPr>
          <a:lstStyle/>
          <a:p>
            <a:pPr algn="just"/>
            <a:r>
              <a:rPr lang="en-US" sz="1600" b="1" dirty="0"/>
              <a:t>(A) Where company has advanced or loaned or invested funds (either borrowed funds or share premium or any other sources or kind of funds) to any other person(s) or entity(</a:t>
            </a:r>
            <a:r>
              <a:rPr lang="en-US" sz="1600" b="1" dirty="0" err="1"/>
              <a:t>ies</a:t>
            </a:r>
            <a:r>
              <a:rPr lang="en-US" sz="1600" b="1" dirty="0"/>
              <a:t>), including foreign entities (Intermediaries) with the understanding (whether recorded in writing or otherwise) that the Intermediary shall</a:t>
            </a:r>
          </a:p>
          <a:p>
            <a:pPr algn="just"/>
            <a:endParaRPr lang="en-US" sz="1600" i="1" u="sng" dirty="0"/>
          </a:p>
          <a:p>
            <a:pPr algn="just"/>
            <a:endParaRPr lang="en-US" sz="900" dirty="0"/>
          </a:p>
          <a:p>
            <a:pPr algn="just"/>
            <a:r>
              <a:rPr lang="en-US" sz="1400" dirty="0"/>
              <a:t>(</a:t>
            </a:r>
            <a:r>
              <a:rPr lang="en-US" sz="1400" dirty="0" err="1"/>
              <a:t>i</a:t>
            </a:r>
            <a:r>
              <a:rPr lang="en-US" sz="1400" dirty="0"/>
              <a:t>) directly or indirectly lend or invest in other persons or entities identified in any manner whatsoever by or on behalf of the company (Ultimate Beneficiaries) or</a:t>
            </a:r>
          </a:p>
          <a:p>
            <a:pPr algn="just"/>
            <a:endParaRPr lang="en-US" sz="700" dirty="0"/>
          </a:p>
          <a:p>
            <a:pPr algn="just"/>
            <a:r>
              <a:rPr lang="en-US" sz="1400" dirty="0"/>
              <a:t>(ii) provide any guarantee, security or the like to or on behalf of the Ultimate Beneficiaries; the company shall disclose the following:-</a:t>
            </a:r>
          </a:p>
          <a:p>
            <a:pPr algn="just"/>
            <a:endParaRPr lang="en-US" sz="900" dirty="0"/>
          </a:p>
          <a:p>
            <a:pPr marL="400050" indent="-400050" algn="just">
              <a:buAutoNum type="romanUcParenBoth"/>
            </a:pPr>
            <a:r>
              <a:rPr lang="en-US" sz="1400" dirty="0"/>
              <a:t>date and amount of fund advanced or loaned or invested in Intermediaries with complete details of each Intermediary.</a:t>
            </a:r>
          </a:p>
          <a:p>
            <a:pPr algn="just"/>
            <a:r>
              <a:rPr lang="en-US" sz="1400" dirty="0"/>
              <a:t>(II) date and amount of fund further advanced or loaned or invested by such Intermediaries to other intermediaries or Ultimate Beneficiaries along with complete details of the ultimate beneficiaries.</a:t>
            </a:r>
          </a:p>
          <a:p>
            <a:pPr algn="just"/>
            <a:endParaRPr lang="en-US" sz="1400" dirty="0"/>
          </a:p>
          <a:p>
            <a:pPr algn="just"/>
            <a:r>
              <a:rPr lang="en-US" sz="1400" dirty="0"/>
              <a:t>(III) date and amount of guarantee, security or the like provided to or on behalf of the Ultimate Beneficiaries</a:t>
            </a:r>
          </a:p>
          <a:p>
            <a:pPr algn="just"/>
            <a:endParaRPr lang="en-US" sz="1400" dirty="0"/>
          </a:p>
          <a:p>
            <a:pPr algn="just"/>
            <a:r>
              <a:rPr lang="en-US" sz="1400" dirty="0"/>
              <a:t>(IV) declaration that relevant provisions of the Foreign Exchange Management Act, 1999 (42 of 1999) and Companies Act has been complied with for such transactions and the transactions are not violative of the Prevention of Money-Laundering act, 2002 (15 of 2003)</a:t>
            </a:r>
          </a:p>
        </p:txBody>
      </p:sp>
      <p:sp>
        <p:nvSpPr>
          <p:cNvPr id="13" name="TextBox 12"/>
          <p:cNvSpPr txBox="1"/>
          <p:nvPr/>
        </p:nvSpPr>
        <p:spPr>
          <a:xfrm>
            <a:off x="6288743" y="639148"/>
            <a:ext cx="5661214" cy="6032421"/>
          </a:xfrm>
          <a:prstGeom prst="rect">
            <a:avLst/>
          </a:prstGeom>
          <a:noFill/>
          <a:ln>
            <a:solidFill>
              <a:schemeClr val="tx1"/>
            </a:solidFill>
          </a:ln>
        </p:spPr>
        <p:txBody>
          <a:bodyPr wrap="square" rtlCol="0">
            <a:spAutoFit/>
          </a:bodyPr>
          <a:lstStyle/>
          <a:p>
            <a:pPr algn="just"/>
            <a:r>
              <a:rPr lang="en-US" sz="1600" b="1" dirty="0"/>
              <a:t>(B) Where a company has received any fund from any person(s) or entity(</a:t>
            </a:r>
            <a:r>
              <a:rPr lang="en-US" sz="1600" b="1" dirty="0" err="1"/>
              <a:t>ies</a:t>
            </a:r>
            <a:r>
              <a:rPr lang="en-US" sz="1600" b="1" dirty="0"/>
              <a:t>), including foreign entities (Funding Party) with the understanding (whether recorded in writing or otherwise) that the company shall</a:t>
            </a:r>
          </a:p>
          <a:p>
            <a:pPr algn="just"/>
            <a:endParaRPr lang="en-US" sz="1400" dirty="0"/>
          </a:p>
          <a:p>
            <a:pPr algn="just"/>
            <a:r>
              <a:rPr lang="en-US" sz="1400" dirty="0"/>
              <a:t>(</a:t>
            </a:r>
            <a:r>
              <a:rPr lang="en-US" sz="1400" dirty="0" err="1"/>
              <a:t>i</a:t>
            </a:r>
            <a:r>
              <a:rPr lang="en-US" sz="1400" dirty="0"/>
              <a:t>) directly or indirectly lend or invest in other persons or entities identified in any manner whatsoever by or on behalf of the Funding Party (Ultimate Beneficiaries) or</a:t>
            </a:r>
          </a:p>
          <a:p>
            <a:pPr algn="just"/>
            <a:endParaRPr lang="en-US" sz="1400" dirty="0"/>
          </a:p>
          <a:p>
            <a:pPr algn="just"/>
            <a:r>
              <a:rPr lang="en-US" sz="1400" dirty="0"/>
              <a:t>(ii) provide any guarantee, security or the like on behalf of the Ultimate Beneficiaries, the company shall disclose the following:-</a:t>
            </a:r>
          </a:p>
          <a:p>
            <a:pPr algn="just"/>
            <a:endParaRPr lang="en-US" sz="1400" dirty="0"/>
          </a:p>
          <a:p>
            <a:pPr marL="400050" indent="-400050" algn="just">
              <a:buAutoNum type="romanUcParenBoth"/>
            </a:pPr>
            <a:r>
              <a:rPr lang="en-US" sz="1400" dirty="0"/>
              <a:t>date and amount of fund received from Funding parties with complete details of each Funding party</a:t>
            </a:r>
          </a:p>
          <a:p>
            <a:pPr algn="just"/>
            <a:r>
              <a:rPr lang="en-US" sz="1400" dirty="0"/>
              <a:t>(II) date and amount of fund further advanced or loaned or invested other intermediaries or Ultimate Beneficiaries along with complete details of the other intermediaries‘ or ultimate beneficiaries.</a:t>
            </a:r>
          </a:p>
          <a:p>
            <a:pPr algn="just"/>
            <a:endParaRPr lang="en-US" sz="1400" dirty="0"/>
          </a:p>
          <a:p>
            <a:pPr algn="just"/>
            <a:r>
              <a:rPr lang="en-US" sz="1400" dirty="0"/>
              <a:t>(III) date and amount of guarantee, security or the like provided to or on behalf of the Ultimate Beneficiaries</a:t>
            </a:r>
          </a:p>
          <a:p>
            <a:pPr algn="just"/>
            <a:endParaRPr lang="en-US" sz="1400" dirty="0"/>
          </a:p>
          <a:p>
            <a:pPr algn="just"/>
            <a:r>
              <a:rPr lang="en-US" sz="1400" dirty="0"/>
              <a:t>(IV) declaration that relevant provisions of the Foreign Exchange Management Act, 1999 (42 of 1999) and Companies Act has been complied with for such transactions and the transactions are not violative of the Prevention of Money-Laundering act, 2002 (15 of 2003).</a:t>
            </a:r>
          </a:p>
          <a:p>
            <a:pPr algn="just"/>
            <a:endParaRPr lang="en-US" sz="1400" dirty="0"/>
          </a:p>
          <a:p>
            <a:pPr algn="just"/>
            <a:endParaRPr lang="en-US" sz="1400" dirty="0"/>
          </a:p>
        </p:txBody>
      </p:sp>
    </p:spTree>
    <p:extLst>
      <p:ext uri="{BB962C8B-B14F-4D97-AF65-F5344CB8AC3E}">
        <p14:creationId xmlns:p14="http://schemas.microsoft.com/office/powerpoint/2010/main" val="3544494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Conclusion</a:t>
                </a:r>
              </a:p>
            </p:txBody>
          </p:sp>
        </p:grpSp>
      </p:grpSp>
    </p:spTree>
    <p:extLst>
      <p:ext uri="{BB962C8B-B14F-4D97-AF65-F5344CB8AC3E}">
        <p14:creationId xmlns:p14="http://schemas.microsoft.com/office/powerpoint/2010/main" val="101323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53543"/>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Current Situation</a:t>
            </a:r>
            <a:endParaRPr lang="en-IN" sz="2400" b="1" dirty="0"/>
          </a:p>
        </p:txBody>
      </p:sp>
      <p:grpSp>
        <p:nvGrpSpPr>
          <p:cNvPr id="10" name="Group 9"/>
          <p:cNvGrpSpPr/>
          <p:nvPr/>
        </p:nvGrpSpPr>
        <p:grpSpPr>
          <a:xfrm>
            <a:off x="564606" y="1144645"/>
            <a:ext cx="3313493" cy="1648496"/>
            <a:chOff x="772732" y="1043189"/>
            <a:chExt cx="3313493" cy="1648496"/>
          </a:xfrm>
          <a:noFill/>
        </p:grpSpPr>
        <p:sp>
          <p:nvSpPr>
            <p:cNvPr id="5" name="Oval 4"/>
            <p:cNvSpPr/>
            <p:nvPr/>
          </p:nvSpPr>
          <p:spPr>
            <a:xfrm>
              <a:off x="772732" y="1043189"/>
              <a:ext cx="3313493" cy="1648496"/>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1146220" y="1171974"/>
              <a:ext cx="2653048" cy="1384995"/>
            </a:xfrm>
            <a:prstGeom prst="rect">
              <a:avLst/>
            </a:prstGeom>
            <a:grpFill/>
            <a:ln>
              <a:noFill/>
            </a:ln>
          </p:spPr>
          <p:txBody>
            <a:bodyPr wrap="square" rtlCol="0">
              <a:spAutoFit/>
            </a:bodyPr>
            <a:lstStyle/>
            <a:p>
              <a:pPr algn="ctr"/>
              <a:r>
                <a:rPr lang="en-US" sz="2800" dirty="0">
                  <a:ln w="0"/>
                  <a:effectLst>
                    <a:outerShdw blurRad="38100" dist="19050" dir="2700000" algn="tl" rotWithShape="0">
                      <a:schemeClr val="dk1">
                        <a:alpha val="40000"/>
                      </a:schemeClr>
                    </a:outerShdw>
                  </a:effectLst>
                </a:rPr>
                <a:t>Companies Failing Overnight….</a:t>
              </a:r>
            </a:p>
          </p:txBody>
        </p:sp>
      </p:grpSp>
      <p:pic>
        <p:nvPicPr>
          <p:cNvPr id="2050" name="Picture 2" descr="Glaring errors and patent nonsense: ways of saying that things are obvious  – About Words – Cambridge Dictionaries Online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615" y="4506193"/>
            <a:ext cx="1561563" cy="1035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Number One Cause Of Business Failure | Inc.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102" y="1285755"/>
            <a:ext cx="2797025" cy="157332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525969" y="3805842"/>
            <a:ext cx="3313493" cy="1648496"/>
            <a:chOff x="772732" y="1043189"/>
            <a:chExt cx="3313493" cy="1648496"/>
          </a:xfrm>
          <a:noFill/>
        </p:grpSpPr>
        <p:sp>
          <p:nvSpPr>
            <p:cNvPr id="48" name="Oval 47"/>
            <p:cNvSpPr/>
            <p:nvPr/>
          </p:nvSpPr>
          <p:spPr>
            <a:xfrm>
              <a:off x="772732" y="1043189"/>
              <a:ext cx="3313493" cy="1648496"/>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0" name="TextBox 49"/>
            <p:cNvSpPr txBox="1"/>
            <p:nvPr/>
          </p:nvSpPr>
          <p:spPr>
            <a:xfrm>
              <a:off x="1149775" y="1388466"/>
              <a:ext cx="2653048" cy="954107"/>
            </a:xfrm>
            <a:prstGeom prst="rect">
              <a:avLst/>
            </a:prstGeom>
            <a:grpFill/>
            <a:ln>
              <a:noFill/>
            </a:ln>
          </p:spPr>
          <p:txBody>
            <a:bodyPr wrap="square" rtlCol="0">
              <a:spAutoFit/>
            </a:bodyPr>
            <a:lstStyle/>
            <a:p>
              <a:pPr algn="ctr"/>
              <a:r>
                <a:rPr lang="en-US" sz="2800" dirty="0">
                  <a:ln w="0"/>
                  <a:effectLst>
                    <a:outerShdw blurRad="38100" dist="19050" dir="2700000" algn="tl" rotWithShape="0">
                      <a:schemeClr val="dk1">
                        <a:alpha val="40000"/>
                      </a:schemeClr>
                    </a:outerShdw>
                  </a:effectLst>
                </a:rPr>
                <a:t>Poor Corporate Governance</a:t>
              </a:r>
            </a:p>
          </p:txBody>
        </p:sp>
      </p:grpSp>
      <p:grpSp>
        <p:nvGrpSpPr>
          <p:cNvPr id="23" name="Group 22"/>
          <p:cNvGrpSpPr/>
          <p:nvPr/>
        </p:nvGrpSpPr>
        <p:grpSpPr>
          <a:xfrm>
            <a:off x="8892102" y="3684313"/>
            <a:ext cx="2253803" cy="1565713"/>
            <a:chOff x="9272789" y="1184856"/>
            <a:chExt cx="2537138" cy="1687133"/>
          </a:xfrm>
          <a:solidFill>
            <a:schemeClr val="bg1">
              <a:lumMod val="85000"/>
            </a:schemeClr>
          </a:solidFill>
        </p:grpSpPr>
        <p:sp>
          <p:nvSpPr>
            <p:cNvPr id="19" name="Flowchart: Document 18"/>
            <p:cNvSpPr/>
            <p:nvPr/>
          </p:nvSpPr>
          <p:spPr>
            <a:xfrm>
              <a:off x="9272789" y="1184856"/>
              <a:ext cx="2537138" cy="1687133"/>
            </a:xfrm>
            <a:prstGeom prst="flowChartDocument">
              <a:avLst/>
            </a:prstGeom>
            <a:grp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81327" y="1291154"/>
              <a:ext cx="2248328" cy="830997"/>
            </a:xfrm>
            <a:prstGeom prst="rect">
              <a:avLst/>
            </a:prstGeom>
            <a:grpFill/>
            <a:ln w="28575">
              <a:noFill/>
            </a:ln>
          </p:spPr>
          <p:txBody>
            <a:bodyPr wrap="square" rtlCol="0">
              <a:spAutoFit/>
            </a:bodyPr>
            <a:lstStyle/>
            <a:p>
              <a:pPr algn="ctr"/>
              <a:r>
                <a:rPr lang="en-US" sz="2400" dirty="0"/>
                <a:t>Trust Deficit for Stakeholders</a:t>
              </a:r>
            </a:p>
          </p:txBody>
        </p:sp>
      </p:grpSp>
      <p:sp>
        <p:nvSpPr>
          <p:cNvPr id="114" name="TextBox 113"/>
          <p:cNvSpPr txBox="1"/>
          <p:nvPr/>
        </p:nvSpPr>
        <p:spPr>
          <a:xfrm>
            <a:off x="3933103" y="4446743"/>
            <a:ext cx="2566111" cy="408623"/>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dirty="0"/>
              <a:t>Accounting Shenanigans </a:t>
            </a:r>
          </a:p>
        </p:txBody>
      </p:sp>
      <p:sp>
        <p:nvSpPr>
          <p:cNvPr id="115" name="TextBox 114"/>
          <p:cNvSpPr txBox="1"/>
          <p:nvPr/>
        </p:nvSpPr>
        <p:spPr>
          <a:xfrm>
            <a:off x="3703833" y="5045715"/>
            <a:ext cx="2973573" cy="408623"/>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dirty="0"/>
              <a:t>One Off/ Exceptional Events  </a:t>
            </a:r>
          </a:p>
        </p:txBody>
      </p:sp>
      <p:sp>
        <p:nvSpPr>
          <p:cNvPr id="27" name="Down Arrow 26"/>
          <p:cNvSpPr/>
          <p:nvPr/>
        </p:nvSpPr>
        <p:spPr>
          <a:xfrm>
            <a:off x="2061774" y="2896168"/>
            <a:ext cx="202844" cy="87799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2590749">
            <a:off x="3612318" y="2695088"/>
            <a:ext cx="983826" cy="201212"/>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4620870" y="2298218"/>
            <a:ext cx="3313493" cy="1648496"/>
            <a:chOff x="772732" y="1043189"/>
            <a:chExt cx="3313493" cy="1648496"/>
          </a:xfrm>
          <a:noFill/>
        </p:grpSpPr>
        <p:sp>
          <p:nvSpPr>
            <p:cNvPr id="30" name="Oval 29"/>
            <p:cNvSpPr/>
            <p:nvPr/>
          </p:nvSpPr>
          <p:spPr>
            <a:xfrm>
              <a:off x="772732" y="1043189"/>
              <a:ext cx="3313493" cy="1648496"/>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1" name="TextBox 30"/>
            <p:cNvSpPr txBox="1"/>
            <p:nvPr/>
          </p:nvSpPr>
          <p:spPr>
            <a:xfrm>
              <a:off x="1142670" y="1152686"/>
              <a:ext cx="2653048" cy="1384995"/>
            </a:xfrm>
            <a:prstGeom prst="rect">
              <a:avLst/>
            </a:prstGeom>
            <a:grpFill/>
            <a:ln>
              <a:noFill/>
            </a:ln>
          </p:spPr>
          <p:txBody>
            <a:bodyPr wrap="square" rtlCol="0">
              <a:spAutoFit/>
            </a:bodyPr>
            <a:lstStyle/>
            <a:p>
              <a:pPr algn="ctr"/>
              <a:r>
                <a:rPr lang="en-US" sz="2800" dirty="0">
                  <a:ln w="0"/>
                  <a:effectLst>
                    <a:outerShdw blurRad="38100" dist="19050" dir="2700000" algn="tl" rotWithShape="0">
                      <a:schemeClr val="dk1">
                        <a:alpha val="40000"/>
                      </a:schemeClr>
                    </a:outerShdw>
                  </a:effectLst>
                </a:rPr>
                <a:t>Auditors are Missing Glaring Signs!!!</a:t>
              </a:r>
            </a:p>
          </p:txBody>
        </p:sp>
      </p:grpSp>
    </p:spTree>
    <p:extLst>
      <p:ext uri="{BB962C8B-B14F-4D97-AF65-F5344CB8AC3E}">
        <p14:creationId xmlns:p14="http://schemas.microsoft.com/office/powerpoint/2010/main" val="1143125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Conclusion</a:t>
            </a:r>
          </a:p>
        </p:txBody>
      </p:sp>
      <p:graphicFrame>
        <p:nvGraphicFramePr>
          <p:cNvPr id="2" name="Diagram 1"/>
          <p:cNvGraphicFramePr/>
          <p:nvPr>
            <p:extLst>
              <p:ext uri="{D42A27DB-BD31-4B8C-83A1-F6EECF244321}">
                <p14:modId xmlns:p14="http://schemas.microsoft.com/office/powerpoint/2010/main" val="132003630"/>
              </p:ext>
            </p:extLst>
          </p:nvPr>
        </p:nvGraphicFramePr>
        <p:xfrm>
          <a:off x="3242236" y="1499597"/>
          <a:ext cx="5955552" cy="3731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223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lum/>
          </a:blip>
          <a:srcRect/>
          <a:stretch>
            <a:fillRect l="27000" t="-1000" b="-2000"/>
          </a:stretch>
        </a:blipFill>
        <a:effectLst/>
      </p:bgPr>
    </p:bg>
    <p:spTree>
      <p:nvGrpSpPr>
        <p:cNvPr id="1" name=""/>
        <p:cNvGrpSpPr/>
        <p:nvPr/>
      </p:nvGrpSpPr>
      <p:grpSpPr>
        <a:xfrm>
          <a:off x="0" y="0"/>
          <a:ext cx="0" cy="0"/>
          <a:chOff x="0" y="0"/>
          <a:chExt cx="0" cy="0"/>
        </a:xfrm>
      </p:grpSpPr>
      <p:pic>
        <p:nvPicPr>
          <p:cNvPr id="5" name="Picture 2" descr="https://www.pgbhagwatca.com/themes/demo/assets/images/logo.jpg"/>
          <p:cNvPicPr>
            <a:picLocks noChangeAspect="1" noChangeArrowheads="1"/>
          </p:cNvPicPr>
          <p:nvPr/>
        </p:nvPicPr>
        <p:blipFill>
          <a:blip r:embed="rId4">
            <a:duotone>
              <a:prstClr val="black"/>
              <a:srgbClr val="F2F2F4">
                <a:tint val="45000"/>
                <a:satMod val="400000"/>
              </a:srgbClr>
            </a:duotone>
            <a:extLst>
              <a:ext uri="{28A0092B-C50C-407E-A947-70E740481C1C}">
                <a14:useLocalDpi xmlns:a14="http://schemas.microsoft.com/office/drawing/2010/main" val="0"/>
              </a:ext>
            </a:extLst>
          </a:blip>
          <a:srcRect/>
          <a:stretch>
            <a:fillRect/>
          </a:stretch>
        </p:blipFill>
        <p:spPr bwMode="auto">
          <a:xfrm>
            <a:off x="321626" y="6120881"/>
            <a:ext cx="2082406" cy="576133"/>
          </a:xfrm>
          <a:prstGeom prst="rect">
            <a:avLst/>
          </a:prstGeom>
          <a:noFill/>
          <a:ln>
            <a:solidFill>
              <a:srgbClr val="F3F3F3"/>
            </a:solidFill>
          </a:ln>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a:xfrm>
            <a:off x="952690" y="2037586"/>
            <a:ext cx="5541962" cy="770011"/>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lang="en-GB" sz="4800" b="1" kern="0" dirty="0">
                <a:solidFill>
                  <a:schemeClr val="accent1">
                    <a:lumMod val="50000"/>
                  </a:schemeClr>
                </a:solidFill>
                <a:effectLst>
                  <a:outerShdw blurRad="50800" dist="38100" dir="5400000" algn="t" rotWithShape="0">
                    <a:prstClr val="black">
                      <a:alpha val="40000"/>
                    </a:prstClr>
                  </a:outerShdw>
                </a:effectLst>
                <a:ea typeface="+mj-ea"/>
                <a:cs typeface="Times New Roman" panose="02020603050405020304" pitchFamily="18" charset="0"/>
              </a:rPr>
              <a:t>CARO, 2020</a:t>
            </a:r>
            <a:endParaRPr kumimoji="0" lang="en-US" sz="4800" b="1" i="0" u="none" strike="noStrike" kern="0" cap="none" spc="0" normalizeH="0" baseline="0" noProof="0" dirty="0">
              <a:ln>
                <a:noFill/>
              </a:ln>
              <a:solidFill>
                <a:schemeClr val="accent1">
                  <a:lumMod val="50000"/>
                </a:schemeClr>
              </a:solidFill>
              <a:effectLst>
                <a:outerShdw blurRad="50800" dist="38100" dir="5400000" algn="t" rotWithShape="0">
                  <a:prstClr val="black">
                    <a:alpha val="40000"/>
                  </a:prstClr>
                </a:outerShdw>
              </a:effectLst>
              <a:uLnTx/>
              <a:uFillTx/>
              <a:ea typeface="+mj-ea"/>
              <a:cs typeface="Times New Roman" panose="02020603050405020304" pitchFamily="18" charset="0"/>
            </a:endParaRPr>
          </a:p>
        </p:txBody>
      </p:sp>
      <p:sp>
        <p:nvSpPr>
          <p:cNvPr id="7" name="Rectangle 6"/>
          <p:cNvSpPr txBox="1">
            <a:spLocks noChangeArrowheads="1"/>
          </p:cNvSpPr>
          <p:nvPr/>
        </p:nvSpPr>
        <p:spPr>
          <a:xfrm>
            <a:off x="759014" y="3316280"/>
            <a:ext cx="5929313" cy="838200"/>
          </a:xfrm>
          <a:prstGeom prst="rect">
            <a:avLst/>
          </a:prstGeom>
        </p:spPr>
        <p:txBody>
          <a:bodyPr/>
          <a:lstStyle/>
          <a:p>
            <a:pPr marL="360363" marR="0" lvl="0" indent="-360363" algn="ctr" defTabSz="914400" rtl="0" eaLnBrk="1" fontAlgn="base" latinLnBrk="0" hangingPunct="1">
              <a:lnSpc>
                <a:spcPct val="100000"/>
              </a:lnSpc>
              <a:spcBef>
                <a:spcPct val="20000"/>
              </a:spcBef>
              <a:spcAft>
                <a:spcPct val="0"/>
              </a:spcAft>
              <a:buClr>
                <a:srgbClr val="FFD200"/>
              </a:buClr>
              <a:buSzPct val="75000"/>
              <a:tabLst/>
              <a:defRPr/>
            </a:pPr>
            <a:r>
              <a:rPr lang="en-GB" sz="2800" kern="0" dirty="0">
                <a:ln w="0"/>
                <a:effectLst>
                  <a:outerShdw blurRad="38100" dist="19050" dir="2700000" algn="tl" rotWithShape="0">
                    <a:schemeClr val="dk1">
                      <a:alpha val="40000"/>
                    </a:schemeClr>
                  </a:outerShdw>
                </a:effectLst>
                <a:latin typeface="+mj-lt"/>
                <a:cs typeface="Times New Roman" panose="02020603050405020304" pitchFamily="18" charset="0"/>
              </a:rPr>
              <a:t>Enhanced Reporting Obligations</a:t>
            </a:r>
          </a:p>
        </p:txBody>
      </p:sp>
    </p:spTree>
    <p:extLst>
      <p:ext uri="{BB962C8B-B14F-4D97-AF65-F5344CB8AC3E}">
        <p14:creationId xmlns:p14="http://schemas.microsoft.com/office/powerpoint/2010/main" val="332097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Introduction to CARO, 2020</a:t>
                </a:r>
              </a:p>
            </p:txBody>
          </p:sp>
        </p:grpSp>
      </p:grpSp>
    </p:spTree>
    <p:extLst>
      <p:ext uri="{BB962C8B-B14F-4D97-AF65-F5344CB8AC3E}">
        <p14:creationId xmlns:p14="http://schemas.microsoft.com/office/powerpoint/2010/main" val="3676581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E3F5479-058B-4FA8-92E9-18CAB8CDC5C5}"/>
              </a:ext>
            </a:extLst>
          </p:cNvPr>
          <p:cNvSpPr txBox="1">
            <a:spLocks/>
          </p:cNvSpPr>
          <p:nvPr/>
        </p:nvSpPr>
        <p:spPr>
          <a:xfrm>
            <a:off x="228600" y="307234"/>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Introduction to CARO,2020</a:t>
            </a:r>
          </a:p>
        </p:txBody>
      </p:sp>
      <p:graphicFrame>
        <p:nvGraphicFramePr>
          <p:cNvPr id="5" name="Diagram 4"/>
          <p:cNvGraphicFramePr/>
          <p:nvPr>
            <p:extLst>
              <p:ext uri="{D42A27DB-BD31-4B8C-83A1-F6EECF244321}">
                <p14:modId xmlns:p14="http://schemas.microsoft.com/office/powerpoint/2010/main" val="2184878138"/>
              </p:ext>
            </p:extLst>
          </p:nvPr>
        </p:nvGraphicFramePr>
        <p:xfrm>
          <a:off x="544491" y="1479622"/>
          <a:ext cx="3493037" cy="376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4162842" y="962901"/>
            <a:ext cx="7800558" cy="5436593"/>
            <a:chOff x="4162842" y="950022"/>
            <a:chExt cx="7800558" cy="5436593"/>
          </a:xfrm>
        </p:grpSpPr>
        <p:grpSp>
          <p:nvGrpSpPr>
            <p:cNvPr id="82" name="Group 81"/>
            <p:cNvGrpSpPr/>
            <p:nvPr/>
          </p:nvGrpSpPr>
          <p:grpSpPr>
            <a:xfrm>
              <a:off x="4162842" y="1154333"/>
              <a:ext cx="7800558" cy="5232282"/>
              <a:chOff x="4815251" y="1342785"/>
              <a:chExt cx="7800558" cy="5232282"/>
            </a:xfrm>
          </p:grpSpPr>
          <p:sp>
            <p:nvSpPr>
              <p:cNvPr id="6" name="Right Brace 5"/>
              <p:cNvSpPr/>
              <p:nvPr/>
            </p:nvSpPr>
            <p:spPr>
              <a:xfrm>
                <a:off x="4893972" y="1543915"/>
                <a:ext cx="540913" cy="4689460"/>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Bahnschrift" panose="020B0502040204020203" pitchFamily="34" charset="0"/>
                </a:endParaRPr>
              </a:p>
            </p:txBody>
          </p:sp>
          <p:cxnSp>
            <p:nvCxnSpPr>
              <p:cNvPr id="26" name="Straight Arrow Connector 25"/>
              <p:cNvCxnSpPr/>
              <p:nvPr/>
            </p:nvCxnSpPr>
            <p:spPr>
              <a:xfrm flipV="1">
                <a:off x="5499280" y="1342785"/>
                <a:ext cx="661115" cy="25458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477814" y="1823459"/>
                <a:ext cx="1533422" cy="206518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477814" y="2436321"/>
                <a:ext cx="1966175" cy="14523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96319" y="1673105"/>
                <a:ext cx="4766771"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Reduced Concept of Materiality or Sampling</a:t>
                </a:r>
              </a:p>
            </p:txBody>
          </p:sp>
          <p:sp>
            <p:nvSpPr>
              <p:cNvPr id="56" name="TextBox 55"/>
              <p:cNvSpPr txBox="1"/>
              <p:nvPr/>
            </p:nvSpPr>
            <p:spPr>
              <a:xfrm>
                <a:off x="7851867" y="5564273"/>
                <a:ext cx="4402596"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Increase in Responsibility of Auditors</a:t>
                </a:r>
              </a:p>
            </p:txBody>
          </p:sp>
          <p:sp>
            <p:nvSpPr>
              <p:cNvPr id="58" name="TextBox 57"/>
              <p:cNvSpPr txBox="1"/>
              <p:nvPr/>
            </p:nvSpPr>
            <p:spPr>
              <a:xfrm>
                <a:off x="8116003" y="4743159"/>
                <a:ext cx="4499806" cy="715089"/>
              </a:xfrm>
              <a:prstGeom prst="roundRect">
                <a:avLst/>
              </a:prstGeom>
              <a:noFill/>
              <a:ln>
                <a:solidFill>
                  <a:schemeClr val="accent6">
                    <a:lumMod val="60000"/>
                    <a:lumOff val="40000"/>
                  </a:schemeClr>
                </a:solidFill>
              </a:ln>
            </p:spPr>
            <p:txBody>
              <a:bodyPr wrap="square" rtlCol="0">
                <a:spAutoFit/>
              </a:bodyPr>
              <a:lstStyle/>
              <a:p>
                <a:r>
                  <a:rPr lang="en-IN" dirty="0">
                    <a:latin typeface="Bahnschrift" panose="020B0502040204020203" pitchFamily="34" charset="0"/>
                  </a:rPr>
                  <a:t>Opine from Hindsight information to Foresight information</a:t>
                </a:r>
              </a:p>
            </p:txBody>
          </p:sp>
          <p:cxnSp>
            <p:nvCxnSpPr>
              <p:cNvPr id="59" name="Straight Arrow Connector 58"/>
              <p:cNvCxnSpPr/>
              <p:nvPr/>
            </p:nvCxnSpPr>
            <p:spPr>
              <a:xfrm flipV="1">
                <a:off x="5477814" y="3137322"/>
                <a:ext cx="2416935" cy="7751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235346" y="4205634"/>
                <a:ext cx="3310205"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Change in Mindset of Auditors</a:t>
                </a:r>
              </a:p>
            </p:txBody>
          </p:sp>
          <p:cxnSp>
            <p:nvCxnSpPr>
              <p:cNvPr id="62" name="Straight Arrow Connector 61"/>
              <p:cNvCxnSpPr/>
              <p:nvPr/>
            </p:nvCxnSpPr>
            <p:spPr>
              <a:xfrm flipV="1">
                <a:off x="5477813" y="3749414"/>
                <a:ext cx="2627962" cy="1757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477813" y="3935524"/>
                <a:ext cx="2532846" cy="11922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6200000">
                <a:off x="3344814" y="3582571"/>
                <a:ext cx="3310205" cy="369332"/>
              </a:xfrm>
              <a:prstGeom prst="rect">
                <a:avLst/>
              </a:prstGeom>
              <a:noFill/>
            </p:spPr>
            <p:txBody>
              <a:bodyPr wrap="square" rtlCol="0">
                <a:spAutoFit/>
              </a:bodyPr>
              <a:lstStyle/>
              <a:p>
                <a:pPr algn="ctr"/>
                <a:r>
                  <a:rPr lang="en-US" dirty="0">
                    <a:latin typeface="Bahnschrift" panose="020B0502040204020203" pitchFamily="34" charset="0"/>
                  </a:rPr>
                  <a:t>Principles of CARO,2020</a:t>
                </a:r>
              </a:p>
            </p:txBody>
          </p:sp>
          <p:sp>
            <p:nvSpPr>
              <p:cNvPr id="67" name="TextBox 66"/>
              <p:cNvSpPr txBox="1"/>
              <p:nvPr/>
            </p:nvSpPr>
            <p:spPr>
              <a:xfrm>
                <a:off x="7662984" y="2263596"/>
                <a:ext cx="4591479"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Straight Forward/ To the Point Questions </a:t>
                </a:r>
              </a:p>
            </p:txBody>
          </p:sp>
          <p:sp>
            <p:nvSpPr>
              <p:cNvPr id="68" name="TextBox 67"/>
              <p:cNvSpPr txBox="1"/>
              <p:nvPr/>
            </p:nvSpPr>
            <p:spPr>
              <a:xfrm>
                <a:off x="7418230" y="6166444"/>
                <a:ext cx="4644859"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Reasoning for Qualification of each clause</a:t>
                </a:r>
              </a:p>
            </p:txBody>
          </p:sp>
          <p:cxnSp>
            <p:nvCxnSpPr>
              <p:cNvPr id="69" name="Straight Arrow Connector 68"/>
              <p:cNvCxnSpPr/>
              <p:nvPr/>
            </p:nvCxnSpPr>
            <p:spPr>
              <a:xfrm>
                <a:off x="5477813" y="3957470"/>
                <a:ext cx="2122867" cy="16705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540562" y="3919821"/>
                <a:ext cx="2608141" cy="5403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474902" y="3954033"/>
                <a:ext cx="1269334" cy="20264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014711" y="2905803"/>
                <a:ext cx="4239752"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Judgements/Estimates </a:t>
                </a:r>
              </a:p>
            </p:txBody>
          </p:sp>
        </p:grpSp>
        <p:sp>
          <p:nvSpPr>
            <p:cNvPr id="31" name="TextBox 30"/>
            <p:cNvSpPr txBox="1"/>
            <p:nvPr/>
          </p:nvSpPr>
          <p:spPr>
            <a:xfrm>
              <a:off x="5920032" y="950022"/>
              <a:ext cx="3582765"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Detailed Reporting Obligation</a:t>
              </a:r>
            </a:p>
          </p:txBody>
        </p:sp>
      </p:grpSp>
      <p:sp>
        <p:nvSpPr>
          <p:cNvPr id="32" name="TextBox 31"/>
          <p:cNvSpPr txBox="1"/>
          <p:nvPr/>
        </p:nvSpPr>
        <p:spPr>
          <a:xfrm>
            <a:off x="7505334" y="3358703"/>
            <a:ext cx="3310205" cy="408623"/>
          </a:xfrm>
          <a:prstGeom prst="roundRect">
            <a:avLst/>
          </a:prstGeom>
          <a:noFill/>
          <a:ln>
            <a:solidFill>
              <a:schemeClr val="accent6">
                <a:lumMod val="60000"/>
                <a:lumOff val="40000"/>
              </a:schemeClr>
            </a:solidFill>
          </a:ln>
        </p:spPr>
        <p:txBody>
          <a:bodyPr wrap="square" rtlCol="0">
            <a:spAutoFit/>
          </a:bodyPr>
          <a:lstStyle/>
          <a:p>
            <a:r>
              <a:rPr lang="en-US" dirty="0">
                <a:latin typeface="Bahnschrift" panose="020B0502040204020203" pitchFamily="34" charset="0"/>
              </a:rPr>
              <a:t>Consistency in Reporting</a:t>
            </a:r>
          </a:p>
        </p:txBody>
      </p:sp>
    </p:spTree>
    <p:extLst>
      <p:ext uri="{BB962C8B-B14F-4D97-AF65-F5344CB8AC3E}">
        <p14:creationId xmlns:p14="http://schemas.microsoft.com/office/powerpoint/2010/main" val="3632660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Clause Wise Analysis- Standalone </a:t>
                </a:r>
              </a:p>
            </p:txBody>
          </p:sp>
        </p:grpSp>
      </p:grpSp>
    </p:spTree>
    <p:extLst>
      <p:ext uri="{BB962C8B-B14F-4D97-AF65-F5344CB8AC3E}">
        <p14:creationId xmlns:p14="http://schemas.microsoft.com/office/powerpoint/2010/main" val="124754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Assets</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a:t>
            </a:r>
            <a:r>
              <a:rPr lang="en-US" b="1" dirty="0" err="1">
                <a:solidFill>
                  <a:schemeClr val="bg1"/>
                </a:solidFill>
              </a:rPr>
              <a:t>i</a:t>
            </a:r>
            <a:r>
              <a:rPr lang="en-US" b="1" dirty="0">
                <a:solidFill>
                  <a:schemeClr val="bg1"/>
                </a:solidFill>
              </a:rPr>
              <a:t> (a) to (e )</a:t>
            </a:r>
          </a:p>
        </p:txBody>
      </p:sp>
      <p:grpSp>
        <p:nvGrpSpPr>
          <p:cNvPr id="5" name="Group 4"/>
          <p:cNvGrpSpPr/>
          <p:nvPr/>
        </p:nvGrpSpPr>
        <p:grpSpPr>
          <a:xfrm>
            <a:off x="7045183" y="4560728"/>
            <a:ext cx="4454621" cy="1754327"/>
            <a:chOff x="579988" y="3750127"/>
            <a:chExt cx="4454621" cy="1754327"/>
          </a:xfrm>
        </p:grpSpPr>
        <p:sp>
          <p:nvSpPr>
            <p:cNvPr id="10" name="TextBox 9"/>
            <p:cNvSpPr txBox="1"/>
            <p:nvPr/>
          </p:nvSpPr>
          <p:spPr>
            <a:xfrm>
              <a:off x="584768" y="4119459"/>
              <a:ext cx="4449841" cy="1384995"/>
            </a:xfrm>
            <a:prstGeom prst="rect">
              <a:avLst/>
            </a:prstGeom>
            <a:noFill/>
            <a:ln w="3175">
              <a:solidFill>
                <a:schemeClr val="tx1"/>
              </a:solidFill>
            </a:ln>
          </p:spPr>
          <p:txBody>
            <a:bodyPr wrap="square" rtlCol="0">
              <a:spAutoFit/>
            </a:bodyPr>
            <a:lstStyle/>
            <a:p>
              <a:r>
                <a:rPr lang="en-IN" sz="1400" dirty="0"/>
                <a:t>1.Need to have itemised inventory of intangible asset.</a:t>
              </a:r>
            </a:p>
            <a:p>
              <a:r>
                <a:rPr lang="en-IN" sz="1400" dirty="0"/>
                <a:t> </a:t>
              </a:r>
            </a:p>
            <a:p>
              <a:r>
                <a:rPr lang="en-IN" sz="1400" dirty="0"/>
                <a:t>2.Internally generated intangible asset under Business Combination and its record</a:t>
              </a:r>
            </a:p>
            <a:p>
              <a:endParaRPr lang="en-US" sz="1400" dirty="0">
                <a:latin typeface="Book Antiqua" panose="02040602050305030304" pitchFamily="18" charset="0"/>
              </a:endParaRP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600" y="3955416"/>
            <a:ext cx="6223502" cy="2842643"/>
            <a:chOff x="5739898" y="3763006"/>
            <a:chExt cx="6223502" cy="2842643"/>
          </a:xfrm>
        </p:grpSpPr>
        <p:sp>
          <p:nvSpPr>
            <p:cNvPr id="11" name="TextBox 10"/>
            <p:cNvSpPr txBox="1"/>
            <p:nvPr/>
          </p:nvSpPr>
          <p:spPr>
            <a:xfrm>
              <a:off x="5739898" y="4143436"/>
              <a:ext cx="6223502" cy="2462213"/>
            </a:xfrm>
            <a:prstGeom prst="rect">
              <a:avLst/>
            </a:prstGeom>
            <a:noFill/>
            <a:ln w="3175">
              <a:solidFill>
                <a:schemeClr val="tx1"/>
              </a:solidFill>
            </a:ln>
          </p:spPr>
          <p:txBody>
            <a:bodyPr wrap="square" rtlCol="0">
              <a:spAutoFit/>
            </a:bodyPr>
            <a:lstStyle/>
            <a:p>
              <a:r>
                <a:rPr lang="en-IN" sz="1400" dirty="0"/>
                <a:t>1.Separate records of Intangible assets</a:t>
              </a:r>
            </a:p>
            <a:p>
              <a:r>
                <a:rPr lang="en-IN" sz="1400" dirty="0"/>
                <a:t> </a:t>
              </a:r>
            </a:p>
            <a:p>
              <a:r>
                <a:rPr lang="en-IN" sz="1400" dirty="0"/>
                <a:t>2.</a:t>
              </a:r>
              <a:r>
                <a:rPr lang="en-US" sz="1400" dirty="0"/>
                <a:t>whether lease agreements are duly executed in favor of the company for all the immovable properties taken on lease</a:t>
              </a:r>
            </a:p>
            <a:p>
              <a:endParaRPr lang="en-US" sz="1400" dirty="0"/>
            </a:p>
            <a:p>
              <a:r>
                <a:rPr lang="en-US" sz="1400" dirty="0"/>
                <a:t>3. Review of Competency and Report of Valuation in case of revaluation</a:t>
              </a:r>
            </a:p>
            <a:p>
              <a:endParaRPr lang="en-US" sz="1400" dirty="0"/>
            </a:p>
            <a:p>
              <a:r>
                <a:rPr lang="en-US" sz="1400" dirty="0"/>
                <a:t>4. Requirements relating to litigation and claims given in SA 501, “Audit Evidence-Specific Considerations for Selected Items for Proceedings related to </a:t>
              </a:r>
              <a:r>
                <a:rPr lang="en-US" sz="1400" dirty="0" err="1"/>
                <a:t>Benami</a:t>
              </a:r>
              <a:r>
                <a:rPr lang="en-US" sz="1400" dirty="0"/>
                <a:t> Property and SA 250 ‘’Consideration of Laws and Regulation in Audit of Financial Statements’’</a:t>
              </a: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170572005"/>
              </p:ext>
            </p:extLst>
          </p:nvPr>
        </p:nvGraphicFramePr>
        <p:xfrm>
          <a:off x="112367" y="693910"/>
          <a:ext cx="11255062" cy="3541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734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Inventory</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ii (a) </a:t>
            </a:r>
          </a:p>
        </p:txBody>
      </p:sp>
      <p:grpSp>
        <p:nvGrpSpPr>
          <p:cNvPr id="5" name="Group 4"/>
          <p:cNvGrpSpPr/>
          <p:nvPr/>
        </p:nvGrpSpPr>
        <p:grpSpPr>
          <a:xfrm>
            <a:off x="7045183" y="4560728"/>
            <a:ext cx="4454621" cy="1969770"/>
            <a:chOff x="579988" y="3750127"/>
            <a:chExt cx="4454621" cy="1969770"/>
          </a:xfrm>
        </p:grpSpPr>
        <p:sp>
          <p:nvSpPr>
            <p:cNvPr id="10" name="TextBox 9"/>
            <p:cNvSpPr txBox="1"/>
            <p:nvPr/>
          </p:nvSpPr>
          <p:spPr>
            <a:xfrm>
              <a:off x="584768" y="4119459"/>
              <a:ext cx="4449841" cy="1600438"/>
            </a:xfrm>
            <a:prstGeom prst="rect">
              <a:avLst/>
            </a:prstGeom>
            <a:noFill/>
            <a:ln w="3175">
              <a:solidFill>
                <a:schemeClr val="tx1"/>
              </a:solidFill>
            </a:ln>
          </p:spPr>
          <p:txBody>
            <a:bodyPr wrap="square" rtlCol="0">
              <a:spAutoFit/>
            </a:bodyPr>
            <a:lstStyle/>
            <a:p>
              <a:pPr marL="342900" indent="-342900">
                <a:buAutoNum type="arabicPeriod"/>
              </a:pPr>
              <a:r>
                <a:rPr lang="en-IN" sz="1400" dirty="0"/>
                <a:t>Defining Appropriateness of Coverage and Procedures of Verification need professional judgement</a:t>
              </a:r>
            </a:p>
            <a:p>
              <a:pPr marL="342900" indent="-342900">
                <a:buAutoNum type="arabicPeriod"/>
              </a:pPr>
              <a:endParaRPr lang="en-IN" sz="1400" dirty="0"/>
            </a:p>
            <a:p>
              <a:pPr marL="342900" indent="-342900">
                <a:buAutoNum type="arabicPeriod"/>
              </a:pPr>
              <a:r>
                <a:rPr lang="en-IN" sz="1400" dirty="0"/>
                <a:t>No materiality for reporting of 10% of discrepancy</a:t>
              </a:r>
            </a:p>
            <a:p>
              <a:r>
                <a:rPr lang="en-IN" sz="1400" dirty="0"/>
                <a:t> </a:t>
              </a:r>
            </a:p>
            <a:p>
              <a:endParaRPr lang="en-US" sz="1400" dirty="0">
                <a:latin typeface="Book Antiqua" panose="02040602050305030304" pitchFamily="18" charset="0"/>
              </a:endParaRP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600" y="4032690"/>
            <a:ext cx="6223502" cy="2411755"/>
            <a:chOff x="5739898" y="3763006"/>
            <a:chExt cx="6223502" cy="2411755"/>
          </a:xfrm>
        </p:grpSpPr>
        <p:sp>
          <p:nvSpPr>
            <p:cNvPr id="11" name="TextBox 10"/>
            <p:cNvSpPr txBox="1"/>
            <p:nvPr/>
          </p:nvSpPr>
          <p:spPr>
            <a:xfrm>
              <a:off x="5739898" y="4143436"/>
              <a:ext cx="6223502" cy="2031325"/>
            </a:xfrm>
            <a:prstGeom prst="rect">
              <a:avLst/>
            </a:prstGeom>
            <a:noFill/>
            <a:ln w="3175">
              <a:solidFill>
                <a:schemeClr val="tx1"/>
              </a:solidFill>
            </a:ln>
          </p:spPr>
          <p:txBody>
            <a:bodyPr wrap="square" rtlCol="0">
              <a:spAutoFit/>
            </a:bodyPr>
            <a:lstStyle/>
            <a:p>
              <a:pPr marL="342900" indent="-342900">
                <a:buAutoNum type="arabicPeriod"/>
              </a:pPr>
              <a:r>
                <a:rPr lang="en-IN" sz="1400" dirty="0"/>
                <a:t>Analysis and Documentation of Procedures adopted by Management for Verification</a:t>
              </a:r>
            </a:p>
            <a:p>
              <a:endParaRPr lang="en-IN" sz="1400" dirty="0"/>
            </a:p>
            <a:p>
              <a:pPr marL="342900" indent="-342900">
                <a:buFont typeface="+mj-lt"/>
                <a:buAutoNum type="arabicPeriod" startAt="2"/>
              </a:pPr>
              <a:r>
                <a:rPr lang="en-IN" sz="1400" dirty="0"/>
                <a:t>To check appropriateness of Coverage of verification with reference to various factors of the entity and the industry in which it works</a:t>
              </a:r>
            </a:p>
            <a:p>
              <a:endParaRPr lang="en-IN" sz="1400" dirty="0"/>
            </a:p>
            <a:p>
              <a:pPr marL="342900" indent="-342900">
                <a:buFont typeface="+mj-lt"/>
                <a:buAutoNum type="arabicPeriod" startAt="3"/>
              </a:pPr>
              <a:r>
                <a:rPr lang="en-IN" sz="1400" dirty="0"/>
                <a:t>Quantification and reporting of discrepancies noticed when the inventory is verified without having regard to threshold of materiality</a:t>
              </a:r>
            </a:p>
            <a:p>
              <a:pPr marL="342900" indent="-342900">
                <a:buAutoNum type="arabicPeriod" startAt="3"/>
              </a:pP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2198792913"/>
              </p:ext>
            </p:extLst>
          </p:nvPr>
        </p:nvGraphicFramePr>
        <p:xfrm>
          <a:off x="244742" y="977349"/>
          <a:ext cx="11255062" cy="265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399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Working Capital</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ii (b) New Clause </a:t>
            </a:r>
          </a:p>
        </p:txBody>
      </p:sp>
      <p:grpSp>
        <p:nvGrpSpPr>
          <p:cNvPr id="5" name="Group 4"/>
          <p:cNvGrpSpPr/>
          <p:nvPr/>
        </p:nvGrpSpPr>
        <p:grpSpPr>
          <a:xfrm>
            <a:off x="7045183" y="4045568"/>
            <a:ext cx="4454621" cy="1969770"/>
            <a:chOff x="579988" y="3750127"/>
            <a:chExt cx="4454621" cy="1969770"/>
          </a:xfrm>
        </p:grpSpPr>
        <p:sp>
          <p:nvSpPr>
            <p:cNvPr id="10" name="TextBox 9"/>
            <p:cNvSpPr txBox="1"/>
            <p:nvPr/>
          </p:nvSpPr>
          <p:spPr>
            <a:xfrm>
              <a:off x="584768" y="4119459"/>
              <a:ext cx="4449841" cy="1600438"/>
            </a:xfrm>
            <a:prstGeom prst="rect">
              <a:avLst/>
            </a:prstGeom>
            <a:noFill/>
            <a:ln w="3175">
              <a:solidFill>
                <a:schemeClr val="tx1"/>
              </a:solidFill>
            </a:ln>
          </p:spPr>
          <p:txBody>
            <a:bodyPr wrap="square" rtlCol="0">
              <a:spAutoFit/>
            </a:bodyPr>
            <a:lstStyle/>
            <a:p>
              <a:pPr marL="342900" indent="-342900">
                <a:buAutoNum type="arabicPeriod"/>
              </a:pPr>
              <a:r>
                <a:rPr lang="en-IN" sz="1400" dirty="0"/>
                <a:t>Treatment of rectifications/effect of shortage/ excess taken post submission of returns to the bank</a:t>
              </a:r>
            </a:p>
            <a:p>
              <a:pPr marL="342900" indent="-342900">
                <a:buAutoNum type="arabicPeriod"/>
              </a:pPr>
              <a:endParaRPr lang="en-IN" sz="1400" dirty="0"/>
            </a:p>
            <a:p>
              <a:pPr marL="342900" indent="-342900">
                <a:buAutoNum type="arabicPeriod"/>
              </a:pPr>
              <a:r>
                <a:rPr lang="en-IN" sz="1400" dirty="0"/>
                <a:t>Timing of verification</a:t>
              </a:r>
            </a:p>
            <a:p>
              <a:r>
                <a:rPr lang="en-IN" sz="1400" dirty="0"/>
                <a:t> </a:t>
              </a:r>
            </a:p>
            <a:p>
              <a:endParaRPr lang="en-US" sz="1400" dirty="0">
                <a:latin typeface="Book Antiqua" panose="02040602050305030304" pitchFamily="18" charset="0"/>
              </a:endParaRP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600" y="4032690"/>
            <a:ext cx="6223502" cy="1980868"/>
            <a:chOff x="5739898" y="3763006"/>
            <a:chExt cx="6223502" cy="1980868"/>
          </a:xfrm>
        </p:grpSpPr>
        <p:sp>
          <p:nvSpPr>
            <p:cNvPr id="11" name="TextBox 10"/>
            <p:cNvSpPr txBox="1"/>
            <p:nvPr/>
          </p:nvSpPr>
          <p:spPr>
            <a:xfrm>
              <a:off x="5739898" y="4143436"/>
              <a:ext cx="6223502" cy="1600438"/>
            </a:xfrm>
            <a:prstGeom prst="rect">
              <a:avLst/>
            </a:prstGeom>
            <a:noFill/>
            <a:ln w="3175">
              <a:solidFill>
                <a:schemeClr val="tx1"/>
              </a:solidFill>
            </a:ln>
          </p:spPr>
          <p:txBody>
            <a:bodyPr wrap="square" rtlCol="0">
              <a:spAutoFit/>
            </a:bodyPr>
            <a:lstStyle/>
            <a:p>
              <a:pPr marL="342900" indent="-342900">
                <a:buAutoNum type="arabicPeriod"/>
              </a:pPr>
              <a:r>
                <a:rPr lang="en-IN" sz="1400" dirty="0"/>
                <a:t>Robust Verification of Sanction Limits for Working capital  and Security against it in addition to Utilization</a:t>
              </a:r>
            </a:p>
            <a:p>
              <a:endParaRPr lang="en-IN" sz="1400" dirty="0"/>
            </a:p>
            <a:p>
              <a:pPr marL="342900" indent="-342900">
                <a:buFont typeface="+mj-lt"/>
                <a:buAutoNum type="arabicPeriod" startAt="2"/>
              </a:pPr>
              <a:r>
                <a:rPr lang="en-IN" sz="1400" dirty="0"/>
                <a:t>Verification of Quarterly returns submitted by Management to Bank and Book Records relating to the information submitted (stock/ debtors/creditors)</a:t>
              </a:r>
            </a:p>
            <a:p>
              <a:endParaRPr lang="en-IN" sz="1400" dirty="0"/>
            </a:p>
            <a:p>
              <a:pPr marL="342900" indent="-342900">
                <a:buAutoNum type="arabicPeriod"/>
              </a:pP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4177673412"/>
              </p:ext>
            </p:extLst>
          </p:nvPr>
        </p:nvGraphicFramePr>
        <p:xfrm>
          <a:off x="244742" y="977349"/>
          <a:ext cx="11255062" cy="265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772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Loans, Investments &amp; Guarantees </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iii </a:t>
            </a:r>
          </a:p>
        </p:txBody>
      </p:sp>
      <p:grpSp>
        <p:nvGrpSpPr>
          <p:cNvPr id="5" name="Group 4"/>
          <p:cNvGrpSpPr/>
          <p:nvPr/>
        </p:nvGrpSpPr>
        <p:grpSpPr>
          <a:xfrm>
            <a:off x="7470190" y="4522079"/>
            <a:ext cx="4454621" cy="1969770"/>
            <a:chOff x="579988" y="3750127"/>
            <a:chExt cx="4454621" cy="1969770"/>
          </a:xfrm>
        </p:grpSpPr>
        <p:sp>
          <p:nvSpPr>
            <p:cNvPr id="10" name="TextBox 9"/>
            <p:cNvSpPr txBox="1"/>
            <p:nvPr/>
          </p:nvSpPr>
          <p:spPr>
            <a:xfrm>
              <a:off x="584768" y="4119459"/>
              <a:ext cx="4449841" cy="1600438"/>
            </a:xfrm>
            <a:prstGeom prst="rect">
              <a:avLst/>
            </a:prstGeom>
            <a:noFill/>
            <a:ln w="3175">
              <a:solidFill>
                <a:schemeClr val="tx1"/>
              </a:solidFill>
            </a:ln>
          </p:spPr>
          <p:txBody>
            <a:bodyPr wrap="square" rtlCol="0">
              <a:spAutoFit/>
            </a:bodyPr>
            <a:lstStyle/>
            <a:p>
              <a:pPr marL="342900" indent="-342900">
                <a:buAutoNum type="arabicPeriod"/>
              </a:pPr>
              <a:r>
                <a:rPr lang="en-IN" sz="1400" dirty="0"/>
                <a:t>Challenging for NBFCs considering variety of Business and RBI Compliances</a:t>
              </a:r>
            </a:p>
            <a:p>
              <a:pPr marL="342900" indent="-342900">
                <a:buAutoNum type="arabicPeriod"/>
              </a:pPr>
              <a:r>
                <a:rPr lang="en-IN" sz="1400" dirty="0"/>
                <a:t>Judgement required as to whether the terms are </a:t>
              </a:r>
              <a:r>
                <a:rPr lang="en-US" sz="1400" dirty="0"/>
                <a:t>prejudicial to the company’s interest</a:t>
              </a:r>
            </a:p>
            <a:p>
              <a:pPr marL="342900" indent="-342900">
                <a:buAutoNum type="arabicPeriod"/>
              </a:pPr>
              <a:r>
                <a:rPr lang="en-US" sz="1400" dirty="0"/>
                <a:t>Interpretation of Advances in the nature of loan</a:t>
              </a:r>
            </a:p>
            <a:p>
              <a:r>
                <a:rPr lang="en-IN" sz="1400" dirty="0"/>
                <a:t> </a:t>
              </a: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599" y="4496326"/>
            <a:ext cx="6957812" cy="2196312"/>
            <a:chOff x="5739898" y="3763006"/>
            <a:chExt cx="6500237" cy="2196312"/>
          </a:xfrm>
        </p:grpSpPr>
        <p:sp>
          <p:nvSpPr>
            <p:cNvPr id="11" name="TextBox 10"/>
            <p:cNvSpPr txBox="1"/>
            <p:nvPr/>
          </p:nvSpPr>
          <p:spPr>
            <a:xfrm>
              <a:off x="5739898" y="4143436"/>
              <a:ext cx="6500237" cy="1815882"/>
            </a:xfrm>
            <a:prstGeom prst="rect">
              <a:avLst/>
            </a:prstGeom>
            <a:noFill/>
            <a:ln w="3175">
              <a:solidFill>
                <a:schemeClr val="tx1"/>
              </a:solidFill>
            </a:ln>
          </p:spPr>
          <p:txBody>
            <a:bodyPr wrap="square" rtlCol="0">
              <a:spAutoFit/>
            </a:bodyPr>
            <a:lstStyle/>
            <a:p>
              <a:pPr marL="342900" indent="-342900">
                <a:buAutoNum type="arabicPeriod"/>
              </a:pPr>
              <a:r>
                <a:rPr lang="en-IN" sz="1400" dirty="0"/>
                <a:t>Robust Verification of Loans/Advances/Investments /Guarantees given during the year along with the contractual terms and conditions in addition to outstanding balances at the end of the year</a:t>
              </a:r>
            </a:p>
            <a:p>
              <a:endParaRPr lang="en-IN" sz="1400" dirty="0"/>
            </a:p>
            <a:p>
              <a:pPr marL="342900" indent="-342900">
                <a:buFont typeface="+mj-lt"/>
                <a:buAutoNum type="arabicPeriod" startAt="2"/>
              </a:pPr>
              <a:r>
                <a:rPr lang="en-IN" sz="1400" dirty="0"/>
                <a:t>Additional details as to comment on such transactions are prejudicial to company’s interest (</a:t>
              </a:r>
              <a:r>
                <a:rPr lang="en-US" sz="1400" dirty="0"/>
                <a:t>Testing interest rates, security, terms and period of repayment in case of loan and company’s ability to invest, financial standing of the investee company, sources of funds, valuation of proposed investment, covenants attached </a:t>
              </a:r>
              <a:r>
                <a:rPr lang="en-US" sz="1400" dirty="0" err="1"/>
                <a:t>etc</a:t>
              </a:r>
              <a:r>
                <a:rPr lang="en-US" sz="1400" dirty="0"/>
                <a:t>)</a:t>
              </a: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3145738557"/>
              </p:ext>
            </p:extLst>
          </p:nvPr>
        </p:nvGraphicFramePr>
        <p:xfrm>
          <a:off x="708338" y="901521"/>
          <a:ext cx="11255062" cy="3640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341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Compliances</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iv/v/vi/vii</a:t>
            </a:r>
          </a:p>
        </p:txBody>
      </p:sp>
      <p:grpSp>
        <p:nvGrpSpPr>
          <p:cNvPr id="5" name="Group 4"/>
          <p:cNvGrpSpPr/>
          <p:nvPr/>
        </p:nvGrpSpPr>
        <p:grpSpPr>
          <a:xfrm>
            <a:off x="7045183" y="4045569"/>
            <a:ext cx="4454621" cy="1107996"/>
            <a:chOff x="579988" y="3750127"/>
            <a:chExt cx="4454621" cy="1107996"/>
          </a:xfrm>
        </p:grpSpPr>
        <p:sp>
          <p:nvSpPr>
            <p:cNvPr id="10" name="TextBox 9"/>
            <p:cNvSpPr txBox="1"/>
            <p:nvPr/>
          </p:nvSpPr>
          <p:spPr>
            <a:xfrm>
              <a:off x="584768" y="4119459"/>
              <a:ext cx="4449841" cy="738664"/>
            </a:xfrm>
            <a:prstGeom prst="rect">
              <a:avLst/>
            </a:prstGeom>
            <a:noFill/>
            <a:ln w="3175">
              <a:solidFill>
                <a:schemeClr val="tx1"/>
              </a:solidFill>
            </a:ln>
          </p:spPr>
          <p:txBody>
            <a:bodyPr wrap="square" rtlCol="0">
              <a:spAutoFit/>
            </a:bodyPr>
            <a:lstStyle/>
            <a:p>
              <a:pPr marL="342900" indent="-342900">
                <a:buAutoNum type="arabicPeriod"/>
              </a:pPr>
              <a:r>
                <a:rPr lang="en-IN" sz="1400" dirty="0"/>
                <a:t>No Major Changes</a:t>
              </a:r>
            </a:p>
            <a:p>
              <a:endParaRPr lang="en-US" sz="1400" dirty="0">
                <a:latin typeface="Book Antiqua" panose="02040602050305030304" pitchFamily="18" charset="0"/>
              </a:endParaRP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600" y="4032690"/>
            <a:ext cx="6223502" cy="903650"/>
            <a:chOff x="5739898" y="3763006"/>
            <a:chExt cx="6223502" cy="903650"/>
          </a:xfrm>
        </p:grpSpPr>
        <p:sp>
          <p:nvSpPr>
            <p:cNvPr id="11" name="TextBox 10"/>
            <p:cNvSpPr txBox="1"/>
            <p:nvPr/>
          </p:nvSpPr>
          <p:spPr>
            <a:xfrm>
              <a:off x="5739898" y="4143436"/>
              <a:ext cx="6223502" cy="523220"/>
            </a:xfrm>
            <a:prstGeom prst="rect">
              <a:avLst/>
            </a:prstGeom>
            <a:noFill/>
            <a:ln w="3175">
              <a:solidFill>
                <a:schemeClr val="tx1"/>
              </a:solidFill>
            </a:ln>
          </p:spPr>
          <p:txBody>
            <a:bodyPr wrap="square" rtlCol="0">
              <a:spAutoFit/>
            </a:bodyPr>
            <a:lstStyle/>
            <a:p>
              <a:pPr marL="342900" indent="-342900">
                <a:buAutoNum type="arabicPeriod"/>
              </a:pPr>
              <a:r>
                <a:rPr lang="en-IN" sz="1400" dirty="0"/>
                <a:t>No major changes as compared to CARO,2016</a:t>
              </a:r>
            </a:p>
            <a:p>
              <a:pPr marL="342900" indent="-342900">
                <a:buAutoNum type="arabicPeriod" startAt="3"/>
              </a:pP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2064719594"/>
              </p:ext>
            </p:extLst>
          </p:nvPr>
        </p:nvGraphicFramePr>
        <p:xfrm>
          <a:off x="244742" y="977349"/>
          <a:ext cx="11255062" cy="265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24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53543"/>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Current Perspective</a:t>
            </a:r>
            <a:endParaRPr lang="en-IN" sz="2400" b="1" dirty="0"/>
          </a:p>
        </p:txBody>
      </p:sp>
      <p:sp>
        <p:nvSpPr>
          <p:cNvPr id="2" name="TextBox 1"/>
          <p:cNvSpPr txBox="1"/>
          <p:nvPr/>
        </p:nvSpPr>
        <p:spPr>
          <a:xfrm>
            <a:off x="438250" y="983714"/>
            <a:ext cx="11315499" cy="923330"/>
          </a:xfrm>
          <a:prstGeom prst="rect">
            <a:avLst/>
          </a:prstGeom>
          <a:noFill/>
        </p:spPr>
        <p:txBody>
          <a:bodyPr wrap="square" rtlCol="0">
            <a:spAutoFit/>
          </a:bodyPr>
          <a:lstStyle/>
          <a:p>
            <a:r>
              <a:rPr lang="en-US" b="1" i="1" dirty="0"/>
              <a:t>‘’An Annual Report should be seen as an Iceberg in terms of information it contains. It can not tell you all you need to know about a company but if there is something in that makes you feel uneasy, there may be other even more uncomfortable things lying below the metaphorical water line.’’</a:t>
            </a:r>
          </a:p>
        </p:txBody>
      </p:sp>
      <p:sp>
        <p:nvSpPr>
          <p:cNvPr id="25" name="TextBox 24">
            <a:extLst>
              <a:ext uri="{FF2B5EF4-FFF2-40B4-BE49-F238E27FC236}">
                <a16:creationId xmlns:a16="http://schemas.microsoft.com/office/drawing/2014/main" id="{049A0E7A-F6CC-4A21-BBAE-20E61F086890}"/>
              </a:ext>
            </a:extLst>
          </p:cNvPr>
          <p:cNvSpPr txBox="1"/>
          <p:nvPr/>
        </p:nvSpPr>
        <p:spPr>
          <a:xfrm>
            <a:off x="438249" y="2204816"/>
            <a:ext cx="11215685" cy="923330"/>
          </a:xfrm>
          <a:prstGeom prst="rect">
            <a:avLst/>
          </a:prstGeom>
          <a:noFill/>
        </p:spPr>
        <p:txBody>
          <a:bodyPr wrap="square" rtlCol="0">
            <a:spAutoFit/>
          </a:bodyPr>
          <a:lstStyle/>
          <a:p>
            <a:r>
              <a:rPr lang="en-US" b="1" i="1" dirty="0"/>
              <a:t>Hon. PM Modi Nov, 2019,</a:t>
            </a:r>
          </a:p>
          <a:p>
            <a:r>
              <a:rPr lang="en-US" i="1" dirty="0"/>
              <a:t>‘’We must challenge the frauds .Both Internal &amp; External Auditors need to find the innovative methods to catch frauds. We must encourage the core values of Auditors for the same.’’</a:t>
            </a:r>
          </a:p>
        </p:txBody>
      </p:sp>
      <p:sp>
        <p:nvSpPr>
          <p:cNvPr id="26" name="TextBox 25">
            <a:extLst>
              <a:ext uri="{FF2B5EF4-FFF2-40B4-BE49-F238E27FC236}">
                <a16:creationId xmlns:a16="http://schemas.microsoft.com/office/drawing/2014/main" id="{E2BB0B30-04F2-4EE2-B4B0-134994E67AA8}"/>
              </a:ext>
            </a:extLst>
          </p:cNvPr>
          <p:cNvSpPr txBox="1"/>
          <p:nvPr/>
        </p:nvSpPr>
        <p:spPr>
          <a:xfrm>
            <a:off x="438249" y="3425918"/>
            <a:ext cx="11215685" cy="369332"/>
          </a:xfrm>
          <a:prstGeom prst="rect">
            <a:avLst/>
          </a:prstGeom>
          <a:noFill/>
        </p:spPr>
        <p:txBody>
          <a:bodyPr wrap="square" rtlCol="0">
            <a:spAutoFit/>
          </a:bodyPr>
          <a:lstStyle/>
          <a:p>
            <a:r>
              <a:rPr lang="en-US" b="1" i="1" dirty="0"/>
              <a:t>“46% of the entities subjected to Quality Review by QRB are having deficiencies in compliance with Schedule III”</a:t>
            </a:r>
          </a:p>
        </p:txBody>
      </p:sp>
    </p:spTree>
    <p:extLst>
      <p:ext uri="{BB962C8B-B14F-4D97-AF65-F5344CB8AC3E}">
        <p14:creationId xmlns:p14="http://schemas.microsoft.com/office/powerpoint/2010/main" val="2960126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Undisclosed Income</a:t>
            </a:r>
          </a:p>
        </p:txBody>
      </p:sp>
      <p:sp>
        <p:nvSpPr>
          <p:cNvPr id="2" name="TextBox 1"/>
          <p:cNvSpPr txBox="1"/>
          <p:nvPr/>
        </p:nvSpPr>
        <p:spPr>
          <a:xfrm>
            <a:off x="550575" y="822700"/>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viii New Clause </a:t>
            </a:r>
          </a:p>
        </p:txBody>
      </p:sp>
      <p:grpSp>
        <p:nvGrpSpPr>
          <p:cNvPr id="5" name="Group 4"/>
          <p:cNvGrpSpPr/>
          <p:nvPr/>
        </p:nvGrpSpPr>
        <p:grpSpPr>
          <a:xfrm>
            <a:off x="7058062" y="3028138"/>
            <a:ext cx="4454621" cy="3170099"/>
            <a:chOff x="579988" y="3750127"/>
            <a:chExt cx="4454621" cy="3170099"/>
          </a:xfrm>
        </p:grpSpPr>
        <p:sp>
          <p:nvSpPr>
            <p:cNvPr id="10" name="TextBox 9"/>
            <p:cNvSpPr txBox="1"/>
            <p:nvPr/>
          </p:nvSpPr>
          <p:spPr>
            <a:xfrm>
              <a:off x="584768" y="4119459"/>
              <a:ext cx="4449841" cy="2800767"/>
            </a:xfrm>
            <a:prstGeom prst="rect">
              <a:avLst/>
            </a:prstGeom>
            <a:noFill/>
            <a:ln w="3175">
              <a:solidFill>
                <a:schemeClr val="tx1"/>
              </a:solidFill>
            </a:ln>
          </p:spPr>
          <p:txBody>
            <a:bodyPr wrap="square" rtlCol="0">
              <a:spAutoFit/>
            </a:bodyPr>
            <a:lstStyle/>
            <a:p>
              <a:pPr marL="342900" indent="-342900" algn="just">
                <a:buAutoNum type="arabicPeriod"/>
              </a:pPr>
              <a:r>
                <a:rPr lang="en-US" sz="1600" dirty="0"/>
                <a:t>Re-assessment of risk of material misstatement under SA 315 and Internal Controls if such undisclosed or surrendered income has been disclosed by management during assessments </a:t>
              </a:r>
            </a:p>
            <a:p>
              <a:pPr marL="342900" indent="-342900" algn="just">
                <a:buAutoNum type="arabicPeriod"/>
              </a:pPr>
              <a:endParaRPr lang="en-US" sz="1600" dirty="0"/>
            </a:p>
            <a:p>
              <a:pPr marL="342900" indent="-342900" algn="just">
                <a:buAutoNum type="arabicPeriod"/>
              </a:pPr>
              <a:r>
                <a:rPr lang="en-US" sz="1600" dirty="0"/>
                <a:t>Re-visiting and extending the level of audit procedures considering revenue/income being the presumed audit risk and fraud prone area</a:t>
              </a:r>
            </a:p>
            <a:p>
              <a:pPr algn="just"/>
              <a:endParaRPr lang="en-IN" sz="1600" dirty="0"/>
            </a:p>
            <a:p>
              <a:pPr marL="342900" indent="-342900" algn="just">
                <a:buFont typeface="+mj-lt"/>
                <a:buAutoNum type="arabicPeriod" startAt="3"/>
              </a:pPr>
              <a:r>
                <a:rPr lang="en-US" sz="1600" dirty="0"/>
                <a:t>Compliance with </a:t>
              </a:r>
              <a:r>
                <a:rPr lang="en-US" sz="1600" dirty="0" err="1"/>
                <a:t>Ind</a:t>
              </a:r>
              <a:r>
                <a:rPr lang="en-US" sz="1600" dirty="0"/>
                <a:t> AS 8  ’Accounting Policies, Changes in Accounting Estimates and Errors’</a:t>
              </a:r>
            </a:p>
          </p:txBody>
        </p:sp>
        <p:sp>
          <p:nvSpPr>
            <p:cNvPr id="12" name="TextBox 11"/>
            <p:cNvSpPr txBox="1"/>
            <p:nvPr/>
          </p:nvSpPr>
          <p:spPr>
            <a:xfrm>
              <a:off x="579988" y="3750127"/>
              <a:ext cx="2266243" cy="369332"/>
            </a:xfrm>
            <a:prstGeom prst="rect">
              <a:avLst/>
            </a:prstGeom>
            <a:solidFill>
              <a:schemeClr val="accent1">
                <a:lumMod val="75000"/>
              </a:schemeClr>
            </a:solidFill>
          </p:spPr>
          <p:txBody>
            <a:bodyPr wrap="square" rtlCol="0">
              <a:spAutoFit/>
            </a:bodyPr>
            <a:lstStyle/>
            <a:p>
              <a:r>
                <a:rPr lang="en-US" b="1" dirty="0">
                  <a:solidFill>
                    <a:schemeClr val="bg1"/>
                  </a:solidFill>
                </a:rPr>
                <a:t>Challenges</a:t>
              </a:r>
            </a:p>
          </p:txBody>
        </p:sp>
      </p:grpSp>
      <p:grpSp>
        <p:nvGrpSpPr>
          <p:cNvPr id="6" name="Group 5"/>
          <p:cNvGrpSpPr/>
          <p:nvPr/>
        </p:nvGrpSpPr>
        <p:grpSpPr>
          <a:xfrm>
            <a:off x="563454" y="3066774"/>
            <a:ext cx="6223502" cy="1457648"/>
            <a:chOff x="5739898" y="3763006"/>
            <a:chExt cx="6223502" cy="1457648"/>
          </a:xfrm>
        </p:grpSpPr>
        <p:sp>
          <p:nvSpPr>
            <p:cNvPr id="11" name="TextBox 10"/>
            <p:cNvSpPr txBox="1"/>
            <p:nvPr/>
          </p:nvSpPr>
          <p:spPr>
            <a:xfrm>
              <a:off x="5739898" y="4143436"/>
              <a:ext cx="6223502" cy="1077218"/>
            </a:xfrm>
            <a:prstGeom prst="rect">
              <a:avLst/>
            </a:prstGeom>
            <a:noFill/>
            <a:ln w="3175">
              <a:solidFill>
                <a:schemeClr val="tx1"/>
              </a:solidFill>
            </a:ln>
          </p:spPr>
          <p:txBody>
            <a:bodyPr wrap="square" rtlCol="0">
              <a:spAutoFit/>
            </a:bodyPr>
            <a:lstStyle/>
            <a:p>
              <a:r>
                <a:rPr lang="en-IN" sz="1600" dirty="0"/>
                <a:t>Robust Verification of </a:t>
              </a:r>
              <a:r>
                <a:rPr lang="en-US" sz="1600" dirty="0"/>
                <a:t>Tax assessment documents for Assessments conducted during the year including copy of the statements made in the course of search and survey</a:t>
              </a:r>
            </a:p>
            <a:p>
              <a:endParaRPr lang="en-IN" sz="1600" dirty="0"/>
            </a:p>
          </p:txBody>
        </p:sp>
        <p:sp>
          <p:nvSpPr>
            <p:cNvPr id="13" name="TextBox 12"/>
            <p:cNvSpPr txBox="1"/>
            <p:nvPr/>
          </p:nvSpPr>
          <p:spPr>
            <a:xfrm>
              <a:off x="5739898" y="3763006"/>
              <a:ext cx="3159403" cy="369332"/>
            </a:xfrm>
            <a:prstGeom prst="rect">
              <a:avLst/>
            </a:prstGeom>
            <a:solidFill>
              <a:schemeClr val="accent1">
                <a:lumMod val="75000"/>
              </a:schemeClr>
            </a:solidFill>
          </p:spPr>
          <p:txBody>
            <a:bodyPr wrap="square" rtlCol="0">
              <a:spAutoFit/>
            </a:bodyPr>
            <a:lstStyle/>
            <a:p>
              <a:r>
                <a:rPr lang="en-US" b="1" dirty="0">
                  <a:solidFill>
                    <a:schemeClr val="bg1"/>
                  </a:solidFill>
                </a:rPr>
                <a:t>Specific Audit Procedures</a:t>
              </a:r>
            </a:p>
          </p:txBody>
        </p:sp>
      </p:grpSp>
      <p:sp>
        <p:nvSpPr>
          <p:cNvPr id="16" name="Title 3"/>
          <p:cNvSpPr txBox="1">
            <a:spLocks/>
          </p:cNvSpPr>
          <p:nvPr/>
        </p:nvSpPr>
        <p:spPr>
          <a:xfrm>
            <a:off x="556452" y="1233033"/>
            <a:ext cx="10515600" cy="1085162"/>
          </a:xfrm>
          <a:prstGeom prst="rect">
            <a:avLst/>
          </a:prstGeom>
          <a:ln>
            <a:solidFill>
              <a:schemeClr val="tx2">
                <a:lumMod val="75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600" dirty="0">
                <a:latin typeface="+mn-lt"/>
                <a:ea typeface="+mn-ea"/>
                <a:cs typeface="+mn-cs"/>
              </a:rPr>
              <a:t>(viii) whether any transactions not recorded in the books of account have been surrendered or disclosed as income during the year in the tax assessments under the Income Tax Act, 1961 (43 of 1961), if so, whether the previously unrecorded income has been properly recorded in the books of account during the year;</a:t>
            </a:r>
          </a:p>
          <a:p>
            <a:pPr algn="just"/>
            <a:endParaRPr lang="en-IN" sz="1600" dirty="0">
              <a:latin typeface="+mn-lt"/>
              <a:ea typeface="+mn-ea"/>
              <a:cs typeface="+mn-cs"/>
            </a:endParaRPr>
          </a:p>
        </p:txBody>
      </p:sp>
    </p:spTree>
    <p:extLst>
      <p:ext uri="{BB962C8B-B14F-4D97-AF65-F5344CB8AC3E}">
        <p14:creationId xmlns:p14="http://schemas.microsoft.com/office/powerpoint/2010/main" val="2943930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Default by Borrower </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ix</a:t>
            </a:r>
          </a:p>
        </p:txBody>
      </p:sp>
      <p:grpSp>
        <p:nvGrpSpPr>
          <p:cNvPr id="5" name="Group 4"/>
          <p:cNvGrpSpPr/>
          <p:nvPr/>
        </p:nvGrpSpPr>
        <p:grpSpPr>
          <a:xfrm>
            <a:off x="7508779" y="4665603"/>
            <a:ext cx="4454621" cy="1538883"/>
            <a:chOff x="579988" y="3750127"/>
            <a:chExt cx="4454621" cy="1538883"/>
          </a:xfrm>
        </p:grpSpPr>
        <p:sp>
          <p:nvSpPr>
            <p:cNvPr id="10" name="TextBox 9"/>
            <p:cNvSpPr txBox="1"/>
            <p:nvPr/>
          </p:nvSpPr>
          <p:spPr>
            <a:xfrm>
              <a:off x="584768" y="4119459"/>
              <a:ext cx="4449841" cy="1169551"/>
            </a:xfrm>
            <a:prstGeom prst="rect">
              <a:avLst/>
            </a:prstGeom>
            <a:noFill/>
            <a:ln w="3175">
              <a:solidFill>
                <a:schemeClr val="tx1"/>
              </a:solidFill>
            </a:ln>
          </p:spPr>
          <p:txBody>
            <a:bodyPr wrap="square" rtlCol="0">
              <a:spAutoFit/>
            </a:bodyPr>
            <a:lstStyle/>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1.Extensive Audit Procedures required</a:t>
              </a:r>
            </a:p>
            <a:p>
              <a:r>
                <a:rPr lang="en-US" sz="1400" dirty="0">
                  <a:latin typeface="Calibri" panose="020F0502020204030204" pitchFamily="34" charset="0"/>
                  <a:cs typeface="Calibri" panose="020F0502020204030204" pitchFamily="34" charset="0"/>
                </a:rPr>
                <a:t>2.Defining diversion of funds</a:t>
              </a:r>
            </a:p>
            <a:p>
              <a:r>
                <a:rPr lang="en-US" sz="1400" dirty="0">
                  <a:latin typeface="Calibri" panose="020F0502020204030204" pitchFamily="34" charset="0"/>
                  <a:cs typeface="Calibri" panose="020F0502020204030204" pitchFamily="34" charset="0"/>
                </a:rPr>
                <a:t>3.Implications of any funds raised for the purpose of obligations</a:t>
              </a: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599" y="4393294"/>
            <a:ext cx="6957812" cy="2196312"/>
            <a:chOff x="5739898" y="3763006"/>
            <a:chExt cx="6500237" cy="2196312"/>
          </a:xfrm>
        </p:grpSpPr>
        <p:sp>
          <p:nvSpPr>
            <p:cNvPr id="11" name="TextBox 10"/>
            <p:cNvSpPr txBox="1"/>
            <p:nvPr/>
          </p:nvSpPr>
          <p:spPr>
            <a:xfrm>
              <a:off x="5739898" y="4143436"/>
              <a:ext cx="6500237" cy="1815882"/>
            </a:xfrm>
            <a:prstGeom prst="rect">
              <a:avLst/>
            </a:prstGeom>
            <a:noFill/>
            <a:ln w="3175">
              <a:solidFill>
                <a:schemeClr val="tx1"/>
              </a:solidFill>
            </a:ln>
          </p:spPr>
          <p:txBody>
            <a:bodyPr wrap="square" rtlCol="0">
              <a:spAutoFit/>
            </a:bodyPr>
            <a:lstStyle/>
            <a:p>
              <a:pPr algn="just"/>
              <a:r>
                <a:rPr lang="en-US" sz="1400" dirty="0"/>
                <a:t>1.Analysis of financial statements and cash flow becomes more important to understand the source, purpose, utilization including if any borrowed funds have been utilized for meeting obligations of Subsidiaries, Associate, Joint Venture </a:t>
              </a:r>
              <a:r>
                <a:rPr lang="en-US" sz="1400" dirty="0" err="1"/>
                <a:t>etc</a:t>
              </a:r>
              <a:r>
                <a:rPr lang="en-US" sz="1400" dirty="0"/>
                <a:t> </a:t>
              </a:r>
            </a:p>
            <a:p>
              <a:pPr algn="just"/>
              <a:endParaRPr lang="en-US" sz="1400" dirty="0"/>
            </a:p>
            <a:p>
              <a:pPr algn="just"/>
              <a:r>
                <a:rPr lang="en-US" sz="1400" dirty="0"/>
                <a:t>2. Checking of  any Charges registered on Securities held in Subsidiaries, joint ventures or associate</a:t>
              </a:r>
            </a:p>
            <a:p>
              <a:pPr algn="just"/>
              <a:endParaRPr lang="en-US" sz="1400" dirty="0"/>
            </a:p>
            <a:p>
              <a:pPr algn="just"/>
              <a:r>
                <a:rPr lang="en-US" sz="1400" dirty="0"/>
                <a:t>3.Critical Analysis of Credit Rating Documents</a:t>
              </a: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23690875"/>
              </p:ext>
            </p:extLst>
          </p:nvPr>
        </p:nvGraphicFramePr>
        <p:xfrm>
          <a:off x="228599" y="386367"/>
          <a:ext cx="11734801" cy="355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1124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Reporting Related to Fraud</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xi </a:t>
            </a:r>
          </a:p>
        </p:txBody>
      </p:sp>
      <p:grpSp>
        <p:nvGrpSpPr>
          <p:cNvPr id="5" name="Group 4"/>
          <p:cNvGrpSpPr/>
          <p:nvPr/>
        </p:nvGrpSpPr>
        <p:grpSpPr>
          <a:xfrm>
            <a:off x="7045183" y="4509212"/>
            <a:ext cx="4454621" cy="1754327"/>
            <a:chOff x="579988" y="3750127"/>
            <a:chExt cx="4454621" cy="1754327"/>
          </a:xfrm>
        </p:grpSpPr>
        <p:sp>
          <p:nvSpPr>
            <p:cNvPr id="10" name="TextBox 9"/>
            <p:cNvSpPr txBox="1"/>
            <p:nvPr/>
          </p:nvSpPr>
          <p:spPr>
            <a:xfrm>
              <a:off x="584768" y="4119459"/>
              <a:ext cx="4449841" cy="1384995"/>
            </a:xfrm>
            <a:prstGeom prst="rect">
              <a:avLst/>
            </a:prstGeom>
            <a:noFill/>
            <a:ln w="3175">
              <a:solidFill>
                <a:schemeClr val="tx1"/>
              </a:solidFill>
            </a:ln>
          </p:spPr>
          <p:txBody>
            <a:bodyPr wrap="square" rtlCol="0">
              <a:spAutoFit/>
            </a:bodyPr>
            <a:lstStyle/>
            <a:p>
              <a:r>
                <a:rPr lang="en-IN" sz="1400" dirty="0"/>
                <a:t>1.Responsibility of Auditor is widened by expanding scope  by term ‘any’ fraud</a:t>
              </a:r>
            </a:p>
            <a:p>
              <a:pPr marL="342900" indent="-342900">
                <a:buAutoNum type="arabicPeriod"/>
              </a:pPr>
              <a:endParaRPr lang="en-IN" sz="1400" dirty="0"/>
            </a:p>
            <a:p>
              <a:r>
                <a:rPr lang="en-IN" sz="1400" dirty="0"/>
                <a:t> </a:t>
              </a:r>
            </a:p>
            <a:p>
              <a:endParaRPr lang="en-US" sz="1400" dirty="0">
                <a:latin typeface="Book Antiqua" panose="02040602050305030304" pitchFamily="18" charset="0"/>
              </a:endParaRP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600" y="4457697"/>
            <a:ext cx="6223502" cy="1549981"/>
            <a:chOff x="5739898" y="3763006"/>
            <a:chExt cx="6223502" cy="1549981"/>
          </a:xfrm>
        </p:grpSpPr>
        <p:sp>
          <p:nvSpPr>
            <p:cNvPr id="11" name="TextBox 10"/>
            <p:cNvSpPr txBox="1"/>
            <p:nvPr/>
          </p:nvSpPr>
          <p:spPr>
            <a:xfrm>
              <a:off x="5739898" y="4143436"/>
              <a:ext cx="6223502" cy="1169551"/>
            </a:xfrm>
            <a:prstGeom prst="rect">
              <a:avLst/>
            </a:prstGeom>
            <a:noFill/>
            <a:ln w="3175">
              <a:solidFill>
                <a:schemeClr val="tx1"/>
              </a:solidFill>
            </a:ln>
          </p:spPr>
          <p:txBody>
            <a:bodyPr wrap="square" rtlCol="0">
              <a:spAutoFit/>
            </a:bodyPr>
            <a:lstStyle/>
            <a:p>
              <a:pPr marL="342900" indent="-342900">
                <a:buAutoNum type="arabicPeriod"/>
              </a:pPr>
              <a:r>
                <a:rPr lang="en-US" sz="1400" dirty="0"/>
                <a:t>Any reported or noticed fraud during the year to be reported. Audit procedures to be performed according to SA 240,“The Auditor’s Responsibilities Relating to Fraud in an Audit of Financial Statements</a:t>
              </a:r>
            </a:p>
            <a:p>
              <a:endParaRPr lang="en-IN" sz="1400" dirty="0"/>
            </a:p>
            <a:p>
              <a:r>
                <a:rPr lang="en-IN" sz="1400" dirty="0"/>
                <a:t>2. Additional and extensive enquiries and risk assessment procedures.</a:t>
              </a:r>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24077775"/>
              </p:ext>
            </p:extLst>
          </p:nvPr>
        </p:nvGraphicFramePr>
        <p:xfrm>
          <a:off x="553835" y="1003107"/>
          <a:ext cx="11255062" cy="297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6" descr="Minimizing fraud while maximizing customer satisfaction | 2021-08-19 |  Security Magaz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4716" y="689258"/>
            <a:ext cx="1914181" cy="116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71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Compliances</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x/xii/xiii/xv</a:t>
            </a:r>
          </a:p>
        </p:txBody>
      </p:sp>
      <p:grpSp>
        <p:nvGrpSpPr>
          <p:cNvPr id="5" name="Group 4"/>
          <p:cNvGrpSpPr/>
          <p:nvPr/>
        </p:nvGrpSpPr>
        <p:grpSpPr>
          <a:xfrm>
            <a:off x="7045183" y="4045569"/>
            <a:ext cx="4454621" cy="892552"/>
            <a:chOff x="579988" y="3750127"/>
            <a:chExt cx="4454621" cy="892552"/>
          </a:xfrm>
        </p:grpSpPr>
        <p:sp>
          <p:nvSpPr>
            <p:cNvPr id="10" name="TextBox 9"/>
            <p:cNvSpPr txBox="1"/>
            <p:nvPr/>
          </p:nvSpPr>
          <p:spPr>
            <a:xfrm>
              <a:off x="584768" y="4119459"/>
              <a:ext cx="4449841" cy="523220"/>
            </a:xfrm>
            <a:prstGeom prst="rect">
              <a:avLst/>
            </a:prstGeom>
            <a:noFill/>
            <a:ln w="3175">
              <a:solidFill>
                <a:schemeClr val="tx1"/>
              </a:solidFill>
            </a:ln>
          </p:spPr>
          <p:txBody>
            <a:bodyPr wrap="square" rtlCol="0">
              <a:spAutoFit/>
            </a:bodyPr>
            <a:lstStyle/>
            <a:p>
              <a:pPr marL="342900" indent="-342900">
                <a:buAutoNum type="arabicPeriod"/>
              </a:pPr>
              <a:r>
                <a:rPr lang="en-IN" sz="1400" dirty="0"/>
                <a:t>No Major Changes</a:t>
              </a:r>
              <a:endParaRPr lang="en-US" sz="1400" dirty="0">
                <a:latin typeface="Book Antiqua" panose="02040602050305030304" pitchFamily="18" charset="0"/>
              </a:endParaRPr>
            </a:p>
            <a:p>
              <a:endParaRPr lang="en-US" sz="1400" dirty="0">
                <a:latin typeface="Book Antiqua" panose="02040602050305030304" pitchFamily="18" charset="0"/>
              </a:endParaRP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600" y="4032690"/>
            <a:ext cx="6223502" cy="903650"/>
            <a:chOff x="5739898" y="3763006"/>
            <a:chExt cx="6223502" cy="903650"/>
          </a:xfrm>
        </p:grpSpPr>
        <p:sp>
          <p:nvSpPr>
            <p:cNvPr id="11" name="TextBox 10"/>
            <p:cNvSpPr txBox="1"/>
            <p:nvPr/>
          </p:nvSpPr>
          <p:spPr>
            <a:xfrm>
              <a:off x="5739898" y="4143436"/>
              <a:ext cx="6223502" cy="523220"/>
            </a:xfrm>
            <a:prstGeom prst="rect">
              <a:avLst/>
            </a:prstGeom>
            <a:noFill/>
            <a:ln w="3175">
              <a:solidFill>
                <a:schemeClr val="tx1"/>
              </a:solidFill>
            </a:ln>
          </p:spPr>
          <p:txBody>
            <a:bodyPr wrap="square" rtlCol="0">
              <a:spAutoFit/>
            </a:bodyPr>
            <a:lstStyle/>
            <a:p>
              <a:pPr marL="342900" indent="-342900">
                <a:buAutoNum type="arabicPeriod"/>
              </a:pPr>
              <a:r>
                <a:rPr lang="en-IN" sz="1400" dirty="0"/>
                <a:t>No major changes as compared to CARO,2016</a:t>
              </a:r>
            </a:p>
            <a:p>
              <a:pPr marL="342900" indent="-342900">
                <a:buAutoNum type="arabicPeriod" startAt="3"/>
              </a:pP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1210183053"/>
              </p:ext>
            </p:extLst>
          </p:nvPr>
        </p:nvGraphicFramePr>
        <p:xfrm>
          <a:off x="244741" y="977349"/>
          <a:ext cx="11449275" cy="265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720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Internal Audit</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xiv (New Clause)</a:t>
            </a:r>
          </a:p>
        </p:txBody>
      </p:sp>
      <p:grpSp>
        <p:nvGrpSpPr>
          <p:cNvPr id="5" name="Group 4"/>
          <p:cNvGrpSpPr/>
          <p:nvPr/>
        </p:nvGrpSpPr>
        <p:grpSpPr>
          <a:xfrm>
            <a:off x="7045183" y="3569052"/>
            <a:ext cx="4454621" cy="3059867"/>
            <a:chOff x="579988" y="4020586"/>
            <a:chExt cx="4454621" cy="3059867"/>
          </a:xfrm>
        </p:grpSpPr>
        <p:sp>
          <p:nvSpPr>
            <p:cNvPr id="10" name="TextBox 9"/>
            <p:cNvSpPr txBox="1"/>
            <p:nvPr/>
          </p:nvSpPr>
          <p:spPr>
            <a:xfrm>
              <a:off x="584768" y="4402797"/>
              <a:ext cx="4449841" cy="2677656"/>
            </a:xfrm>
            <a:prstGeom prst="rect">
              <a:avLst/>
            </a:prstGeom>
            <a:noFill/>
            <a:ln w="3175">
              <a:solidFill>
                <a:schemeClr val="tx1"/>
              </a:solidFill>
            </a:ln>
          </p:spPr>
          <p:txBody>
            <a:bodyPr wrap="square" rtlCol="0">
              <a:spAutoFit/>
            </a:bodyPr>
            <a:lstStyle/>
            <a:p>
              <a:pPr algn="just">
                <a:buFont typeface="Wingdings" panose="05000000000000000000" pitchFamily="2" charset="2"/>
                <a:buChar char="§"/>
              </a:pPr>
              <a:r>
                <a:rPr lang="en-US" sz="1400" dirty="0"/>
                <a:t>Section 138 of the Companies act, 2013 mandates internal audit function for certain class of companies however this clause requires reporting irrespective of whether Internal audit is mandatory as per Section 138 of the Companies act, 2013.</a:t>
              </a:r>
            </a:p>
            <a:p>
              <a:pPr algn="just"/>
              <a:endParaRPr lang="en-US" sz="1400" dirty="0"/>
            </a:p>
            <a:p>
              <a:pPr algn="just">
                <a:buFont typeface="Wingdings" panose="05000000000000000000" pitchFamily="2" charset="2"/>
                <a:buChar char="§"/>
              </a:pPr>
              <a:r>
                <a:rPr lang="en-US" sz="1400" dirty="0"/>
                <a:t>Generally, the scope of internal auditors cover audit of processes which are operational in nature as well which may not be relevant for statutory audit. However, auditors are required to report under this clause irrespective of nature and impact of observations.</a:t>
              </a:r>
              <a:endParaRPr lang="en-IN" sz="1400" dirty="0"/>
            </a:p>
            <a:p>
              <a:r>
                <a:rPr lang="en-IN" sz="1400" dirty="0"/>
                <a:t> </a:t>
              </a:r>
            </a:p>
          </p:txBody>
        </p:sp>
        <p:sp>
          <p:nvSpPr>
            <p:cNvPr id="12" name="TextBox 11"/>
            <p:cNvSpPr txBox="1"/>
            <p:nvPr/>
          </p:nvSpPr>
          <p:spPr>
            <a:xfrm>
              <a:off x="579988" y="4020586"/>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67237" y="3795418"/>
            <a:ext cx="6223502" cy="2627199"/>
            <a:chOff x="5739898" y="3763006"/>
            <a:chExt cx="6223502" cy="2627199"/>
          </a:xfrm>
        </p:grpSpPr>
        <p:sp>
          <p:nvSpPr>
            <p:cNvPr id="11" name="TextBox 10"/>
            <p:cNvSpPr txBox="1"/>
            <p:nvPr/>
          </p:nvSpPr>
          <p:spPr>
            <a:xfrm>
              <a:off x="5739898" y="4143436"/>
              <a:ext cx="6223502" cy="2246769"/>
            </a:xfrm>
            <a:prstGeom prst="rect">
              <a:avLst/>
            </a:prstGeom>
            <a:noFill/>
            <a:ln w="3175">
              <a:solidFill>
                <a:schemeClr val="tx1"/>
              </a:solidFill>
            </a:ln>
          </p:spPr>
          <p:txBody>
            <a:bodyPr wrap="square" rtlCol="0">
              <a:spAutoFit/>
            </a:bodyPr>
            <a:lstStyle/>
            <a:p>
              <a:r>
                <a:rPr lang="en-US" sz="1400" dirty="0"/>
                <a:t>1.As a part of his audit procedures, the auditor is required to consider the reports of the internal auditor before conclusion of audit and finalization of his audit report (SA 610 Using the Work of Internal Auditors )</a:t>
              </a:r>
            </a:p>
            <a:p>
              <a:endParaRPr lang="en-US" sz="1400" dirty="0"/>
            </a:p>
            <a:p>
              <a:r>
                <a:rPr lang="en-IN" sz="1400" dirty="0"/>
                <a:t>2. Extensive Documentation for </a:t>
              </a:r>
              <a:r>
                <a:rPr lang="en-US" sz="1400" dirty="0"/>
                <a:t>evidence of evaluating the reports of the</a:t>
              </a:r>
            </a:p>
            <a:p>
              <a:r>
                <a:rPr lang="en-US" sz="1400" dirty="0"/>
                <a:t>internal auditors and the conclusion reached thereon</a:t>
              </a:r>
            </a:p>
            <a:p>
              <a:endParaRPr lang="en-US" sz="1400" dirty="0"/>
            </a:p>
            <a:p>
              <a:r>
                <a:rPr lang="en-US" sz="1400" dirty="0"/>
                <a:t>3. Internal Controls, Qualification of Personnel, nature &amp; size of Internal audit </a:t>
              </a:r>
              <a:r>
                <a:rPr lang="en-US" sz="1400" dirty="0" err="1"/>
                <a:t>Dept</a:t>
              </a:r>
              <a:endParaRPr lang="en-US" sz="1400" dirty="0"/>
            </a:p>
            <a:p>
              <a:endParaRPr lang="en-US" sz="1400" dirty="0"/>
            </a:p>
            <a:p>
              <a:r>
                <a:rPr lang="en-US" sz="1400" dirty="0"/>
                <a:t>4. Effectiveness in terms of Identification, remedial action plan and follow ups</a:t>
              </a:r>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3916737360"/>
              </p:ext>
            </p:extLst>
          </p:nvPr>
        </p:nvGraphicFramePr>
        <p:xfrm>
          <a:off x="875807" y="920139"/>
          <a:ext cx="10122751" cy="24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0" descr="Implementation and Review of Internal audit - hmhu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2486" y="633078"/>
            <a:ext cx="1916411" cy="10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90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419987"/>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NBFC</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xvi</a:t>
            </a:r>
          </a:p>
        </p:txBody>
      </p:sp>
      <p:grpSp>
        <p:nvGrpSpPr>
          <p:cNvPr id="6" name="Group 5"/>
          <p:cNvGrpSpPr/>
          <p:nvPr/>
        </p:nvGrpSpPr>
        <p:grpSpPr>
          <a:xfrm>
            <a:off x="228599" y="4129441"/>
            <a:ext cx="6957812" cy="1980868"/>
            <a:chOff x="5739898" y="3763006"/>
            <a:chExt cx="6500237" cy="1980868"/>
          </a:xfrm>
        </p:grpSpPr>
        <p:sp>
          <p:nvSpPr>
            <p:cNvPr id="11" name="TextBox 10"/>
            <p:cNvSpPr txBox="1"/>
            <p:nvPr/>
          </p:nvSpPr>
          <p:spPr>
            <a:xfrm>
              <a:off x="5739898" y="4143436"/>
              <a:ext cx="6500237" cy="1600438"/>
            </a:xfrm>
            <a:prstGeom prst="rect">
              <a:avLst/>
            </a:prstGeom>
            <a:noFill/>
            <a:ln w="3175">
              <a:solidFill>
                <a:schemeClr val="tx1"/>
              </a:solidFill>
            </a:ln>
          </p:spPr>
          <p:txBody>
            <a:bodyPr wrap="square" rtlCol="0">
              <a:spAutoFit/>
            </a:bodyPr>
            <a:lstStyle/>
            <a:p>
              <a:pPr algn="just"/>
              <a:r>
                <a:rPr lang="en-US" sz="1400" dirty="0"/>
                <a:t>1.Financial Statements to be examined as per RBI norms for NBFC</a:t>
              </a:r>
            </a:p>
            <a:p>
              <a:pPr algn="just"/>
              <a:endParaRPr lang="en-US" sz="1400" dirty="0"/>
            </a:p>
            <a:p>
              <a:pPr algn="just"/>
              <a:r>
                <a:rPr lang="en-US" sz="1400" dirty="0"/>
                <a:t>2.Applicable thresholds and transaction to be verified.</a:t>
              </a:r>
            </a:p>
            <a:p>
              <a:pPr algn="just"/>
              <a:endParaRPr lang="en-US" sz="1400" dirty="0"/>
            </a:p>
            <a:p>
              <a:pPr algn="just"/>
              <a:r>
                <a:rPr lang="en-US" sz="1400" dirty="0"/>
                <a:t>3. Verification of Companies in the Group as per Master Direction of CIC</a:t>
              </a:r>
            </a:p>
            <a:p>
              <a:pPr algn="just"/>
              <a:endParaRPr lang="en-US" sz="1400" dirty="0"/>
            </a:p>
            <a:p>
              <a:pPr algn="just"/>
              <a:r>
                <a:rPr lang="en-US" sz="1400" dirty="0"/>
                <a:t>4.Exxtensive Audit Documentation  </a:t>
              </a: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425136501"/>
              </p:ext>
            </p:extLst>
          </p:nvPr>
        </p:nvGraphicFramePr>
        <p:xfrm>
          <a:off x="357388" y="471098"/>
          <a:ext cx="11734801" cy="355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8" descr="Reserve Bank of India - Wikiped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4995" y="4608593"/>
            <a:ext cx="1165998" cy="116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84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Cash Losses</a:t>
            </a:r>
          </a:p>
        </p:txBody>
      </p:sp>
      <p:sp>
        <p:nvSpPr>
          <p:cNvPr id="2" name="TextBox 1"/>
          <p:cNvSpPr txBox="1"/>
          <p:nvPr/>
        </p:nvSpPr>
        <p:spPr>
          <a:xfrm>
            <a:off x="550575" y="822700"/>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xvii New Clause </a:t>
            </a:r>
          </a:p>
        </p:txBody>
      </p:sp>
      <p:grpSp>
        <p:nvGrpSpPr>
          <p:cNvPr id="5" name="Group 4"/>
          <p:cNvGrpSpPr/>
          <p:nvPr/>
        </p:nvGrpSpPr>
        <p:grpSpPr>
          <a:xfrm>
            <a:off x="7099006" y="3207313"/>
            <a:ext cx="4454621" cy="677109"/>
            <a:chOff x="579988" y="3750127"/>
            <a:chExt cx="4454621" cy="677109"/>
          </a:xfrm>
        </p:grpSpPr>
        <p:sp>
          <p:nvSpPr>
            <p:cNvPr id="10" name="TextBox 9"/>
            <p:cNvSpPr txBox="1"/>
            <p:nvPr/>
          </p:nvSpPr>
          <p:spPr>
            <a:xfrm>
              <a:off x="584768" y="4119459"/>
              <a:ext cx="4449841" cy="307777"/>
            </a:xfrm>
            <a:prstGeom prst="rect">
              <a:avLst/>
            </a:prstGeom>
            <a:noFill/>
            <a:ln w="3175">
              <a:solidFill>
                <a:schemeClr val="tx1"/>
              </a:solidFill>
            </a:ln>
          </p:spPr>
          <p:txBody>
            <a:bodyPr wrap="square" rtlCol="0">
              <a:spAutoFit/>
            </a:bodyPr>
            <a:lstStyle/>
            <a:p>
              <a:r>
                <a:rPr lang="en-US" sz="1400" dirty="0">
                  <a:latin typeface="Calibri" panose="020F0502020204030204" pitchFamily="34" charset="0"/>
                  <a:cs typeface="Calibri" panose="020F0502020204030204" pitchFamily="34" charset="0"/>
                </a:rPr>
                <a:t>1.Judgement in determination of cash losses</a:t>
              </a: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Challenges</a:t>
              </a:r>
            </a:p>
          </p:txBody>
        </p:sp>
      </p:grpSp>
      <p:grpSp>
        <p:nvGrpSpPr>
          <p:cNvPr id="6" name="Group 5"/>
          <p:cNvGrpSpPr/>
          <p:nvPr/>
        </p:nvGrpSpPr>
        <p:grpSpPr>
          <a:xfrm>
            <a:off x="563454" y="3066774"/>
            <a:ext cx="6223502" cy="1765425"/>
            <a:chOff x="5739898" y="3763006"/>
            <a:chExt cx="6223502" cy="1765425"/>
          </a:xfrm>
        </p:grpSpPr>
        <p:sp>
          <p:nvSpPr>
            <p:cNvPr id="11" name="TextBox 10"/>
            <p:cNvSpPr txBox="1"/>
            <p:nvPr/>
          </p:nvSpPr>
          <p:spPr>
            <a:xfrm>
              <a:off x="5739898" y="4143436"/>
              <a:ext cx="6223502" cy="1384995"/>
            </a:xfrm>
            <a:prstGeom prst="rect">
              <a:avLst/>
            </a:prstGeom>
            <a:noFill/>
            <a:ln w="3175">
              <a:solidFill>
                <a:schemeClr val="tx1"/>
              </a:solidFill>
            </a:ln>
          </p:spPr>
          <p:txBody>
            <a:bodyPr wrap="square" rtlCol="0">
              <a:spAutoFit/>
            </a:bodyPr>
            <a:lstStyle/>
            <a:p>
              <a:r>
                <a:rPr lang="en-US" sz="1400" dirty="0"/>
                <a:t>1.Reporting under this clause requires auditors to report on whether profits reported by the company are due to non-cash impacts</a:t>
              </a:r>
            </a:p>
            <a:p>
              <a:endParaRPr lang="en-US" sz="1400" dirty="0"/>
            </a:p>
            <a:p>
              <a:r>
                <a:rPr lang="en-US" sz="1400" dirty="0"/>
                <a:t>2.Additional workings to arrive at the cash losses since it is not readily available in the financial statements</a:t>
              </a:r>
              <a:endParaRPr lang="en-IN" sz="1400" dirty="0"/>
            </a:p>
            <a:p>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sp>
        <p:nvSpPr>
          <p:cNvPr id="16" name="Title 3"/>
          <p:cNvSpPr txBox="1">
            <a:spLocks/>
          </p:cNvSpPr>
          <p:nvPr/>
        </p:nvSpPr>
        <p:spPr>
          <a:xfrm>
            <a:off x="556452" y="1233033"/>
            <a:ext cx="10515600" cy="1085162"/>
          </a:xfrm>
          <a:prstGeom prst="rect">
            <a:avLst/>
          </a:prstGeom>
          <a:ln>
            <a:solidFill>
              <a:schemeClr val="tx2">
                <a:lumMod val="75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600" dirty="0">
                <a:latin typeface="+mn-lt"/>
                <a:ea typeface="+mn-ea"/>
                <a:cs typeface="+mn-cs"/>
              </a:rPr>
              <a:t>whether the company has incurred cash losses in the financial year and in the immediately preceding financial year, if so, state the amount of cash losses;</a:t>
            </a:r>
            <a:endParaRPr lang="en-IN" sz="1600" dirty="0">
              <a:latin typeface="+mn-lt"/>
              <a:ea typeface="+mn-ea"/>
              <a:cs typeface="+mn-cs"/>
            </a:endParaRPr>
          </a:p>
        </p:txBody>
      </p:sp>
      <p:pic>
        <p:nvPicPr>
          <p:cNvPr id="15" name="Picture 4" descr="Losses At Financial Market, 3d Render Stock Photo, Picture And Royalty Free  Image. Image 25647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8386" y="5156290"/>
            <a:ext cx="2006146" cy="150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2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Resignation of Statutory Auditor</a:t>
            </a:r>
          </a:p>
        </p:txBody>
      </p:sp>
      <p:sp>
        <p:nvSpPr>
          <p:cNvPr id="2" name="TextBox 1"/>
          <p:cNvSpPr txBox="1"/>
          <p:nvPr/>
        </p:nvSpPr>
        <p:spPr>
          <a:xfrm>
            <a:off x="550575" y="822700"/>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xviii New Clause </a:t>
            </a:r>
          </a:p>
        </p:txBody>
      </p:sp>
      <p:grpSp>
        <p:nvGrpSpPr>
          <p:cNvPr id="5" name="Group 4"/>
          <p:cNvGrpSpPr/>
          <p:nvPr/>
        </p:nvGrpSpPr>
        <p:grpSpPr>
          <a:xfrm>
            <a:off x="7058062" y="3105412"/>
            <a:ext cx="4454621" cy="892552"/>
            <a:chOff x="579988" y="3750127"/>
            <a:chExt cx="4454621" cy="892552"/>
          </a:xfrm>
        </p:grpSpPr>
        <p:sp>
          <p:nvSpPr>
            <p:cNvPr id="10" name="TextBox 9"/>
            <p:cNvSpPr txBox="1"/>
            <p:nvPr/>
          </p:nvSpPr>
          <p:spPr>
            <a:xfrm>
              <a:off x="584768" y="4119459"/>
              <a:ext cx="4449841" cy="523220"/>
            </a:xfrm>
            <a:prstGeom prst="rect">
              <a:avLst/>
            </a:prstGeom>
            <a:noFill/>
            <a:ln w="3175">
              <a:solidFill>
                <a:schemeClr val="tx1"/>
              </a:solidFill>
            </a:ln>
          </p:spPr>
          <p:txBody>
            <a:bodyPr wrap="square" rtlCol="0">
              <a:spAutoFit/>
            </a:bodyPr>
            <a:lstStyle/>
            <a:p>
              <a:r>
                <a:rPr lang="en-US" sz="1400" dirty="0">
                  <a:latin typeface="Calibri" panose="020F0502020204030204" pitchFamily="34" charset="0"/>
                  <a:cs typeface="Calibri" panose="020F0502020204030204" pitchFamily="34" charset="0"/>
                </a:rPr>
                <a:t>1. Additional reporting for compliance of Auditing Standards and Code of Ethics</a:t>
              </a: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563454" y="3066774"/>
            <a:ext cx="6223502" cy="1334537"/>
            <a:chOff x="5739898" y="3763006"/>
            <a:chExt cx="6223502" cy="1334537"/>
          </a:xfrm>
        </p:grpSpPr>
        <p:sp>
          <p:nvSpPr>
            <p:cNvPr id="11" name="TextBox 10"/>
            <p:cNvSpPr txBox="1"/>
            <p:nvPr/>
          </p:nvSpPr>
          <p:spPr>
            <a:xfrm>
              <a:off x="5739898" y="4143436"/>
              <a:ext cx="6223502" cy="954107"/>
            </a:xfrm>
            <a:prstGeom prst="rect">
              <a:avLst/>
            </a:prstGeom>
            <a:noFill/>
            <a:ln w="3175">
              <a:solidFill>
                <a:schemeClr val="tx1"/>
              </a:solidFill>
            </a:ln>
          </p:spPr>
          <p:txBody>
            <a:bodyPr wrap="square" rtlCol="0">
              <a:spAutoFit/>
            </a:bodyPr>
            <a:lstStyle/>
            <a:p>
              <a:r>
                <a:rPr lang="en-US" sz="1400" dirty="0"/>
                <a:t>As per Standards on Auditing, auditors are required to complete client acceptance procedures and obtain No Objection Certificate from predecessor auditors before accepting any new Audit Engagement, reporting under this clause requires auditor to explicitly comment upon this.</a:t>
              </a:r>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sp>
        <p:nvSpPr>
          <p:cNvPr id="16" name="Title 3"/>
          <p:cNvSpPr txBox="1">
            <a:spLocks/>
          </p:cNvSpPr>
          <p:nvPr/>
        </p:nvSpPr>
        <p:spPr>
          <a:xfrm>
            <a:off x="556452" y="1233033"/>
            <a:ext cx="10515600" cy="1085162"/>
          </a:xfrm>
          <a:prstGeom prst="rect">
            <a:avLst/>
          </a:prstGeom>
          <a:ln>
            <a:solidFill>
              <a:schemeClr val="tx2">
                <a:lumMod val="75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600" dirty="0">
                <a:latin typeface="+mn-lt"/>
                <a:ea typeface="+mn-ea"/>
                <a:cs typeface="+mn-cs"/>
              </a:rPr>
              <a:t>whether there has been any resignation of the statutory auditors during the year, if so, whether the auditor has taken into consideration the issues, objections or concerns raised by the outgoing auditors</a:t>
            </a:r>
            <a:endParaRPr lang="en-IN" sz="1600" dirty="0">
              <a:latin typeface="+mn-lt"/>
              <a:ea typeface="+mn-ea"/>
              <a:cs typeface="+mn-cs"/>
            </a:endParaRPr>
          </a:p>
        </p:txBody>
      </p:sp>
    </p:spTree>
    <p:extLst>
      <p:ext uri="{BB962C8B-B14F-4D97-AF65-F5344CB8AC3E}">
        <p14:creationId xmlns:p14="http://schemas.microsoft.com/office/powerpoint/2010/main" val="2515948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419987"/>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Financial Capability of the Company</a:t>
            </a:r>
          </a:p>
        </p:txBody>
      </p:sp>
      <p:sp>
        <p:nvSpPr>
          <p:cNvPr id="2" name="TextBox 1"/>
          <p:cNvSpPr txBox="1"/>
          <p:nvPr/>
        </p:nvSpPr>
        <p:spPr>
          <a:xfrm>
            <a:off x="241479"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xix (New Clause)</a:t>
            </a:r>
          </a:p>
        </p:txBody>
      </p:sp>
      <p:grpSp>
        <p:nvGrpSpPr>
          <p:cNvPr id="5" name="Group 4"/>
          <p:cNvGrpSpPr/>
          <p:nvPr/>
        </p:nvGrpSpPr>
        <p:grpSpPr>
          <a:xfrm>
            <a:off x="7470190" y="5024352"/>
            <a:ext cx="4454621" cy="1551762"/>
            <a:chOff x="579988" y="3737248"/>
            <a:chExt cx="4454621" cy="1551762"/>
          </a:xfrm>
        </p:grpSpPr>
        <p:sp>
          <p:nvSpPr>
            <p:cNvPr id="10" name="TextBox 9"/>
            <p:cNvSpPr txBox="1"/>
            <p:nvPr/>
          </p:nvSpPr>
          <p:spPr>
            <a:xfrm>
              <a:off x="584768" y="4119459"/>
              <a:ext cx="4449841" cy="1169551"/>
            </a:xfrm>
            <a:prstGeom prst="rect">
              <a:avLst/>
            </a:prstGeom>
            <a:noFill/>
            <a:ln w="3175">
              <a:solidFill>
                <a:schemeClr val="tx1"/>
              </a:solidFill>
            </a:ln>
          </p:spPr>
          <p:txBody>
            <a:bodyPr wrap="square" rtlCol="0">
              <a:spAutoFit/>
            </a:bodyPr>
            <a:lstStyle/>
            <a:p>
              <a:r>
                <a:rPr lang="en-US" sz="1400" dirty="0">
                  <a:latin typeface="Calibri" panose="020F0502020204030204" pitchFamily="34" charset="0"/>
                  <a:cs typeface="Calibri" panose="020F0502020204030204" pitchFamily="34" charset="0"/>
                </a:rPr>
                <a:t>1.Reporting based on forecasted information</a:t>
              </a:r>
            </a:p>
            <a:p>
              <a:r>
                <a:rPr lang="en-US" sz="1400" dirty="0">
                  <a:latin typeface="Calibri" panose="020F0502020204030204" pitchFamily="34" charset="0"/>
                  <a:cs typeface="Calibri" panose="020F0502020204030204" pitchFamily="34" charset="0"/>
                </a:rPr>
                <a:t>2.Use of judgement and estimates</a:t>
              </a:r>
            </a:p>
            <a:p>
              <a:r>
                <a:rPr lang="en-US" sz="1400" dirty="0">
                  <a:latin typeface="Calibri" panose="020F0502020204030204" pitchFamily="34" charset="0"/>
                  <a:cs typeface="Calibri" panose="020F0502020204030204" pitchFamily="34" charset="0"/>
                </a:rPr>
                <a:t>3.Highly critical reporting in terms of Going Concern (SA 570)</a:t>
              </a:r>
            </a:p>
            <a:p>
              <a:r>
                <a:rPr lang="en-US" sz="1400" dirty="0">
                  <a:latin typeface="Calibri" panose="020F0502020204030204" pitchFamily="34" charset="0"/>
                  <a:cs typeface="Calibri" panose="020F0502020204030204" pitchFamily="34" charset="0"/>
                </a:rPr>
                <a:t>4. Critical in terms of subsequent events (SA 560)</a:t>
              </a:r>
            </a:p>
          </p:txBody>
        </p:sp>
        <p:sp>
          <p:nvSpPr>
            <p:cNvPr id="12" name="TextBox 11"/>
            <p:cNvSpPr txBox="1"/>
            <p:nvPr/>
          </p:nvSpPr>
          <p:spPr>
            <a:xfrm>
              <a:off x="579988" y="3737248"/>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28599" y="5062994"/>
            <a:ext cx="6957812" cy="1575739"/>
            <a:chOff x="5739898" y="3737248"/>
            <a:chExt cx="6500237" cy="1575739"/>
          </a:xfrm>
        </p:grpSpPr>
        <p:sp>
          <p:nvSpPr>
            <p:cNvPr id="11" name="TextBox 10"/>
            <p:cNvSpPr txBox="1"/>
            <p:nvPr/>
          </p:nvSpPr>
          <p:spPr>
            <a:xfrm>
              <a:off x="5739898" y="4143436"/>
              <a:ext cx="6500237" cy="1169551"/>
            </a:xfrm>
            <a:prstGeom prst="rect">
              <a:avLst/>
            </a:prstGeom>
            <a:noFill/>
            <a:ln w="3175">
              <a:solidFill>
                <a:schemeClr val="tx1"/>
              </a:solidFill>
            </a:ln>
          </p:spPr>
          <p:txBody>
            <a:bodyPr wrap="square" rtlCol="0">
              <a:spAutoFit/>
            </a:bodyPr>
            <a:lstStyle/>
            <a:p>
              <a:pPr marL="342900" indent="-342900" algn="just">
                <a:buAutoNum type="arabicPeriod"/>
              </a:pPr>
              <a:r>
                <a:rPr lang="en-US" sz="1400" dirty="0"/>
                <a:t>Verification of Liabilities, its terms, due dates, subsequent payment</a:t>
              </a:r>
            </a:p>
            <a:p>
              <a:pPr marL="342900" indent="-342900" algn="just">
                <a:buAutoNum type="arabicPeriod"/>
              </a:pPr>
              <a:r>
                <a:rPr lang="en-US" sz="1400" dirty="0"/>
                <a:t>Testing of recoverability of financial assets</a:t>
              </a:r>
            </a:p>
            <a:p>
              <a:pPr marL="342900" indent="-342900" algn="just">
                <a:buAutoNum type="arabicPeriod"/>
              </a:pPr>
              <a:r>
                <a:rPr lang="en-US" sz="1400" dirty="0"/>
                <a:t>Testing and Analysis of Financial ratios like liquidity ratio, acid test ratio, current ratio</a:t>
              </a:r>
            </a:p>
            <a:p>
              <a:pPr marL="342900" indent="-342900" algn="just">
                <a:buAutoNum type="arabicPeriod"/>
              </a:pPr>
              <a:r>
                <a:rPr lang="en-US" sz="1400" dirty="0"/>
                <a:t>Analysis of Budgets, cash flow projections, MIS for subsequent period</a:t>
              </a:r>
            </a:p>
            <a:p>
              <a:pPr marL="342900" indent="-342900" algn="just">
                <a:buAutoNum type="arabicPeriod"/>
              </a:pPr>
              <a:r>
                <a:rPr lang="en-US" sz="1400" dirty="0"/>
                <a:t>Extensive Discussion with management</a:t>
              </a:r>
            </a:p>
          </p:txBody>
        </p:sp>
        <p:sp>
          <p:nvSpPr>
            <p:cNvPr id="13" name="TextBox 12"/>
            <p:cNvSpPr txBox="1"/>
            <p:nvPr/>
          </p:nvSpPr>
          <p:spPr>
            <a:xfrm>
              <a:off x="5739898" y="3737248"/>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6" name="Diagram 15"/>
          <p:cNvGraphicFramePr/>
          <p:nvPr>
            <p:extLst>
              <p:ext uri="{D42A27DB-BD31-4B8C-83A1-F6EECF244321}">
                <p14:modId xmlns:p14="http://schemas.microsoft.com/office/powerpoint/2010/main" val="227687769"/>
              </p:ext>
            </p:extLst>
          </p:nvPr>
        </p:nvGraphicFramePr>
        <p:xfrm>
          <a:off x="396027" y="1067617"/>
          <a:ext cx="11255062" cy="371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descr="Measuring Forecast Accuracy: The Complete Guide | RELEX Soluti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99890" y="568230"/>
            <a:ext cx="2363762" cy="99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99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t>Corporate Social Responsibility</a:t>
            </a:r>
          </a:p>
        </p:txBody>
      </p:sp>
      <p:sp>
        <p:nvSpPr>
          <p:cNvPr id="2" name="TextBox 1"/>
          <p:cNvSpPr txBox="1"/>
          <p:nvPr/>
        </p:nvSpPr>
        <p:spPr>
          <a:xfrm>
            <a:off x="228600" y="771184"/>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xx (New Clause)</a:t>
            </a:r>
          </a:p>
        </p:txBody>
      </p:sp>
      <p:grpSp>
        <p:nvGrpSpPr>
          <p:cNvPr id="5" name="Group 4"/>
          <p:cNvGrpSpPr/>
          <p:nvPr/>
        </p:nvGrpSpPr>
        <p:grpSpPr>
          <a:xfrm>
            <a:off x="7045183" y="4045566"/>
            <a:ext cx="4454621" cy="677109"/>
            <a:chOff x="579988" y="3750127"/>
            <a:chExt cx="4454621" cy="677109"/>
          </a:xfrm>
        </p:grpSpPr>
        <p:sp>
          <p:nvSpPr>
            <p:cNvPr id="10" name="TextBox 9"/>
            <p:cNvSpPr txBox="1"/>
            <p:nvPr/>
          </p:nvSpPr>
          <p:spPr>
            <a:xfrm>
              <a:off x="584768" y="4119459"/>
              <a:ext cx="4449841" cy="307777"/>
            </a:xfrm>
            <a:prstGeom prst="rect">
              <a:avLst/>
            </a:prstGeom>
            <a:noFill/>
            <a:ln w="3175">
              <a:solidFill>
                <a:schemeClr val="tx1"/>
              </a:solidFill>
            </a:ln>
          </p:spPr>
          <p:txBody>
            <a:bodyPr wrap="square" rtlCol="0">
              <a:spAutoFit/>
            </a:bodyPr>
            <a:lstStyle/>
            <a:p>
              <a:r>
                <a:rPr lang="en-IN" sz="1400" dirty="0"/>
                <a:t> 1. Specific comment on compliance </a:t>
              </a:r>
            </a:p>
          </p:txBody>
        </p:sp>
        <p:sp>
          <p:nvSpPr>
            <p:cNvPr id="12" name="TextBox 11"/>
            <p:cNvSpPr txBox="1"/>
            <p:nvPr/>
          </p:nvSpPr>
          <p:spPr>
            <a:xfrm>
              <a:off x="579988" y="3750127"/>
              <a:ext cx="2266243" cy="338554"/>
            </a:xfrm>
            <a:prstGeom prst="rect">
              <a:avLst/>
            </a:prstGeom>
            <a:solidFill>
              <a:schemeClr val="accent1">
                <a:lumMod val="75000"/>
              </a:schemeClr>
            </a:solidFill>
          </p:spPr>
          <p:txBody>
            <a:bodyPr wrap="square" rtlCol="0">
              <a:spAutoFit/>
            </a:bodyPr>
            <a:lstStyle/>
            <a:p>
              <a:r>
                <a:rPr lang="en-US" sz="1600" b="1" dirty="0">
                  <a:solidFill>
                    <a:schemeClr val="bg1"/>
                  </a:solidFill>
                </a:rPr>
                <a:t>Challenges</a:t>
              </a:r>
            </a:p>
          </p:txBody>
        </p:sp>
      </p:grpSp>
      <p:grpSp>
        <p:nvGrpSpPr>
          <p:cNvPr id="6" name="Group 5"/>
          <p:cNvGrpSpPr/>
          <p:nvPr/>
        </p:nvGrpSpPr>
        <p:grpSpPr>
          <a:xfrm>
            <a:off x="267237" y="3929662"/>
            <a:ext cx="6223502" cy="1980868"/>
            <a:chOff x="5739898" y="3763006"/>
            <a:chExt cx="6223502" cy="1980868"/>
          </a:xfrm>
        </p:grpSpPr>
        <p:sp>
          <p:nvSpPr>
            <p:cNvPr id="11" name="TextBox 10"/>
            <p:cNvSpPr txBox="1"/>
            <p:nvPr/>
          </p:nvSpPr>
          <p:spPr>
            <a:xfrm>
              <a:off x="5739898" y="4143436"/>
              <a:ext cx="6223502" cy="1600438"/>
            </a:xfrm>
            <a:prstGeom prst="rect">
              <a:avLst/>
            </a:prstGeom>
            <a:noFill/>
            <a:ln w="3175">
              <a:solidFill>
                <a:schemeClr val="tx1"/>
              </a:solidFill>
            </a:ln>
          </p:spPr>
          <p:txBody>
            <a:bodyPr wrap="square" rtlCol="0">
              <a:spAutoFit/>
            </a:bodyPr>
            <a:lstStyle/>
            <a:p>
              <a:pPr algn="just"/>
              <a:r>
                <a:rPr lang="en-US" sz="1400" dirty="0"/>
                <a:t>Compliance of Provisions related to ongoing and other than ongoing projects is ensured through reporting</a:t>
              </a:r>
            </a:p>
            <a:p>
              <a:pPr algn="just"/>
              <a:endParaRPr lang="en-US" sz="1400" dirty="0"/>
            </a:p>
            <a:p>
              <a:pPr algn="just"/>
              <a:r>
                <a:rPr lang="en-US" sz="1400" dirty="0"/>
                <a:t>Auditors need test whether unutilized funds on ongoing projects are deposited as per Section 135(5) and that on other than ongoing projects are deposited as per provisions of 135(6)</a:t>
              </a:r>
            </a:p>
            <a:p>
              <a:pPr algn="just"/>
              <a:endParaRPr lang="en-IN" sz="14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graphicFrame>
        <p:nvGraphicFramePr>
          <p:cNvPr id="15" name="Diagram 14"/>
          <p:cNvGraphicFramePr/>
          <p:nvPr>
            <p:extLst>
              <p:ext uri="{D42A27DB-BD31-4B8C-83A1-F6EECF244321}">
                <p14:modId xmlns:p14="http://schemas.microsoft.com/office/powerpoint/2010/main" val="2879155760"/>
              </p:ext>
            </p:extLst>
          </p:nvPr>
        </p:nvGraphicFramePr>
        <p:xfrm>
          <a:off x="1880315" y="1100833"/>
          <a:ext cx="8036417" cy="201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The Importance of CSR Strategy at Corporate Level | MindForest - Managing  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0488025" y="738085"/>
            <a:ext cx="1247457" cy="923330"/>
          </a:xfrm>
          <a:prstGeom prst="rect">
            <a:avLst/>
          </a:prstGeom>
          <a:solidFill>
            <a:schemeClr val="accent1">
              <a:lumMod val="20000"/>
              <a:lumOff val="80000"/>
            </a:schemeClr>
          </a:solidFill>
        </p:spPr>
        <p:txBody>
          <a:bodyPr wrap="none" lIns="91440" tIns="45720" rIns="91440" bIns="45720">
            <a:spAutoFit/>
          </a:bodyPr>
          <a:lstStyle/>
          <a:p>
            <a:pPr algn="ctr"/>
            <a:r>
              <a:rPr lang="en-US" sz="5400" b="0" cap="none" spc="0" dirty="0">
                <a:ln w="0"/>
                <a:solidFill>
                  <a:schemeClr val="accent6">
                    <a:lumMod val="75000"/>
                  </a:schemeClr>
                </a:solidFill>
                <a:effectLst>
                  <a:reflection blurRad="6350" stA="53000" endA="300" endPos="35500" dir="5400000" sy="-90000" algn="bl" rotWithShape="0"/>
                </a:effectLst>
              </a:rPr>
              <a:t>CSR</a:t>
            </a:r>
          </a:p>
        </p:txBody>
      </p:sp>
    </p:spTree>
    <p:extLst>
      <p:ext uri="{BB962C8B-B14F-4D97-AF65-F5344CB8AC3E}">
        <p14:creationId xmlns:p14="http://schemas.microsoft.com/office/powerpoint/2010/main" val="328095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53543"/>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Stakeholder’s View</a:t>
            </a:r>
            <a:endParaRPr lang="en-IN" sz="2400" b="1" dirty="0"/>
          </a:p>
        </p:txBody>
      </p:sp>
      <p:graphicFrame>
        <p:nvGraphicFramePr>
          <p:cNvPr id="25" name="Diagram 24"/>
          <p:cNvGraphicFramePr/>
          <p:nvPr>
            <p:extLst>
              <p:ext uri="{D42A27DB-BD31-4B8C-83A1-F6EECF244321}">
                <p14:modId xmlns:p14="http://schemas.microsoft.com/office/powerpoint/2010/main" val="397989186"/>
              </p:ext>
            </p:extLst>
          </p:nvPr>
        </p:nvGraphicFramePr>
        <p:xfrm>
          <a:off x="2666258" y="1783723"/>
          <a:ext cx="6426226" cy="453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4674535" y="943295"/>
            <a:ext cx="2409671" cy="715089"/>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b="1" dirty="0"/>
              <a:t>  Increase Trustworthiness</a:t>
            </a:r>
          </a:p>
        </p:txBody>
      </p:sp>
      <p:sp>
        <p:nvSpPr>
          <p:cNvPr id="28" name="TextBox 27"/>
          <p:cNvSpPr txBox="1"/>
          <p:nvPr/>
        </p:nvSpPr>
        <p:spPr>
          <a:xfrm>
            <a:off x="8477519" y="3332902"/>
            <a:ext cx="2127160" cy="1021556"/>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b="1" dirty="0"/>
              <a:t> Reduce Communication Gap </a:t>
            </a:r>
          </a:p>
        </p:txBody>
      </p:sp>
      <p:sp>
        <p:nvSpPr>
          <p:cNvPr id="29" name="TextBox 28"/>
          <p:cNvSpPr txBox="1"/>
          <p:nvPr/>
        </p:nvSpPr>
        <p:spPr>
          <a:xfrm>
            <a:off x="1486023" y="5294966"/>
            <a:ext cx="2300366" cy="1021556"/>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b="1" dirty="0"/>
              <a:t>FS to be </a:t>
            </a:r>
            <a:r>
              <a:rPr lang="en-IN" b="1" u="sng" dirty="0"/>
              <a:t>Transparent </a:t>
            </a:r>
            <a:r>
              <a:rPr lang="en-IN" b="1" dirty="0"/>
              <a:t>and Audits to be ‘</a:t>
            </a:r>
            <a:r>
              <a:rPr lang="en-IN" b="1" u="sng" dirty="0"/>
              <a:t>More Vocal</a:t>
            </a:r>
            <a:r>
              <a:rPr lang="en-IN" b="1" dirty="0"/>
              <a:t>’</a:t>
            </a:r>
          </a:p>
        </p:txBody>
      </p:sp>
      <p:sp>
        <p:nvSpPr>
          <p:cNvPr id="30" name="TextBox 29"/>
          <p:cNvSpPr txBox="1"/>
          <p:nvPr/>
        </p:nvSpPr>
        <p:spPr>
          <a:xfrm>
            <a:off x="7983656" y="4882016"/>
            <a:ext cx="2127160" cy="1634490"/>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b="1" dirty="0"/>
              <a:t>Protection of Interest in terms of credit risk, end use of money</a:t>
            </a:r>
          </a:p>
          <a:p>
            <a:pPr algn="ctr"/>
            <a:r>
              <a:rPr lang="en-IN" b="1" dirty="0"/>
              <a:t>and going concern</a:t>
            </a:r>
          </a:p>
        </p:txBody>
      </p:sp>
      <p:sp>
        <p:nvSpPr>
          <p:cNvPr id="31" name="TextBox 30"/>
          <p:cNvSpPr txBox="1"/>
          <p:nvPr/>
        </p:nvSpPr>
        <p:spPr>
          <a:xfrm>
            <a:off x="1154063" y="3332901"/>
            <a:ext cx="2127160" cy="408623"/>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b="1" dirty="0"/>
              <a:t>Reliability</a:t>
            </a:r>
          </a:p>
        </p:txBody>
      </p:sp>
      <p:pic>
        <p:nvPicPr>
          <p:cNvPr id="4098" name="Picture 2" descr="Employee Expectations; What Your Workforce Really Wants"/>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60826" y="797267"/>
            <a:ext cx="2802574" cy="1572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1938" y="4011153"/>
            <a:ext cx="1406770" cy="476071"/>
          </a:xfrm>
          <a:prstGeom prst="ellipse">
            <a:avLst/>
          </a:prstGeom>
          <a:solidFill>
            <a:schemeClr val="accent1">
              <a:lumMod val="60000"/>
              <a:lumOff val="40000"/>
            </a:schemeClr>
          </a:solidFill>
          <a:ln>
            <a:noFill/>
          </a:ln>
        </p:spPr>
        <p:txBody>
          <a:bodyPr wrap="square" rtlCol="0">
            <a:spAutoFit/>
          </a:bodyPr>
          <a:lstStyle/>
          <a:p>
            <a:pPr algn="ctr"/>
            <a:r>
              <a:rPr lang="en-US" sz="1600" b="1" dirty="0"/>
              <a:t>Company</a:t>
            </a:r>
          </a:p>
        </p:txBody>
      </p:sp>
    </p:spTree>
    <p:extLst>
      <p:ext uri="{BB962C8B-B14F-4D97-AF65-F5344CB8AC3E}">
        <p14:creationId xmlns:p14="http://schemas.microsoft.com/office/powerpoint/2010/main" val="3067544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Clause Wise Analysis- Consolidated </a:t>
                </a:r>
              </a:p>
            </p:txBody>
          </p:sp>
        </p:grpSp>
      </p:grpSp>
    </p:spTree>
    <p:extLst>
      <p:ext uri="{BB962C8B-B14F-4D97-AF65-F5344CB8AC3E}">
        <p14:creationId xmlns:p14="http://schemas.microsoft.com/office/powerpoint/2010/main" val="252005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Report of Component Auditors</a:t>
            </a:r>
          </a:p>
        </p:txBody>
      </p:sp>
      <p:sp>
        <p:nvSpPr>
          <p:cNvPr id="2" name="TextBox 1"/>
          <p:cNvSpPr txBox="1"/>
          <p:nvPr/>
        </p:nvSpPr>
        <p:spPr>
          <a:xfrm>
            <a:off x="550575" y="822700"/>
            <a:ext cx="3857625" cy="369332"/>
          </a:xfrm>
          <a:prstGeom prst="rect">
            <a:avLst/>
          </a:prstGeom>
          <a:solidFill>
            <a:schemeClr val="accent1">
              <a:lumMod val="75000"/>
            </a:schemeClr>
          </a:solidFill>
        </p:spPr>
        <p:txBody>
          <a:bodyPr wrap="square" rtlCol="0">
            <a:spAutoFit/>
          </a:bodyPr>
          <a:lstStyle/>
          <a:p>
            <a:r>
              <a:rPr lang="en-US" b="1" dirty="0">
                <a:solidFill>
                  <a:schemeClr val="bg1"/>
                </a:solidFill>
              </a:rPr>
              <a:t>Clause xxi New Clause </a:t>
            </a:r>
          </a:p>
        </p:txBody>
      </p:sp>
      <p:grpSp>
        <p:nvGrpSpPr>
          <p:cNvPr id="5" name="Group 4"/>
          <p:cNvGrpSpPr/>
          <p:nvPr/>
        </p:nvGrpSpPr>
        <p:grpSpPr>
          <a:xfrm>
            <a:off x="7058062" y="3028138"/>
            <a:ext cx="4454621" cy="954107"/>
            <a:chOff x="579988" y="3750127"/>
            <a:chExt cx="4454621" cy="954107"/>
          </a:xfrm>
        </p:grpSpPr>
        <p:sp>
          <p:nvSpPr>
            <p:cNvPr id="10" name="TextBox 9"/>
            <p:cNvSpPr txBox="1"/>
            <p:nvPr/>
          </p:nvSpPr>
          <p:spPr>
            <a:xfrm>
              <a:off x="584768" y="4119459"/>
              <a:ext cx="4449841" cy="584775"/>
            </a:xfrm>
            <a:prstGeom prst="rect">
              <a:avLst/>
            </a:prstGeom>
            <a:noFill/>
            <a:ln w="3175">
              <a:solidFill>
                <a:schemeClr val="tx1"/>
              </a:solidFill>
            </a:ln>
          </p:spPr>
          <p:txBody>
            <a:bodyPr wrap="square" rtlCol="0">
              <a:spAutoFit/>
            </a:bodyPr>
            <a:lstStyle/>
            <a:p>
              <a:r>
                <a:rPr lang="en-US" sz="1600" dirty="0">
                  <a:latin typeface="Calibri" panose="020F0502020204030204" pitchFamily="34" charset="0"/>
                  <a:cs typeface="Calibri" panose="020F0502020204030204" pitchFamily="34" charset="0"/>
                </a:rPr>
                <a:t>Effect on Consolidated Financials due to qualification by Component Auditor</a:t>
              </a:r>
            </a:p>
          </p:txBody>
        </p:sp>
        <p:sp>
          <p:nvSpPr>
            <p:cNvPr id="12" name="TextBox 11"/>
            <p:cNvSpPr txBox="1"/>
            <p:nvPr/>
          </p:nvSpPr>
          <p:spPr>
            <a:xfrm>
              <a:off x="579988" y="3750127"/>
              <a:ext cx="2266243" cy="369332"/>
            </a:xfrm>
            <a:prstGeom prst="rect">
              <a:avLst/>
            </a:prstGeom>
            <a:solidFill>
              <a:schemeClr val="accent1">
                <a:lumMod val="75000"/>
              </a:schemeClr>
            </a:solidFill>
          </p:spPr>
          <p:txBody>
            <a:bodyPr wrap="square" rtlCol="0">
              <a:spAutoFit/>
            </a:bodyPr>
            <a:lstStyle/>
            <a:p>
              <a:r>
                <a:rPr lang="en-US" b="1" dirty="0">
                  <a:solidFill>
                    <a:schemeClr val="bg1"/>
                  </a:solidFill>
                </a:rPr>
                <a:t>Challenges</a:t>
              </a:r>
            </a:p>
          </p:txBody>
        </p:sp>
      </p:grpSp>
      <p:grpSp>
        <p:nvGrpSpPr>
          <p:cNvPr id="6" name="Group 5"/>
          <p:cNvGrpSpPr/>
          <p:nvPr/>
        </p:nvGrpSpPr>
        <p:grpSpPr>
          <a:xfrm>
            <a:off x="563454" y="3066774"/>
            <a:ext cx="6223502" cy="2196312"/>
            <a:chOff x="5739898" y="3763006"/>
            <a:chExt cx="6223502" cy="2196312"/>
          </a:xfrm>
        </p:grpSpPr>
        <p:sp>
          <p:nvSpPr>
            <p:cNvPr id="11" name="TextBox 10"/>
            <p:cNvSpPr txBox="1"/>
            <p:nvPr/>
          </p:nvSpPr>
          <p:spPr>
            <a:xfrm>
              <a:off x="5739898" y="4143436"/>
              <a:ext cx="6223502" cy="1815882"/>
            </a:xfrm>
            <a:prstGeom prst="rect">
              <a:avLst/>
            </a:prstGeom>
            <a:noFill/>
            <a:ln w="3175">
              <a:solidFill>
                <a:schemeClr val="tx1"/>
              </a:solidFill>
            </a:ln>
          </p:spPr>
          <p:txBody>
            <a:bodyPr wrap="square" rtlCol="0">
              <a:spAutoFit/>
            </a:bodyPr>
            <a:lstStyle/>
            <a:p>
              <a:pPr marL="342900" indent="-342900">
                <a:buAutoNum type="arabicPeriod"/>
              </a:pPr>
              <a:r>
                <a:rPr lang="en-US" sz="1600" dirty="0"/>
                <a:t>Applicable to entities included in the consolidated financial statements to whom CARO 2020 is applicable.</a:t>
              </a:r>
            </a:p>
            <a:p>
              <a:pPr marL="342900" indent="-342900">
                <a:buAutoNum type="arabicPeriod"/>
              </a:pPr>
              <a:r>
                <a:rPr lang="en-US" sz="1600" dirty="0"/>
                <a:t>Every qualification/adverse remark made by every individual component including the parent should be included while reporting under clause 3(xxi).</a:t>
              </a:r>
            </a:p>
            <a:p>
              <a:pPr marL="342900" indent="-342900">
                <a:buAutoNum type="arabicPeriod"/>
              </a:pPr>
              <a:r>
                <a:rPr lang="en-US" sz="1600" dirty="0"/>
                <a:t>Direct Communication to Component Auditor on the specific matter in addition to as per Auditing Standards</a:t>
              </a:r>
              <a:endParaRPr lang="en-IN" sz="1600" dirty="0"/>
            </a:p>
          </p:txBody>
        </p:sp>
        <p:sp>
          <p:nvSpPr>
            <p:cNvPr id="13" name="TextBox 12"/>
            <p:cNvSpPr txBox="1"/>
            <p:nvPr/>
          </p:nvSpPr>
          <p:spPr>
            <a:xfrm>
              <a:off x="5739898" y="3763006"/>
              <a:ext cx="3159403" cy="338554"/>
            </a:xfrm>
            <a:prstGeom prst="rect">
              <a:avLst/>
            </a:prstGeom>
            <a:solidFill>
              <a:schemeClr val="accent1">
                <a:lumMod val="75000"/>
              </a:schemeClr>
            </a:solidFill>
          </p:spPr>
          <p:txBody>
            <a:bodyPr wrap="square" rtlCol="0">
              <a:spAutoFit/>
            </a:bodyPr>
            <a:lstStyle/>
            <a:p>
              <a:r>
                <a:rPr lang="en-US" sz="1600" b="1" dirty="0">
                  <a:solidFill>
                    <a:schemeClr val="bg1"/>
                  </a:solidFill>
                </a:rPr>
                <a:t>Specific Audit Procedures</a:t>
              </a:r>
            </a:p>
          </p:txBody>
        </p:sp>
      </p:grpSp>
      <p:sp>
        <p:nvSpPr>
          <p:cNvPr id="16" name="Title 3"/>
          <p:cNvSpPr txBox="1">
            <a:spLocks/>
          </p:cNvSpPr>
          <p:nvPr/>
        </p:nvSpPr>
        <p:spPr>
          <a:xfrm>
            <a:off x="556452" y="1233033"/>
            <a:ext cx="10515600" cy="1085162"/>
          </a:xfrm>
          <a:prstGeom prst="rect">
            <a:avLst/>
          </a:prstGeom>
          <a:ln>
            <a:solidFill>
              <a:schemeClr val="tx2">
                <a:lumMod val="75000"/>
              </a:schemeClr>
            </a:solid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600" dirty="0">
                <a:latin typeface="+mn-lt"/>
                <a:ea typeface="+mn-ea"/>
                <a:cs typeface="+mn-cs"/>
              </a:rPr>
              <a:t> whether there have been any qualifications or adverse remarks by the respective auditors in the Companies (Auditor’s Report) Order (CARO) reports of the companies included in the consolidated financial statements, </a:t>
            </a:r>
          </a:p>
          <a:p>
            <a:pPr algn="just"/>
            <a:endParaRPr lang="en-US" sz="1600" dirty="0">
              <a:latin typeface="+mn-lt"/>
              <a:ea typeface="+mn-ea"/>
              <a:cs typeface="+mn-cs"/>
            </a:endParaRPr>
          </a:p>
          <a:p>
            <a:pPr algn="just"/>
            <a:r>
              <a:rPr lang="en-US" sz="1600" dirty="0">
                <a:latin typeface="+mn-lt"/>
                <a:ea typeface="+mn-ea"/>
                <a:cs typeface="+mn-cs"/>
              </a:rPr>
              <a:t>if yes, indicate the details of the companies and the paragraph numbers of the CARO report containing the qualifications or adverse remarks.</a:t>
            </a:r>
            <a:endParaRPr lang="en-IN" sz="1600" dirty="0">
              <a:latin typeface="+mn-lt"/>
              <a:ea typeface="+mn-ea"/>
              <a:cs typeface="+mn-cs"/>
            </a:endParaRPr>
          </a:p>
        </p:txBody>
      </p:sp>
    </p:spTree>
    <p:extLst>
      <p:ext uri="{BB962C8B-B14F-4D97-AF65-F5344CB8AC3E}">
        <p14:creationId xmlns:p14="http://schemas.microsoft.com/office/powerpoint/2010/main" val="3501302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009830" y="1441216"/>
            <a:ext cx="9558496" cy="3769865"/>
            <a:chOff x="739374" y="2149554"/>
            <a:chExt cx="9558496" cy="3769865"/>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739374" y="2149554"/>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71920" y="3917576"/>
              <a:ext cx="6825950" cy="698161"/>
              <a:chOff x="1882183" y="4230286"/>
              <a:chExt cx="6825950" cy="651460"/>
            </a:xfrm>
          </p:grpSpPr>
          <p:sp>
            <p:nvSpPr>
              <p:cNvPr id="9" name="Pentagon 8"/>
              <p:cNvSpPr/>
              <p:nvPr/>
            </p:nvSpPr>
            <p:spPr>
              <a:xfrm rot="10800000">
                <a:off x="1882183" y="4230286"/>
                <a:ext cx="6825950" cy="651460"/>
              </a:xfrm>
              <a:prstGeom prst="homePlate">
                <a:avLst/>
              </a:prstGeom>
              <a:ln w="28575"/>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Pentagon 4"/>
              <p:cNvSpPr/>
              <p:nvPr/>
            </p:nvSpPr>
            <p:spPr>
              <a:xfrm rot="21600000">
                <a:off x="2045048" y="4230286"/>
                <a:ext cx="6663085" cy="651460"/>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7276" tIns="91440" rIns="170688" bIns="91440" numCol="1" spcCol="1270" anchor="ctr" anchorCtr="0">
                <a:noAutofit/>
              </a:bodyPr>
              <a:lstStyle/>
              <a:p>
                <a:pPr lvl="0" algn="ctr" defTabSz="1066800">
                  <a:lnSpc>
                    <a:spcPct val="90000"/>
                  </a:lnSpc>
                  <a:spcBef>
                    <a:spcPct val="0"/>
                  </a:spcBef>
                  <a:spcAft>
                    <a:spcPct val="35000"/>
                  </a:spcAft>
                </a:pPr>
                <a:r>
                  <a:rPr lang="en-US" sz="2400" dirty="0">
                    <a:cs typeface="Times New Roman" panose="02020603050405020304" pitchFamily="18" charset="0"/>
                  </a:rPr>
                  <a:t>Conclusion </a:t>
                </a:r>
              </a:p>
            </p:txBody>
          </p:sp>
        </p:grpSp>
      </p:grpSp>
    </p:spTree>
    <p:extLst>
      <p:ext uri="{BB962C8B-B14F-4D97-AF65-F5344CB8AC3E}">
        <p14:creationId xmlns:p14="http://schemas.microsoft.com/office/powerpoint/2010/main" val="1911359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374908"/>
            <a:ext cx="117348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000" b="1" dirty="0"/>
              <a:t>Conclusion</a:t>
            </a:r>
          </a:p>
        </p:txBody>
      </p:sp>
      <p:graphicFrame>
        <p:nvGraphicFramePr>
          <p:cNvPr id="3" name="Diagram 2"/>
          <p:cNvGraphicFramePr/>
          <p:nvPr>
            <p:extLst>
              <p:ext uri="{D42A27DB-BD31-4B8C-83A1-F6EECF244321}">
                <p14:modId xmlns:p14="http://schemas.microsoft.com/office/powerpoint/2010/main" val="1639110032"/>
              </p:ext>
            </p:extLst>
          </p:nvPr>
        </p:nvGraphicFramePr>
        <p:xfrm>
          <a:off x="902448" y="10961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tart Stock Illustrations – 217,927 Start Stock Illustrations, Vectors &amp;amp;  Clipart - Dreamsti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6766" y="3724860"/>
            <a:ext cx="2699976" cy="278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529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600" y="1066800"/>
            <a:ext cx="1570495" cy="461665"/>
          </a:xfrm>
          <a:prstGeom prst="rect">
            <a:avLst/>
          </a:prstGeom>
        </p:spPr>
        <p:txBody>
          <a:bodyPr wrap="none">
            <a:spAutoFit/>
          </a:bodyPr>
          <a:lstStyle/>
          <a:p>
            <a:r>
              <a:rPr lang="en-IN" sz="2400" b="1" dirty="0"/>
              <a:t>Thank You </a:t>
            </a:r>
          </a:p>
        </p:txBody>
      </p:sp>
      <p:sp>
        <p:nvSpPr>
          <p:cNvPr id="16" name="TextBox 3">
            <a:extLst>
              <a:ext uri="{FF2B5EF4-FFF2-40B4-BE49-F238E27FC236}">
                <a16:creationId xmlns:a16="http://schemas.microsoft.com/office/drawing/2014/main" id="{133ACE31-C468-4F7C-B11F-C63E7CA880B8}"/>
              </a:ext>
            </a:extLst>
          </p:cNvPr>
          <p:cNvSpPr txBox="1"/>
          <p:nvPr/>
        </p:nvSpPr>
        <p:spPr>
          <a:xfrm>
            <a:off x="685800" y="1600200"/>
            <a:ext cx="2351405" cy="1234697"/>
          </a:xfrm>
          <a:prstGeom prst="rect">
            <a:avLst/>
          </a:prstGeom>
          <a:noFill/>
        </p:spPr>
        <p:txBody>
          <a:bodyPr wrap="square" rtlCol="0">
            <a:sp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PUNE (HEAD OFFICE)</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Suite 101-102,</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Orchard, Dr. Pai Marg,</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Baner, Pune </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411 045</a:t>
            </a:r>
            <a:endParaRPr lang="en-IN" sz="1400" dirty="0">
              <a:effectLst/>
              <a:ea typeface="Calibri" panose="020F0502020204030204" pitchFamily="34" charset="0"/>
              <a:cs typeface="Times New Roman" panose="02020603050405020304" pitchFamily="18" charset="0"/>
            </a:endParaRPr>
          </a:p>
        </p:txBody>
      </p:sp>
      <p:sp>
        <p:nvSpPr>
          <p:cNvPr id="17" name="TextBox 4">
            <a:extLst>
              <a:ext uri="{FF2B5EF4-FFF2-40B4-BE49-F238E27FC236}">
                <a16:creationId xmlns:a16="http://schemas.microsoft.com/office/drawing/2014/main" id="{AA6E7BA3-4030-427D-8125-E843E9E11D35}"/>
              </a:ext>
            </a:extLst>
          </p:cNvPr>
          <p:cNvSpPr txBox="1"/>
          <p:nvPr/>
        </p:nvSpPr>
        <p:spPr>
          <a:xfrm>
            <a:off x="3310190" y="1600200"/>
            <a:ext cx="2249805" cy="1244893"/>
          </a:xfrm>
          <a:prstGeom prst="rect">
            <a:avLst/>
          </a:prstGeom>
          <a:noFill/>
        </p:spPr>
        <p:txBody>
          <a:bodyPr wrap="square" rtlCol="0">
            <a:sp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MUMBAI</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71, Mittal Chambers,</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Barrister Rajni Patel Marg,</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Nariman Point, Mumbai </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400 021.</a:t>
            </a:r>
            <a:endParaRPr lang="en-IN" sz="1400" dirty="0">
              <a:effectLst/>
              <a:ea typeface="Calibri" panose="020F0502020204030204" pitchFamily="34" charset="0"/>
              <a:cs typeface="Times New Roman" panose="02020603050405020304" pitchFamily="18" charset="0"/>
            </a:endParaRPr>
          </a:p>
        </p:txBody>
      </p:sp>
      <p:sp>
        <p:nvSpPr>
          <p:cNvPr id="18" name="TextBox 8">
            <a:extLst>
              <a:ext uri="{FF2B5EF4-FFF2-40B4-BE49-F238E27FC236}">
                <a16:creationId xmlns:a16="http://schemas.microsoft.com/office/drawing/2014/main" id="{C1411B8D-0331-4775-BB6A-EA6A5864FD5C}"/>
              </a:ext>
            </a:extLst>
          </p:cNvPr>
          <p:cNvSpPr txBox="1"/>
          <p:nvPr/>
        </p:nvSpPr>
        <p:spPr>
          <a:xfrm>
            <a:off x="6368985" y="1628480"/>
            <a:ext cx="2531241" cy="990600"/>
          </a:xfrm>
          <a:prstGeom prst="rect">
            <a:avLst/>
          </a:prstGeom>
          <a:noFill/>
        </p:spPr>
        <p:txBody>
          <a:bodyPr wrap="square" rtlCol="0">
            <a:no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KOLHAPUR</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Flat No. S-6, Rajhans Apartment</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2nd Floor, Opposite DMart, </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Tarabai Park, Kolhapur</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416 003</a:t>
            </a:r>
            <a:endParaRPr lang="en-IN" sz="1400" dirty="0">
              <a:effectLst/>
              <a:ea typeface="Calibri" panose="020F0502020204030204" pitchFamily="34" charset="0"/>
              <a:cs typeface="Times New Roman" panose="02020603050405020304" pitchFamily="18" charset="0"/>
            </a:endParaRPr>
          </a:p>
        </p:txBody>
      </p:sp>
      <p:sp>
        <p:nvSpPr>
          <p:cNvPr id="19" name="TextBox 7">
            <a:extLst>
              <a:ext uri="{FF2B5EF4-FFF2-40B4-BE49-F238E27FC236}">
                <a16:creationId xmlns:a16="http://schemas.microsoft.com/office/drawing/2014/main" id="{9B253277-2801-4B22-9C8B-93D5DE5F5FB8}"/>
              </a:ext>
            </a:extLst>
          </p:cNvPr>
          <p:cNvSpPr txBox="1"/>
          <p:nvPr/>
        </p:nvSpPr>
        <p:spPr>
          <a:xfrm>
            <a:off x="706225" y="3083949"/>
            <a:ext cx="1802130" cy="1234697"/>
          </a:xfrm>
          <a:prstGeom prst="rect">
            <a:avLst/>
          </a:prstGeom>
          <a:noFill/>
        </p:spPr>
        <p:txBody>
          <a:bodyPr wrap="square" rtlCol="0">
            <a:sp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HUBLI</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Varmini, Plot No. 19,</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Vijaynagar,</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Hubli </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580 031</a:t>
            </a:r>
            <a:endParaRPr lang="en-IN" sz="1400" dirty="0">
              <a:effectLst/>
              <a:ea typeface="Calibri" panose="020F0502020204030204" pitchFamily="34" charset="0"/>
              <a:cs typeface="Times New Roman" panose="02020603050405020304" pitchFamily="18" charset="0"/>
            </a:endParaRPr>
          </a:p>
        </p:txBody>
      </p:sp>
      <p:sp>
        <p:nvSpPr>
          <p:cNvPr id="20" name="TextBox 5">
            <a:extLst>
              <a:ext uri="{FF2B5EF4-FFF2-40B4-BE49-F238E27FC236}">
                <a16:creationId xmlns:a16="http://schemas.microsoft.com/office/drawing/2014/main" id="{21D73ACC-ECA9-44A9-A037-930B50084D7A}"/>
              </a:ext>
            </a:extLst>
          </p:cNvPr>
          <p:cNvSpPr txBox="1"/>
          <p:nvPr/>
        </p:nvSpPr>
        <p:spPr>
          <a:xfrm>
            <a:off x="3310190" y="3073753"/>
            <a:ext cx="2649855" cy="1244893"/>
          </a:xfrm>
          <a:prstGeom prst="rect">
            <a:avLst/>
          </a:prstGeom>
          <a:noFill/>
        </p:spPr>
        <p:txBody>
          <a:bodyPr wrap="square" rtlCol="0">
            <a:sp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DHARWAD</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No. FF-02, “RENUKA”,</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Opp: Axis Bank, Near Toll Naka</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Hubli Road, Dharwad </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580 001</a:t>
            </a:r>
            <a:endParaRPr lang="en-IN" sz="1400" dirty="0">
              <a:effectLst/>
              <a:ea typeface="Calibri" panose="020F050202020403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BCF1EF5D-96FF-4D4E-94A4-B1F6C643D3A9}"/>
              </a:ext>
            </a:extLst>
          </p:cNvPr>
          <p:cNvSpPr txBox="1"/>
          <p:nvPr/>
        </p:nvSpPr>
        <p:spPr>
          <a:xfrm>
            <a:off x="6400800" y="3073753"/>
            <a:ext cx="2467610" cy="1244893"/>
          </a:xfrm>
          <a:prstGeom prst="rect">
            <a:avLst/>
          </a:prstGeom>
          <a:noFill/>
        </p:spPr>
        <p:txBody>
          <a:bodyPr wrap="square" rtlCol="0">
            <a:sp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BELGAUM</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Ashirwad's Landmark</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Block No. 104,</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Roy Road, Tilakwadi, Belgaum </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590 006</a:t>
            </a:r>
            <a:endParaRPr lang="en-IN" sz="1400" dirty="0">
              <a:effectLst/>
              <a:ea typeface="Calibri" panose="020F0502020204030204" pitchFamily="34" charset="0"/>
              <a:cs typeface="Times New Roman" panose="02020603050405020304" pitchFamily="18" charset="0"/>
            </a:endParaRPr>
          </a:p>
        </p:txBody>
      </p:sp>
      <p:sp>
        <p:nvSpPr>
          <p:cNvPr id="22" name="TextBox 14">
            <a:extLst>
              <a:ext uri="{FF2B5EF4-FFF2-40B4-BE49-F238E27FC236}">
                <a16:creationId xmlns:a16="http://schemas.microsoft.com/office/drawing/2014/main" id="{C1411B8D-0331-4775-BB6A-EA6A5864FD5C}"/>
              </a:ext>
            </a:extLst>
          </p:cNvPr>
          <p:cNvSpPr txBox="1"/>
          <p:nvPr/>
        </p:nvSpPr>
        <p:spPr>
          <a:xfrm>
            <a:off x="685800" y="4567698"/>
            <a:ext cx="2579016" cy="1244893"/>
          </a:xfrm>
          <a:prstGeom prst="rect">
            <a:avLst/>
          </a:prstGeom>
          <a:noFill/>
        </p:spPr>
        <p:txBody>
          <a:bodyPr wrap="square" rtlCol="0">
            <a:spAutoFit/>
          </a:bodyPr>
          <a:lstStyle/>
          <a:p>
            <a:pPr algn="just">
              <a:lnSpc>
                <a:spcPct val="107000"/>
              </a:lnSpc>
              <a:spcAft>
                <a:spcPts val="0"/>
              </a:spcAft>
            </a:pPr>
            <a:r>
              <a:rPr lang="en-IN" sz="1400" b="1" dirty="0">
                <a:effectLst/>
                <a:ea typeface="Calibri" panose="020F0502020204030204" pitchFamily="34" charset="0"/>
                <a:cs typeface="Calibri" panose="020F0502020204030204" pitchFamily="34" charset="0"/>
              </a:rPr>
              <a:t>BENGALURU</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No. 72, Dr. Rajkumar Road</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Basement Shop 2,</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Prakash Nagar, Bengaluru</a:t>
            </a:r>
            <a:endParaRPr lang="en-IN" sz="14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n-IN" sz="1400" dirty="0">
                <a:effectLst/>
                <a:ea typeface="Calibri" panose="020F0502020204030204" pitchFamily="34" charset="0"/>
                <a:cs typeface="Calibri" panose="020F0502020204030204" pitchFamily="34" charset="0"/>
              </a:rPr>
              <a:t>416 003</a:t>
            </a:r>
            <a:endParaRPr lang="en-IN" sz="1400" dirty="0">
              <a:effectLst/>
              <a:ea typeface="Calibri" panose="020F0502020204030204" pitchFamily="34" charset="0"/>
              <a:cs typeface="Times New Roman" panose="02020603050405020304" pitchFamily="18" charset="0"/>
            </a:endParaRPr>
          </a:p>
        </p:txBody>
      </p:sp>
      <p:grpSp>
        <p:nvGrpSpPr>
          <p:cNvPr id="23" name="Group 22"/>
          <p:cNvGrpSpPr/>
          <p:nvPr/>
        </p:nvGrpSpPr>
        <p:grpSpPr>
          <a:xfrm>
            <a:off x="7541260" y="6111389"/>
            <a:ext cx="4650740" cy="415290"/>
            <a:chOff x="0" y="4368745"/>
            <a:chExt cx="3660446" cy="276999"/>
          </a:xfrm>
        </p:grpSpPr>
        <p:sp>
          <p:nvSpPr>
            <p:cNvPr id="24" name="TextBox 17">
              <a:extLst>
                <a:ext uri="{FF2B5EF4-FFF2-40B4-BE49-F238E27FC236}">
                  <a16:creationId xmlns:a16="http://schemas.microsoft.com/office/drawing/2014/main" id="{3076C58C-EEC0-46E5-BE19-B021F96EC3F0}"/>
                </a:ext>
              </a:extLst>
            </p:cNvPr>
            <p:cNvSpPr txBox="1"/>
            <p:nvPr/>
          </p:nvSpPr>
          <p:spPr>
            <a:xfrm>
              <a:off x="154758" y="4368746"/>
              <a:ext cx="1331105" cy="203246"/>
            </a:xfrm>
            <a:prstGeom prst="rect">
              <a:avLst/>
            </a:prstGeom>
            <a:noFill/>
          </p:spPr>
          <p:txBody>
            <a:bodyPr wrap="square" rtlCol="0">
              <a:noAutofit/>
            </a:bodyPr>
            <a:lstStyle/>
            <a:p>
              <a:pPr>
                <a:spcAft>
                  <a:spcPts val="0"/>
                </a:spcAft>
              </a:pPr>
              <a:r>
                <a:rPr lang="en-US" sz="1200" kern="1200" dirty="0">
                  <a:solidFill>
                    <a:srgbClr val="44546A"/>
                  </a:solidFill>
                  <a:effectLst/>
                  <a:ea typeface="Times New Roman" panose="02020603050405020304" pitchFamily="18" charset="0"/>
                  <a:cs typeface="Times New Roman" panose="02020603050405020304" pitchFamily="18" charset="0"/>
                </a:rPr>
                <a:t>www.pgbhagwatca.com</a:t>
              </a:r>
              <a:endParaRPr lang="en-IN" sz="1200" dirty="0">
                <a:effectLst/>
                <a:ea typeface="Times New Roman" panose="02020603050405020304" pitchFamily="18" charset="0"/>
              </a:endParaRPr>
            </a:p>
          </p:txBody>
        </p:sp>
        <p:sp>
          <p:nvSpPr>
            <p:cNvPr id="25" name="TextBox 18">
              <a:extLst>
                <a:ext uri="{FF2B5EF4-FFF2-40B4-BE49-F238E27FC236}">
                  <a16:creationId xmlns:a16="http://schemas.microsoft.com/office/drawing/2014/main" id="{3D0A8D1F-E8EA-434D-B6FC-1F8B00B132D9}"/>
                </a:ext>
              </a:extLst>
            </p:cNvPr>
            <p:cNvSpPr txBox="1"/>
            <p:nvPr/>
          </p:nvSpPr>
          <p:spPr>
            <a:xfrm>
              <a:off x="1843879" y="4368745"/>
              <a:ext cx="1816567" cy="276999"/>
            </a:xfrm>
            <a:prstGeom prst="rect">
              <a:avLst/>
            </a:prstGeom>
            <a:noFill/>
          </p:spPr>
          <p:txBody>
            <a:bodyPr wrap="square" rtlCol="0">
              <a:noAutofit/>
            </a:bodyPr>
            <a:lstStyle/>
            <a:p>
              <a:pPr>
                <a:spcAft>
                  <a:spcPts val="0"/>
                </a:spcAft>
              </a:pPr>
              <a:r>
                <a:rPr lang="en-US" sz="1200" kern="1200" dirty="0">
                  <a:solidFill>
                    <a:srgbClr val="44546A"/>
                  </a:solidFill>
                  <a:effectLst/>
                  <a:ea typeface="Times New Roman" panose="02020603050405020304" pitchFamily="18" charset="0"/>
                  <a:cs typeface="Times New Roman" panose="02020603050405020304" pitchFamily="18" charset="0"/>
                </a:rPr>
                <a:t>pgb@pgbhagwatca.com</a:t>
              </a:r>
              <a:endParaRPr lang="en-IN" sz="1200" dirty="0">
                <a:effectLst/>
                <a:ea typeface="Times New Roman" panose="02020603050405020304" pitchFamily="18" charset="0"/>
              </a:endParaRPr>
            </a:p>
          </p:txBody>
        </p:sp>
        <p:pic>
          <p:nvPicPr>
            <p:cNvPr id="26" name="Picture 25" descr="Image result for website logo png">
              <a:extLst>
                <a:ext uri="{FF2B5EF4-FFF2-40B4-BE49-F238E27FC236}">
                  <a16:creationId xmlns:a16="http://schemas.microsoft.com/office/drawing/2014/main" id="{13775810-56E1-40BB-AE5F-6E68FFFA37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68746"/>
              <a:ext cx="186566" cy="1865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Image result for email logo png">
              <a:extLst>
                <a:ext uri="{FF2B5EF4-FFF2-40B4-BE49-F238E27FC236}">
                  <a16:creationId xmlns:a16="http://schemas.microsoft.com/office/drawing/2014/main" id="{142FB14D-2849-4ACF-9585-CD8457DB8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794" y="4387159"/>
              <a:ext cx="259863" cy="16812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www.pgbhagwatca.com/themes/demo/assets/image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107" y="471125"/>
            <a:ext cx="2444653" cy="67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E3F5479-058B-4FA8-92E9-18CAB8CDC5C5}"/>
              </a:ext>
            </a:extLst>
          </p:cNvPr>
          <p:cNvSpPr txBox="1">
            <a:spLocks/>
          </p:cNvSpPr>
          <p:nvPr/>
        </p:nvSpPr>
        <p:spPr>
          <a:xfrm>
            <a:off x="228600" y="186445"/>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Changes in </a:t>
            </a:r>
          </a:p>
          <a:p>
            <a:pPr algn="ctr"/>
            <a:r>
              <a:rPr lang="en-US" sz="2400" b="1" dirty="0"/>
              <a:t>Corporate Eco-System</a:t>
            </a:r>
            <a:endParaRPr lang="en-IN" sz="2400" b="1" dirty="0"/>
          </a:p>
        </p:txBody>
      </p:sp>
      <p:grpSp>
        <p:nvGrpSpPr>
          <p:cNvPr id="11" name="Group 10"/>
          <p:cNvGrpSpPr/>
          <p:nvPr/>
        </p:nvGrpSpPr>
        <p:grpSpPr>
          <a:xfrm>
            <a:off x="407922" y="1075114"/>
            <a:ext cx="2940192" cy="2772577"/>
            <a:chOff x="401056" y="1187695"/>
            <a:chExt cx="3412901" cy="2583180"/>
          </a:xfrm>
        </p:grpSpPr>
        <p:sp>
          <p:nvSpPr>
            <p:cNvPr id="3" name="TextBox 2"/>
            <p:cNvSpPr txBox="1"/>
            <p:nvPr/>
          </p:nvSpPr>
          <p:spPr>
            <a:xfrm>
              <a:off x="540913" y="1187695"/>
              <a:ext cx="3133188" cy="836059"/>
            </a:xfrm>
            <a:prstGeom prst="flowChartAlternateProcess">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n w="0"/>
                  <a:solidFill>
                    <a:schemeClr val="bg1"/>
                  </a:solidFill>
                  <a:effectLst>
                    <a:outerShdw blurRad="38100" dist="19050" dir="2700000" algn="tl" rotWithShape="0">
                      <a:schemeClr val="dk1">
                        <a:alpha val="40000"/>
                      </a:schemeClr>
                    </a:outerShdw>
                  </a:effectLst>
                </a:rPr>
                <a:t>1. Preparers of Financial Statements</a:t>
              </a:r>
            </a:p>
          </p:txBody>
        </p:sp>
        <p:sp>
          <p:nvSpPr>
            <p:cNvPr id="7" name="TextBox 6"/>
            <p:cNvSpPr txBox="1"/>
            <p:nvPr/>
          </p:nvSpPr>
          <p:spPr>
            <a:xfrm>
              <a:off x="401056" y="2198286"/>
              <a:ext cx="3412901" cy="1572589"/>
            </a:xfrm>
            <a:prstGeom prst="ellipse">
              <a:avLst/>
            </a:prstGeom>
            <a:noFill/>
            <a:ln>
              <a:solidFill>
                <a:schemeClr val="tx1"/>
              </a:solidFill>
            </a:ln>
          </p:spPr>
          <p:txBody>
            <a:bodyPr wrap="square" rtlCol="0">
              <a:spAutoFit/>
            </a:bodyPr>
            <a:lstStyle/>
            <a:p>
              <a:pPr algn="ctr"/>
              <a:r>
                <a:rPr lang="en-US" dirty="0">
                  <a:ln w="0"/>
                  <a:effectLst>
                    <a:outerShdw blurRad="38100" dist="19050" dir="2700000" algn="tl" rotWithShape="0">
                      <a:schemeClr val="dk1">
                        <a:alpha val="40000"/>
                      </a:schemeClr>
                    </a:outerShdw>
                  </a:effectLst>
                </a:rPr>
                <a:t>Amendment in Schedule III, Integrated Financial Reporting</a:t>
              </a:r>
            </a:p>
          </p:txBody>
        </p:sp>
        <p:sp>
          <p:nvSpPr>
            <p:cNvPr id="10" name="Down Arrow 9"/>
            <p:cNvSpPr/>
            <p:nvPr/>
          </p:nvSpPr>
          <p:spPr>
            <a:xfrm>
              <a:off x="1918447" y="1902784"/>
              <a:ext cx="249328" cy="351019"/>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152572" y="1221297"/>
            <a:ext cx="2811968" cy="2252786"/>
            <a:chOff x="401056" y="1187695"/>
            <a:chExt cx="3412901" cy="2285679"/>
          </a:xfrm>
        </p:grpSpPr>
        <p:sp>
          <p:nvSpPr>
            <p:cNvPr id="21" name="TextBox 20"/>
            <p:cNvSpPr txBox="1"/>
            <p:nvPr/>
          </p:nvSpPr>
          <p:spPr>
            <a:xfrm>
              <a:off x="540912" y="1187695"/>
              <a:ext cx="3133188" cy="414590"/>
            </a:xfrm>
            <a:prstGeom prst="flowChartAlternateProcess">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n w="0"/>
                  <a:solidFill>
                    <a:schemeClr val="bg1"/>
                  </a:solidFill>
                  <a:effectLst>
                    <a:outerShdw blurRad="38100" dist="19050" dir="2700000" algn="tl" rotWithShape="0">
                      <a:schemeClr val="dk1">
                        <a:alpha val="40000"/>
                      </a:schemeClr>
                    </a:outerShdw>
                  </a:effectLst>
                </a:rPr>
                <a:t>3. Internal Auditors</a:t>
              </a:r>
            </a:p>
          </p:txBody>
        </p:sp>
        <p:sp>
          <p:nvSpPr>
            <p:cNvPr id="22" name="TextBox 21"/>
            <p:cNvSpPr txBox="1"/>
            <p:nvPr/>
          </p:nvSpPr>
          <p:spPr>
            <a:xfrm>
              <a:off x="401056" y="1760839"/>
              <a:ext cx="3412901" cy="1712535"/>
            </a:xfrm>
            <a:prstGeom prst="ellipse">
              <a:avLst/>
            </a:prstGeom>
            <a:noFill/>
            <a:ln>
              <a:solidFill>
                <a:schemeClr val="tx1"/>
              </a:solidFill>
            </a:ln>
          </p:spPr>
          <p:txBody>
            <a:bodyPr wrap="square" rtlCol="0">
              <a:spAutoFit/>
            </a:bodyPr>
            <a:lstStyle/>
            <a:p>
              <a:pPr algn="ctr"/>
              <a:r>
                <a:rPr lang="en-IN" dirty="0">
                  <a:ln w="0"/>
                  <a:effectLst>
                    <a:outerShdw blurRad="38100" dist="19050" dir="2700000" algn="tl" rotWithShape="0">
                      <a:schemeClr val="dk1">
                        <a:alpha val="40000"/>
                      </a:schemeClr>
                    </a:outerShdw>
                  </a:effectLst>
                </a:rPr>
                <a:t>New Standards, Subject to evaluation by Statutory Auditors</a:t>
              </a:r>
              <a:endParaRPr lang="en-US" dirty="0">
                <a:ln w="0"/>
                <a:effectLst>
                  <a:outerShdw blurRad="38100" dist="19050" dir="2700000" algn="tl" rotWithShape="0">
                    <a:schemeClr val="dk1">
                      <a:alpha val="40000"/>
                    </a:schemeClr>
                  </a:outerShdw>
                </a:effectLst>
              </a:endParaRPr>
            </a:p>
          </p:txBody>
        </p:sp>
        <p:sp>
          <p:nvSpPr>
            <p:cNvPr id="23" name="Down Arrow 22"/>
            <p:cNvSpPr/>
            <p:nvPr/>
          </p:nvSpPr>
          <p:spPr>
            <a:xfrm>
              <a:off x="1982842" y="1585330"/>
              <a:ext cx="249328" cy="351019"/>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31729" y="4035020"/>
            <a:ext cx="3412901" cy="2188975"/>
            <a:chOff x="401056" y="1187695"/>
            <a:chExt cx="3412901" cy="2188975"/>
          </a:xfrm>
        </p:grpSpPr>
        <p:sp>
          <p:nvSpPr>
            <p:cNvPr id="27" name="TextBox 26"/>
            <p:cNvSpPr txBox="1"/>
            <p:nvPr/>
          </p:nvSpPr>
          <p:spPr>
            <a:xfrm>
              <a:off x="540913" y="1187695"/>
              <a:ext cx="3133188" cy="715089"/>
            </a:xfrm>
            <a:prstGeom prst="flowChartAlternateProcess">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n w="0"/>
                  <a:solidFill>
                    <a:schemeClr val="bg1"/>
                  </a:solidFill>
                  <a:effectLst>
                    <a:outerShdw blurRad="38100" dist="19050" dir="2700000" algn="tl" rotWithShape="0">
                      <a:schemeClr val="dk1">
                        <a:alpha val="40000"/>
                      </a:schemeClr>
                    </a:outerShdw>
                  </a:effectLst>
                </a:rPr>
                <a:t>2. Those Charged with Governance</a:t>
              </a:r>
            </a:p>
          </p:txBody>
        </p:sp>
        <p:sp>
          <p:nvSpPr>
            <p:cNvPr id="32" name="TextBox 31"/>
            <p:cNvSpPr txBox="1"/>
            <p:nvPr/>
          </p:nvSpPr>
          <p:spPr>
            <a:xfrm>
              <a:off x="401056" y="2078293"/>
              <a:ext cx="3412901" cy="1298377"/>
            </a:xfrm>
            <a:prstGeom prst="ellipse">
              <a:avLst/>
            </a:prstGeom>
            <a:noFill/>
            <a:ln>
              <a:solidFill>
                <a:schemeClr val="tx1"/>
              </a:solidFill>
            </a:ln>
          </p:spPr>
          <p:txBody>
            <a:bodyPr wrap="square" rtlCol="0">
              <a:spAutoFit/>
            </a:bodyPr>
            <a:lstStyle/>
            <a:p>
              <a:pPr algn="ctr"/>
              <a:r>
                <a:rPr lang="en-IN" dirty="0">
                  <a:ln w="0"/>
                  <a:effectLst>
                    <a:outerShdw blurRad="38100" dist="19050" dir="2700000" algn="tl" rotWithShape="0">
                      <a:schemeClr val="dk1">
                        <a:alpha val="40000"/>
                      </a:schemeClr>
                    </a:outerShdw>
                  </a:effectLst>
                </a:rPr>
                <a:t>New Rules for independent directors, LODR amendments</a:t>
              </a:r>
            </a:p>
          </p:txBody>
        </p:sp>
        <p:sp>
          <p:nvSpPr>
            <p:cNvPr id="33" name="Down Arrow 32"/>
            <p:cNvSpPr/>
            <p:nvPr/>
          </p:nvSpPr>
          <p:spPr>
            <a:xfrm>
              <a:off x="1918447" y="1902784"/>
              <a:ext cx="249328" cy="351019"/>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416205" y="1403279"/>
            <a:ext cx="3412901" cy="1550433"/>
            <a:chOff x="314761" y="1187695"/>
            <a:chExt cx="3412901" cy="1550433"/>
          </a:xfrm>
        </p:grpSpPr>
        <p:sp>
          <p:nvSpPr>
            <p:cNvPr id="35" name="TextBox 34"/>
            <p:cNvSpPr txBox="1"/>
            <p:nvPr/>
          </p:nvSpPr>
          <p:spPr>
            <a:xfrm>
              <a:off x="540913" y="1187695"/>
              <a:ext cx="3133188" cy="408623"/>
            </a:xfrm>
            <a:prstGeom prst="flowChartAlternateProcess">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n w="0"/>
                  <a:solidFill>
                    <a:schemeClr val="bg1"/>
                  </a:solidFill>
                  <a:effectLst>
                    <a:outerShdw blurRad="38100" dist="19050" dir="2700000" algn="tl" rotWithShape="0">
                      <a:schemeClr val="dk1">
                        <a:alpha val="40000"/>
                      </a:schemeClr>
                    </a:outerShdw>
                  </a:effectLst>
                </a:rPr>
                <a:t>5. Credit Rating Agencies</a:t>
              </a:r>
            </a:p>
          </p:txBody>
        </p:sp>
        <p:sp>
          <p:nvSpPr>
            <p:cNvPr id="36" name="TextBox 35"/>
            <p:cNvSpPr txBox="1"/>
            <p:nvPr/>
          </p:nvSpPr>
          <p:spPr>
            <a:xfrm>
              <a:off x="314761" y="1829264"/>
              <a:ext cx="3412901" cy="908864"/>
            </a:xfrm>
            <a:prstGeom prst="ellipse">
              <a:avLst/>
            </a:prstGeom>
            <a:noFill/>
            <a:ln>
              <a:solidFill>
                <a:schemeClr val="tx1"/>
              </a:solidFill>
            </a:ln>
          </p:spPr>
          <p:txBody>
            <a:bodyPr wrap="square" rtlCol="0">
              <a:spAutoFit/>
            </a:bodyPr>
            <a:lstStyle/>
            <a:p>
              <a:pPr algn="ctr"/>
              <a:r>
                <a:rPr lang="en-IN" dirty="0">
                  <a:ln w="0"/>
                  <a:effectLst>
                    <a:outerShdw blurRad="38100" dist="19050" dir="2700000" algn="tl" rotWithShape="0">
                      <a:schemeClr val="dk1">
                        <a:alpha val="40000"/>
                      </a:schemeClr>
                    </a:outerShdw>
                  </a:effectLst>
                </a:rPr>
                <a:t>New set of rules, monitoring</a:t>
              </a:r>
            </a:p>
          </p:txBody>
        </p:sp>
        <p:sp>
          <p:nvSpPr>
            <p:cNvPr id="37" name="Down Arrow 36"/>
            <p:cNvSpPr/>
            <p:nvPr/>
          </p:nvSpPr>
          <p:spPr>
            <a:xfrm>
              <a:off x="1896548" y="1560186"/>
              <a:ext cx="249328" cy="351019"/>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348018" y="3870924"/>
            <a:ext cx="2315629" cy="2782878"/>
            <a:chOff x="382033" y="1187695"/>
            <a:chExt cx="3412901" cy="2042510"/>
          </a:xfrm>
        </p:grpSpPr>
        <p:sp>
          <p:nvSpPr>
            <p:cNvPr id="39" name="TextBox 38"/>
            <p:cNvSpPr txBox="1"/>
            <p:nvPr/>
          </p:nvSpPr>
          <p:spPr>
            <a:xfrm>
              <a:off x="540913" y="1187695"/>
              <a:ext cx="3095142" cy="524844"/>
            </a:xfrm>
            <a:prstGeom prst="flowChartAlternateProcess">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n w="0"/>
                  <a:solidFill>
                    <a:schemeClr val="bg1"/>
                  </a:solidFill>
                  <a:effectLst>
                    <a:outerShdw blurRad="38100" dist="19050" dir="2700000" algn="tl" rotWithShape="0">
                      <a:schemeClr val="dk1">
                        <a:alpha val="40000"/>
                      </a:schemeClr>
                    </a:outerShdw>
                  </a:effectLst>
                </a:rPr>
                <a:t>4. EXTERNAL AUDITORS</a:t>
              </a:r>
            </a:p>
          </p:txBody>
        </p:sp>
        <p:sp>
          <p:nvSpPr>
            <p:cNvPr id="40" name="TextBox 39"/>
            <p:cNvSpPr txBox="1"/>
            <p:nvPr/>
          </p:nvSpPr>
          <p:spPr>
            <a:xfrm>
              <a:off x="382033" y="1931828"/>
              <a:ext cx="3412901" cy="1298377"/>
            </a:xfrm>
            <a:prstGeom prst="ellipse">
              <a:avLst/>
            </a:prstGeom>
            <a:noFill/>
            <a:ln>
              <a:solidFill>
                <a:schemeClr val="tx1"/>
              </a:solidFill>
            </a:ln>
          </p:spPr>
          <p:txBody>
            <a:bodyPr wrap="square" rtlCol="0">
              <a:spAutoFit/>
            </a:bodyPr>
            <a:lstStyle/>
            <a:p>
              <a:pPr algn="ctr"/>
              <a:r>
                <a:rPr lang="en-US" dirty="0">
                  <a:ln w="0"/>
                  <a:effectLst>
                    <a:outerShdw blurRad="38100" dist="19050" dir="2700000" algn="tl" rotWithShape="0">
                      <a:schemeClr val="dk1">
                        <a:alpha val="40000"/>
                      </a:schemeClr>
                    </a:outerShdw>
                  </a:effectLst>
                </a:rPr>
                <a:t>NEW REPORTING OBLIGATIONS</a:t>
              </a:r>
            </a:p>
            <a:p>
              <a:pPr algn="ctr"/>
              <a:r>
                <a:rPr lang="en-US" dirty="0">
                  <a:ln w="0"/>
                  <a:effectLst>
                    <a:outerShdw blurRad="38100" dist="19050" dir="2700000" algn="tl" rotWithShape="0">
                      <a:schemeClr val="dk1">
                        <a:alpha val="40000"/>
                      </a:schemeClr>
                    </a:outerShdw>
                  </a:effectLst>
                </a:rPr>
                <a:t>CARO,2020</a:t>
              </a:r>
            </a:p>
          </p:txBody>
        </p:sp>
        <p:sp>
          <p:nvSpPr>
            <p:cNvPr id="41" name="Down Arrow 40"/>
            <p:cNvSpPr/>
            <p:nvPr/>
          </p:nvSpPr>
          <p:spPr>
            <a:xfrm>
              <a:off x="1973501" y="1700424"/>
              <a:ext cx="249328" cy="351019"/>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0198" y="3656165"/>
            <a:ext cx="3412901" cy="1160920"/>
            <a:chOff x="314761" y="1187695"/>
            <a:chExt cx="3412901" cy="1160920"/>
          </a:xfrm>
        </p:grpSpPr>
        <p:sp>
          <p:nvSpPr>
            <p:cNvPr id="43" name="TextBox 42"/>
            <p:cNvSpPr txBox="1"/>
            <p:nvPr/>
          </p:nvSpPr>
          <p:spPr>
            <a:xfrm>
              <a:off x="540913" y="1187695"/>
              <a:ext cx="3133188" cy="408623"/>
            </a:xfrm>
            <a:prstGeom prst="flowChartAlternateProcess">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n w="0"/>
                  <a:solidFill>
                    <a:schemeClr val="bg1"/>
                  </a:solidFill>
                  <a:effectLst>
                    <a:outerShdw blurRad="38100" dist="19050" dir="2700000" algn="tl" rotWithShape="0">
                      <a:schemeClr val="dk1">
                        <a:alpha val="40000"/>
                      </a:schemeClr>
                    </a:outerShdw>
                  </a:effectLst>
                </a:rPr>
                <a:t>6.Regulators</a:t>
              </a:r>
            </a:p>
          </p:txBody>
        </p:sp>
        <p:sp>
          <p:nvSpPr>
            <p:cNvPr id="44" name="TextBox 43"/>
            <p:cNvSpPr txBox="1"/>
            <p:nvPr/>
          </p:nvSpPr>
          <p:spPr>
            <a:xfrm>
              <a:off x="314761" y="1829264"/>
              <a:ext cx="3412901" cy="519351"/>
            </a:xfrm>
            <a:prstGeom prst="ellipse">
              <a:avLst/>
            </a:prstGeom>
            <a:noFill/>
            <a:ln>
              <a:solidFill>
                <a:schemeClr val="tx1"/>
              </a:solidFill>
            </a:ln>
          </p:spPr>
          <p:txBody>
            <a:bodyPr wrap="square" rtlCol="0">
              <a:spAutoFit/>
            </a:bodyPr>
            <a:lstStyle/>
            <a:p>
              <a:pPr algn="ctr"/>
              <a:r>
                <a:rPr lang="en-IN" dirty="0">
                  <a:ln w="0"/>
                  <a:effectLst>
                    <a:outerShdw blurRad="38100" dist="19050" dir="2700000" algn="tl" rotWithShape="0">
                      <a:schemeClr val="dk1">
                        <a:alpha val="40000"/>
                      </a:schemeClr>
                    </a:outerShdw>
                  </a:effectLst>
                </a:rPr>
                <a:t>NFRA/FRRB/QRB</a:t>
              </a:r>
            </a:p>
          </p:txBody>
        </p:sp>
        <p:sp>
          <p:nvSpPr>
            <p:cNvPr id="45" name="Down Arrow 44"/>
            <p:cNvSpPr/>
            <p:nvPr/>
          </p:nvSpPr>
          <p:spPr>
            <a:xfrm>
              <a:off x="1896548" y="1560186"/>
              <a:ext cx="249328" cy="351019"/>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loud 14"/>
          <p:cNvSpPr/>
          <p:nvPr/>
        </p:nvSpPr>
        <p:spPr>
          <a:xfrm>
            <a:off x="8509469" y="5181448"/>
            <a:ext cx="2772424" cy="161131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Down Arrow 15"/>
          <p:cNvSpPr/>
          <p:nvPr/>
        </p:nvSpPr>
        <p:spPr>
          <a:xfrm rot="18814829">
            <a:off x="7910702" y="4802612"/>
            <a:ext cx="390145" cy="100303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997992" y="5357610"/>
            <a:ext cx="1777553" cy="1200329"/>
          </a:xfrm>
          <a:prstGeom prst="rect">
            <a:avLst/>
          </a:prstGeom>
          <a:noFill/>
        </p:spPr>
        <p:txBody>
          <a:bodyPr wrap="square" rtlCol="0">
            <a:spAutoFit/>
          </a:bodyPr>
          <a:lstStyle/>
          <a:p>
            <a:pPr algn="ctr"/>
            <a:r>
              <a:rPr lang="en-US" b="1" dirty="0"/>
              <a:t>Enhancing Degree of Confidence of Stakeholders</a:t>
            </a:r>
          </a:p>
        </p:txBody>
      </p:sp>
    </p:spTree>
    <p:extLst>
      <p:ext uri="{BB962C8B-B14F-4D97-AF65-F5344CB8AC3E}">
        <p14:creationId xmlns:p14="http://schemas.microsoft.com/office/powerpoint/2010/main" val="191621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2" descr="https://www.pgbhagwatca.com/themes/demo/assets/images/logo.jpg"/>
          <p:cNvPicPr>
            <a:picLocks noChangeAspect="1" noChangeArrowheads="1"/>
          </p:cNvPicPr>
          <p:nvPr/>
        </p:nvPicPr>
        <p:blipFill>
          <a:blip r:embed="rId3">
            <a:duotone>
              <a:prstClr val="black"/>
              <a:srgbClr val="F2F2F4">
                <a:tint val="45000"/>
                <a:satMod val="400000"/>
              </a:srgbClr>
            </a:duotone>
            <a:extLst>
              <a:ext uri="{28A0092B-C50C-407E-A947-70E740481C1C}">
                <a14:useLocalDpi xmlns:a14="http://schemas.microsoft.com/office/drawing/2010/main" val="0"/>
              </a:ext>
            </a:extLst>
          </a:blip>
          <a:srcRect/>
          <a:stretch>
            <a:fillRect/>
          </a:stretch>
        </p:blipFill>
        <p:spPr bwMode="auto">
          <a:xfrm>
            <a:off x="321625" y="6176771"/>
            <a:ext cx="1880399" cy="520244"/>
          </a:xfrm>
          <a:prstGeom prst="rect">
            <a:avLst/>
          </a:prstGeom>
          <a:noFill/>
          <a:ln>
            <a:solidFill>
              <a:srgbClr val="F3F3F3"/>
            </a:solidFill>
          </a:ln>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a:xfrm>
            <a:off x="4391696" y="1908829"/>
            <a:ext cx="5541962" cy="770011"/>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lang="en-GB" sz="4800" b="1" kern="0" dirty="0">
                <a:solidFill>
                  <a:schemeClr val="accent1">
                    <a:lumMod val="50000"/>
                  </a:schemeClr>
                </a:solidFill>
                <a:effectLst>
                  <a:outerShdw blurRad="50800" dist="38100" dir="5400000" algn="t" rotWithShape="0">
                    <a:prstClr val="black">
                      <a:alpha val="40000"/>
                    </a:prstClr>
                  </a:outerShdw>
                </a:effectLst>
                <a:ea typeface="+mj-ea"/>
                <a:cs typeface="Times New Roman" panose="02020603050405020304" pitchFamily="18" charset="0"/>
              </a:rPr>
              <a:t>Amendments in Schedule III</a:t>
            </a:r>
            <a:endParaRPr kumimoji="0" lang="en-US" sz="4800" b="1" i="0" u="none" strike="noStrike" kern="0" cap="none" spc="0" normalizeH="0" baseline="0" noProof="0" dirty="0">
              <a:ln>
                <a:noFill/>
              </a:ln>
              <a:solidFill>
                <a:schemeClr val="accent1">
                  <a:lumMod val="50000"/>
                </a:schemeClr>
              </a:solidFill>
              <a:effectLst>
                <a:outerShdw blurRad="50800" dist="38100" dir="5400000" algn="t" rotWithShape="0">
                  <a:prstClr val="black">
                    <a:alpha val="40000"/>
                  </a:prstClr>
                </a:outerShdw>
              </a:effectLst>
              <a:uLnTx/>
              <a:uFillTx/>
              <a:ea typeface="+mj-ea"/>
              <a:cs typeface="Times New Roman" panose="02020603050405020304" pitchFamily="18" charset="0"/>
            </a:endParaRPr>
          </a:p>
        </p:txBody>
      </p:sp>
      <p:sp>
        <p:nvSpPr>
          <p:cNvPr id="7" name="Rectangle 6"/>
          <p:cNvSpPr txBox="1">
            <a:spLocks noChangeArrowheads="1"/>
          </p:cNvSpPr>
          <p:nvPr/>
        </p:nvSpPr>
        <p:spPr>
          <a:xfrm>
            <a:off x="4391696" y="3192983"/>
            <a:ext cx="5929313" cy="838200"/>
          </a:xfrm>
          <a:prstGeom prst="rect">
            <a:avLst/>
          </a:prstGeom>
        </p:spPr>
        <p:txBody>
          <a:bodyPr/>
          <a:lstStyle/>
          <a:p>
            <a:pPr marL="360363" marR="0" lvl="0" indent="-360363" algn="ctr" defTabSz="914400" rtl="0" eaLnBrk="1" fontAlgn="base" latinLnBrk="0" hangingPunct="1">
              <a:lnSpc>
                <a:spcPct val="100000"/>
              </a:lnSpc>
              <a:spcBef>
                <a:spcPct val="20000"/>
              </a:spcBef>
              <a:spcAft>
                <a:spcPct val="0"/>
              </a:spcAft>
              <a:buClr>
                <a:srgbClr val="FFD200"/>
              </a:buClr>
              <a:buSzPct val="75000"/>
              <a:tabLst/>
              <a:defRPr/>
            </a:pPr>
            <a:r>
              <a:rPr lang="en-GB" sz="2800" kern="0" dirty="0">
                <a:ln w="0"/>
                <a:effectLst>
                  <a:outerShdw blurRad="38100" dist="19050" dir="2700000" algn="tl" rotWithShape="0">
                    <a:schemeClr val="dk1">
                      <a:alpha val="40000"/>
                    </a:schemeClr>
                  </a:outerShdw>
                </a:effectLst>
                <a:latin typeface="+mj-lt"/>
                <a:cs typeface="Times New Roman" panose="02020603050405020304" pitchFamily="18" charset="0"/>
              </a:rPr>
              <a:t>Enhanced Disclosure Obligations</a:t>
            </a:r>
          </a:p>
        </p:txBody>
      </p:sp>
      <p:pic>
        <p:nvPicPr>
          <p:cNvPr id="1026" name="Picture 2" descr="HK tightens disclosure rules for intermediaries - Cityw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327" y="4031183"/>
            <a:ext cx="5036311" cy="2518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paring your Financial Statements and Analysis - KadsConsulta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17" y="93037"/>
            <a:ext cx="4220079" cy="200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430312" y="1041812"/>
            <a:ext cx="11282075" cy="2308324"/>
          </a:xfrm>
          <a:prstGeom prst="rect">
            <a:avLst/>
          </a:prstGeom>
          <a:noFill/>
        </p:spPr>
        <p:txBody>
          <a:bodyPr wrap="square" rtlCol="0">
            <a:spAutoFit/>
          </a:bodyPr>
          <a:lstStyle/>
          <a:p>
            <a:pPr algn="just"/>
            <a:r>
              <a:rPr lang="en-US" dirty="0"/>
              <a:t>On 24 March 2021, the Ministry of Corporate Affairs (“MCA”) through a notification, amended Schedule III (Division I, II and III) of the Companies Act, 2013. The amendment is applicable from 1 April, 2021 and it specifies additional disclosures in the financial statements. </a:t>
            </a:r>
          </a:p>
          <a:p>
            <a:pPr algn="just"/>
            <a:endParaRPr lang="en-US" dirty="0"/>
          </a:p>
          <a:p>
            <a:pPr algn="just"/>
            <a:r>
              <a:rPr lang="en-US" dirty="0"/>
              <a:t>This document summarizes the additional disclosures in Division II which is applicable to Ind AS compliant Companies.</a:t>
            </a:r>
          </a:p>
          <a:p>
            <a:pPr algn="just"/>
            <a:endParaRPr lang="en-US" dirty="0"/>
          </a:p>
          <a:p>
            <a:pPr algn="just"/>
            <a:endParaRPr lang="en-US" dirty="0"/>
          </a:p>
          <a:p>
            <a:pPr algn="just"/>
            <a:endParaRPr lang="en-IN" dirty="0"/>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3F5479-058B-4FA8-92E9-18CAB8CDC5C5}"/>
              </a:ext>
            </a:extLst>
          </p:cNvPr>
          <p:cNvSpPr txBox="1">
            <a:spLocks/>
          </p:cNvSpPr>
          <p:nvPr/>
        </p:nvSpPr>
        <p:spPr>
          <a:xfrm>
            <a:off x="228600" y="263390"/>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Introduction</a:t>
            </a:r>
          </a:p>
        </p:txBody>
      </p:sp>
    </p:spTree>
    <p:extLst>
      <p:ext uri="{BB962C8B-B14F-4D97-AF65-F5344CB8AC3E}">
        <p14:creationId xmlns:p14="http://schemas.microsoft.com/office/powerpoint/2010/main" val="1974828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5888</TotalTime>
  <Words>6748</Words>
  <Application>Microsoft Office PowerPoint</Application>
  <PresentationFormat>Widescreen</PresentationFormat>
  <Paragraphs>861</Paragraphs>
  <Slides>64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Bahnschrift</vt:lpstr>
      <vt:lpstr>Book Antiqua</vt:lpstr>
      <vt:lpstr>Calibri</vt:lpstr>
      <vt:lpstr>Calibri Light</vt:lpstr>
      <vt:lpstr>Wingdings</vt:lpstr>
      <vt:lpstr>Office Theme</vt:lpstr>
      <vt:lpstr>PowerPoint Presentation</vt:lpstr>
      <vt:lpstr>Project analysis slide 2</vt:lpstr>
      <vt:lpstr>PowerPoint Presentation</vt:lpstr>
      <vt:lpstr>Project analysis slide 2</vt:lpstr>
      <vt:lpstr>Project analysis slide 2</vt:lpstr>
      <vt:lpstr>Project analysis slide 2</vt:lpstr>
      <vt:lpstr>Project analysis slide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Ageing Schedule for CWIP &amp; Intangible Assets under Development</vt:lpstr>
      <vt:lpstr>3. Disclosure on Revaluation of Assets</vt:lpstr>
      <vt:lpstr>4. Title deeds of Immovable Properties not held in name of the Company</vt:lpstr>
      <vt:lpstr>5. Details of Benami Property held</vt:lpstr>
      <vt:lpstr>Disclosure Requirement: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analysis slide 2</vt:lpstr>
      <vt:lpstr>PowerPoint Presentation</vt:lpstr>
      <vt:lpstr>PowerPoint Presentation</vt:lpstr>
      <vt:lpstr>Project analysis slide 2</vt:lpstr>
      <vt:lpstr>PowerPoint Presentation</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Project analysis slide 2</vt:lpstr>
      <vt:lpstr>PowerPoint Presentation</vt:lpstr>
      <vt:lpstr>Project analysis slide 2</vt:lpstr>
      <vt:lpstr>PowerPoint Presentation</vt:lpstr>
      <vt:lpstr>Project analysis slide 2</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Shrinivas Deshpande</cp:lastModifiedBy>
  <cp:revision>321</cp:revision>
  <cp:lastPrinted>2022-06-13T12:14:01Z</cp:lastPrinted>
  <dcterms:created xsi:type="dcterms:W3CDTF">2020-09-15T11:42:06Z</dcterms:created>
  <dcterms:modified xsi:type="dcterms:W3CDTF">2022-06-14T10:38:13Z</dcterms:modified>
</cp:coreProperties>
</file>