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8" r:id="rId2"/>
    <p:sldId id="281" r:id="rId3"/>
    <p:sldId id="338" r:id="rId4"/>
    <p:sldId id="266" r:id="rId5"/>
    <p:sldId id="267" r:id="rId6"/>
    <p:sldId id="268" r:id="rId7"/>
    <p:sldId id="269" r:id="rId8"/>
    <p:sldId id="284" r:id="rId9"/>
    <p:sldId id="285" r:id="rId10"/>
    <p:sldId id="286" r:id="rId11"/>
    <p:sldId id="287" r:id="rId12"/>
    <p:sldId id="288" r:id="rId13"/>
    <p:sldId id="531" r:id="rId14"/>
    <p:sldId id="309" r:id="rId15"/>
    <p:sldId id="310" r:id="rId16"/>
    <p:sldId id="294" r:id="rId17"/>
    <p:sldId id="311" r:id="rId18"/>
    <p:sldId id="313" r:id="rId19"/>
    <p:sldId id="314" r:id="rId20"/>
    <p:sldId id="341" r:id="rId21"/>
    <p:sldId id="356" r:id="rId22"/>
    <p:sldId id="357" r:id="rId23"/>
    <p:sldId id="358" r:id="rId24"/>
    <p:sldId id="359" r:id="rId25"/>
    <p:sldId id="360" r:id="rId26"/>
    <p:sldId id="361" r:id="rId27"/>
    <p:sldId id="295" r:id="rId28"/>
    <p:sldId id="298" r:id="rId29"/>
    <p:sldId id="299" r:id="rId30"/>
    <p:sldId id="300" r:id="rId31"/>
    <p:sldId id="301" r:id="rId32"/>
    <p:sldId id="302" r:id="rId33"/>
    <p:sldId id="342" r:id="rId34"/>
    <p:sldId id="343" r:id="rId35"/>
    <p:sldId id="305" r:id="rId36"/>
    <p:sldId id="317" r:id="rId37"/>
    <p:sldId id="333" r:id="rId38"/>
    <p:sldId id="334" r:id="rId39"/>
    <p:sldId id="319" r:id="rId40"/>
    <p:sldId id="330" r:id="rId41"/>
    <p:sldId id="329" r:id="rId42"/>
    <p:sldId id="321" r:id="rId43"/>
    <p:sldId id="331" r:id="rId44"/>
    <p:sldId id="332" r:id="rId45"/>
    <p:sldId id="353" r:id="rId46"/>
    <p:sldId id="354" r:id="rId47"/>
    <p:sldId id="355" r:id="rId48"/>
    <p:sldId id="30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FFFF66"/>
    <a:srgbClr val="FF6600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1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84A05B-AEFE-42CD-B2C9-DEAC82B14B82}" type="doc">
      <dgm:prSet loTypeId="urn:microsoft.com/office/officeart/2005/8/layout/hierarchy2" loCatId="hierarchy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IN"/>
        </a:p>
      </dgm:t>
    </dgm:pt>
    <dgm:pt modelId="{AE1F42D6-7758-46F1-B335-40790A2E667C}">
      <dgm:prSet phldrT="[Text]" custT="1"/>
      <dgm:spPr/>
      <dgm:t>
        <a:bodyPr/>
        <a:lstStyle/>
        <a:p>
          <a:r>
            <a:rPr lang="en-IN" sz="1800" dirty="0"/>
            <a:t>Effectiveness</a:t>
          </a:r>
        </a:p>
      </dgm:t>
    </dgm:pt>
    <dgm:pt modelId="{F3BD916C-71DF-4493-89D0-44F65C956F9C}" type="parTrans" cxnId="{4A10DE42-278D-4A32-8792-91531257689B}">
      <dgm:prSet/>
      <dgm:spPr/>
      <dgm:t>
        <a:bodyPr/>
        <a:lstStyle/>
        <a:p>
          <a:endParaRPr lang="en-IN" sz="2800"/>
        </a:p>
      </dgm:t>
    </dgm:pt>
    <dgm:pt modelId="{F299F009-6E68-4067-885B-A24A14F41674}" type="sibTrans" cxnId="{4A10DE42-278D-4A32-8792-91531257689B}">
      <dgm:prSet/>
      <dgm:spPr/>
      <dgm:t>
        <a:bodyPr/>
        <a:lstStyle/>
        <a:p>
          <a:endParaRPr lang="en-IN" sz="2800"/>
        </a:p>
      </dgm:t>
    </dgm:pt>
    <dgm:pt modelId="{A785B308-3C1D-4D6C-BAD8-CF1429790BC4}">
      <dgm:prSet phldrT="[Text]" custT="1"/>
      <dgm:spPr/>
      <dgm:t>
        <a:bodyPr/>
        <a:lstStyle/>
        <a:p>
          <a:r>
            <a:rPr lang="en-IN" sz="2000" dirty="0"/>
            <a:t>Upward change </a:t>
          </a:r>
        </a:p>
      </dgm:t>
    </dgm:pt>
    <dgm:pt modelId="{4AF775DB-E77A-497D-89F9-F14ED01ACA40}" type="parTrans" cxnId="{96FB8364-2345-4DD3-943A-C852177797D6}">
      <dgm:prSet custT="1"/>
      <dgm:spPr/>
      <dgm:t>
        <a:bodyPr/>
        <a:lstStyle/>
        <a:p>
          <a:endParaRPr lang="en-IN" sz="800"/>
        </a:p>
      </dgm:t>
    </dgm:pt>
    <dgm:pt modelId="{85419D4F-BE0B-4C89-BC6B-30951505598B}" type="sibTrans" cxnId="{96FB8364-2345-4DD3-943A-C852177797D6}">
      <dgm:prSet/>
      <dgm:spPr/>
      <dgm:t>
        <a:bodyPr/>
        <a:lstStyle/>
        <a:p>
          <a:endParaRPr lang="en-IN" sz="2800"/>
        </a:p>
      </dgm:t>
    </dgm:pt>
    <dgm:pt modelId="{B0389739-622A-49A8-AA9F-1542E8CE0882}">
      <dgm:prSet phldrT="[Text]" custT="1"/>
      <dgm:spPr/>
      <dgm:t>
        <a:bodyPr/>
        <a:lstStyle/>
        <a:p>
          <a:r>
            <a:rPr lang="en-IN" sz="1800" dirty="0"/>
            <a:t>Will maintain its prevailing status till expiry of </a:t>
          </a:r>
          <a:r>
            <a:rPr lang="en-IN" sz="1800" b="1" dirty="0">
              <a:solidFill>
                <a:srgbClr val="0000FF"/>
              </a:solidFill>
            </a:rPr>
            <a:t>ONE</a:t>
          </a:r>
          <a:r>
            <a:rPr lang="en-IN" sz="1800" b="1" dirty="0"/>
            <a:t> year </a:t>
          </a:r>
          <a:r>
            <a:rPr lang="en-IN" sz="1800" dirty="0"/>
            <a:t>from close of year. Benefits continue </a:t>
          </a:r>
          <a:r>
            <a:rPr lang="en-IN" sz="1800" b="1" dirty="0">
              <a:solidFill>
                <a:srgbClr val="0000FF"/>
              </a:solidFill>
            </a:rPr>
            <a:t>THREE</a:t>
          </a:r>
          <a:r>
            <a:rPr lang="en-IN" sz="1800" b="1" dirty="0"/>
            <a:t> </a:t>
          </a:r>
          <a:r>
            <a:rPr lang="en-IN" sz="1800" b="1" dirty="0" err="1"/>
            <a:t>yrs</a:t>
          </a:r>
          <a:r>
            <a:rPr lang="en-IN" sz="1800" b="1" dirty="0"/>
            <a:t> post change</a:t>
          </a:r>
        </a:p>
      </dgm:t>
    </dgm:pt>
    <dgm:pt modelId="{E801D5A4-1F38-46B0-BCCE-B5E40EB546E3}" type="parTrans" cxnId="{594B4271-6381-419A-B467-41F012E876DC}">
      <dgm:prSet custT="1"/>
      <dgm:spPr/>
      <dgm:t>
        <a:bodyPr/>
        <a:lstStyle/>
        <a:p>
          <a:endParaRPr lang="en-IN" sz="800"/>
        </a:p>
      </dgm:t>
    </dgm:pt>
    <dgm:pt modelId="{35B8516F-6F23-49CA-A2F1-DA7624DCD4FE}" type="sibTrans" cxnId="{594B4271-6381-419A-B467-41F012E876DC}">
      <dgm:prSet/>
      <dgm:spPr/>
      <dgm:t>
        <a:bodyPr/>
        <a:lstStyle/>
        <a:p>
          <a:endParaRPr lang="en-IN" sz="2800"/>
        </a:p>
      </dgm:t>
    </dgm:pt>
    <dgm:pt modelId="{5C5369FC-59DF-4E3F-B8DB-E22BA5D11D99}">
      <dgm:prSet phldrT="[Text]" custT="1"/>
      <dgm:spPr/>
      <dgm:t>
        <a:bodyPr/>
        <a:lstStyle/>
        <a:p>
          <a:r>
            <a:rPr lang="en-IN" sz="2000" dirty="0"/>
            <a:t>Reverse Graduation</a:t>
          </a:r>
        </a:p>
      </dgm:t>
    </dgm:pt>
    <dgm:pt modelId="{BD9A1CAB-94A0-4107-8D83-88C904DDED8E}" type="parTrans" cxnId="{D56AA45E-29D1-403C-85A2-B944439E3248}">
      <dgm:prSet custT="1"/>
      <dgm:spPr/>
      <dgm:t>
        <a:bodyPr/>
        <a:lstStyle/>
        <a:p>
          <a:endParaRPr lang="en-IN" sz="800"/>
        </a:p>
      </dgm:t>
    </dgm:pt>
    <dgm:pt modelId="{C210CC0C-AFFC-41E2-A9F6-44AAA7B66425}" type="sibTrans" cxnId="{D56AA45E-29D1-403C-85A2-B944439E3248}">
      <dgm:prSet/>
      <dgm:spPr/>
      <dgm:t>
        <a:bodyPr/>
        <a:lstStyle/>
        <a:p>
          <a:endParaRPr lang="en-IN" sz="2800"/>
        </a:p>
      </dgm:t>
    </dgm:pt>
    <dgm:pt modelId="{DCB2E0AF-0AD1-4697-BA4B-D5644CFDBFA9}">
      <dgm:prSet phldrT="[Text]" custT="1"/>
      <dgm:spPr/>
      <dgm:t>
        <a:bodyPr/>
        <a:lstStyle/>
        <a:p>
          <a:pPr algn="ctr"/>
          <a:r>
            <a:rPr lang="en-IN" sz="1800" dirty="0"/>
            <a:t>Will continue in its present category till the closure of F.Y.</a:t>
          </a:r>
          <a:endParaRPr lang="en-IN" sz="1300" dirty="0"/>
        </a:p>
      </dgm:t>
    </dgm:pt>
    <dgm:pt modelId="{59DDA03C-F674-45D1-9CF4-10E7DB3C78EF}" type="parTrans" cxnId="{A2AA2B37-3500-487F-A355-A4C99836EB12}">
      <dgm:prSet custT="1"/>
      <dgm:spPr/>
      <dgm:t>
        <a:bodyPr/>
        <a:lstStyle/>
        <a:p>
          <a:endParaRPr lang="en-IN" sz="800"/>
        </a:p>
      </dgm:t>
    </dgm:pt>
    <dgm:pt modelId="{D1983E92-A5BA-4C0E-878F-013F8444C602}" type="sibTrans" cxnId="{A2AA2B37-3500-487F-A355-A4C99836EB12}">
      <dgm:prSet/>
      <dgm:spPr/>
      <dgm:t>
        <a:bodyPr/>
        <a:lstStyle/>
        <a:p>
          <a:endParaRPr lang="en-IN" sz="2800"/>
        </a:p>
      </dgm:t>
    </dgm:pt>
    <dgm:pt modelId="{B3A44F8B-E4A2-4157-8F1A-AFA69BBC4C22}" type="pres">
      <dgm:prSet presAssocID="{9584A05B-AEFE-42CD-B2C9-DEAC82B14B8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139172-F414-4752-B681-B922FD16DED3}" type="pres">
      <dgm:prSet presAssocID="{AE1F42D6-7758-46F1-B335-40790A2E667C}" presName="root1" presStyleCnt="0"/>
      <dgm:spPr/>
    </dgm:pt>
    <dgm:pt modelId="{EBCC2AE1-0A90-41F5-8E3E-825F1ADE6453}" type="pres">
      <dgm:prSet presAssocID="{AE1F42D6-7758-46F1-B335-40790A2E667C}" presName="LevelOneTextNode" presStyleLbl="node0" presStyleIdx="0" presStyleCnt="1" custScaleX="116335" custScaleY="73211" custLinFactNeighborX="-75712" custLinFactNeighborY="1782">
        <dgm:presLayoutVars>
          <dgm:chPref val="3"/>
        </dgm:presLayoutVars>
      </dgm:prSet>
      <dgm:spPr/>
    </dgm:pt>
    <dgm:pt modelId="{F0C2E188-F72A-4AFD-8449-A03BE5A081D8}" type="pres">
      <dgm:prSet presAssocID="{AE1F42D6-7758-46F1-B335-40790A2E667C}" presName="level2hierChild" presStyleCnt="0"/>
      <dgm:spPr/>
    </dgm:pt>
    <dgm:pt modelId="{D4AE3C47-6FE6-4279-B42D-851205B047B5}" type="pres">
      <dgm:prSet presAssocID="{4AF775DB-E77A-497D-89F9-F14ED01ACA40}" presName="conn2-1" presStyleLbl="parChTrans1D2" presStyleIdx="0" presStyleCnt="2"/>
      <dgm:spPr/>
    </dgm:pt>
    <dgm:pt modelId="{B15A95CA-36D7-4D3F-BEDF-1AA15FCD54D9}" type="pres">
      <dgm:prSet presAssocID="{4AF775DB-E77A-497D-89F9-F14ED01ACA40}" presName="connTx" presStyleLbl="parChTrans1D2" presStyleIdx="0" presStyleCnt="2"/>
      <dgm:spPr/>
    </dgm:pt>
    <dgm:pt modelId="{97B055B9-DD91-4FE1-BC5C-30E89D1AE1B9}" type="pres">
      <dgm:prSet presAssocID="{A785B308-3C1D-4D6C-BAD8-CF1429790BC4}" presName="root2" presStyleCnt="0"/>
      <dgm:spPr/>
    </dgm:pt>
    <dgm:pt modelId="{9E1B63A0-23A0-49C5-B967-C381F5AF68A3}" type="pres">
      <dgm:prSet presAssocID="{A785B308-3C1D-4D6C-BAD8-CF1429790BC4}" presName="LevelTwoTextNode" presStyleLbl="node2" presStyleIdx="0" presStyleCnt="2" custScaleY="80570">
        <dgm:presLayoutVars>
          <dgm:chPref val="3"/>
        </dgm:presLayoutVars>
      </dgm:prSet>
      <dgm:spPr/>
    </dgm:pt>
    <dgm:pt modelId="{45F3F985-3353-41D6-9157-6C0FA4A21C56}" type="pres">
      <dgm:prSet presAssocID="{A785B308-3C1D-4D6C-BAD8-CF1429790BC4}" presName="level3hierChild" presStyleCnt="0"/>
      <dgm:spPr/>
    </dgm:pt>
    <dgm:pt modelId="{1DBC0A3D-3F04-4BF7-8AA0-E207E49D4660}" type="pres">
      <dgm:prSet presAssocID="{E801D5A4-1F38-46B0-BCCE-B5E40EB546E3}" presName="conn2-1" presStyleLbl="parChTrans1D3" presStyleIdx="0" presStyleCnt="2"/>
      <dgm:spPr/>
    </dgm:pt>
    <dgm:pt modelId="{532BED7F-3DFA-4493-B7A4-41C97BD31362}" type="pres">
      <dgm:prSet presAssocID="{E801D5A4-1F38-46B0-BCCE-B5E40EB546E3}" presName="connTx" presStyleLbl="parChTrans1D3" presStyleIdx="0" presStyleCnt="2"/>
      <dgm:spPr/>
    </dgm:pt>
    <dgm:pt modelId="{62A7ADE1-BD41-403B-AF55-6404FEAEAE73}" type="pres">
      <dgm:prSet presAssocID="{B0389739-622A-49A8-AA9F-1542E8CE0882}" presName="root2" presStyleCnt="0"/>
      <dgm:spPr/>
    </dgm:pt>
    <dgm:pt modelId="{3BE33C5D-9596-41CF-A7A7-30DFDE3A23B1}" type="pres">
      <dgm:prSet presAssocID="{B0389739-622A-49A8-AA9F-1542E8CE0882}" presName="LevelTwoTextNode" presStyleLbl="node3" presStyleIdx="0" presStyleCnt="2" custScaleX="182286" custScaleY="106986" custLinFactNeighborX="41570" custLinFactNeighborY="-116">
        <dgm:presLayoutVars>
          <dgm:chPref val="3"/>
        </dgm:presLayoutVars>
      </dgm:prSet>
      <dgm:spPr/>
    </dgm:pt>
    <dgm:pt modelId="{49A58009-6732-4A14-A232-6D99D12AE521}" type="pres">
      <dgm:prSet presAssocID="{B0389739-622A-49A8-AA9F-1542E8CE0882}" presName="level3hierChild" presStyleCnt="0"/>
      <dgm:spPr/>
    </dgm:pt>
    <dgm:pt modelId="{04B2EF5C-6C38-4FBA-87E3-874C1EBD4A1D}" type="pres">
      <dgm:prSet presAssocID="{BD9A1CAB-94A0-4107-8D83-88C904DDED8E}" presName="conn2-1" presStyleLbl="parChTrans1D2" presStyleIdx="1" presStyleCnt="2"/>
      <dgm:spPr/>
    </dgm:pt>
    <dgm:pt modelId="{E534E839-6DCC-4AA9-8721-7FF29F048186}" type="pres">
      <dgm:prSet presAssocID="{BD9A1CAB-94A0-4107-8D83-88C904DDED8E}" presName="connTx" presStyleLbl="parChTrans1D2" presStyleIdx="1" presStyleCnt="2"/>
      <dgm:spPr/>
    </dgm:pt>
    <dgm:pt modelId="{3343109D-D94D-4575-9428-A368E73FF202}" type="pres">
      <dgm:prSet presAssocID="{5C5369FC-59DF-4E3F-B8DB-E22BA5D11D99}" presName="root2" presStyleCnt="0"/>
      <dgm:spPr/>
    </dgm:pt>
    <dgm:pt modelId="{ACCA6E7A-064F-46F9-8D90-383C109012AE}" type="pres">
      <dgm:prSet presAssocID="{5C5369FC-59DF-4E3F-B8DB-E22BA5D11D99}" presName="LevelTwoTextNode" presStyleLbl="node2" presStyleIdx="1" presStyleCnt="2" custScaleY="67613">
        <dgm:presLayoutVars>
          <dgm:chPref val="3"/>
        </dgm:presLayoutVars>
      </dgm:prSet>
      <dgm:spPr/>
    </dgm:pt>
    <dgm:pt modelId="{6EE6DC01-A626-4E2C-BDC5-159592E6B35F}" type="pres">
      <dgm:prSet presAssocID="{5C5369FC-59DF-4E3F-B8DB-E22BA5D11D99}" presName="level3hierChild" presStyleCnt="0"/>
      <dgm:spPr/>
    </dgm:pt>
    <dgm:pt modelId="{E7C36115-DF93-4A3A-A138-EFAA62EEE6C0}" type="pres">
      <dgm:prSet presAssocID="{59DDA03C-F674-45D1-9CF4-10E7DB3C78EF}" presName="conn2-1" presStyleLbl="parChTrans1D3" presStyleIdx="1" presStyleCnt="2"/>
      <dgm:spPr/>
    </dgm:pt>
    <dgm:pt modelId="{96F6E5C4-47AC-4324-9129-5FF2602BC45F}" type="pres">
      <dgm:prSet presAssocID="{59DDA03C-F674-45D1-9CF4-10E7DB3C78EF}" presName="connTx" presStyleLbl="parChTrans1D3" presStyleIdx="1" presStyleCnt="2"/>
      <dgm:spPr/>
    </dgm:pt>
    <dgm:pt modelId="{A0CB5AE6-3111-4E16-B269-32A97A2BA30A}" type="pres">
      <dgm:prSet presAssocID="{DCB2E0AF-0AD1-4697-BA4B-D5644CFDBFA9}" presName="root2" presStyleCnt="0"/>
      <dgm:spPr/>
    </dgm:pt>
    <dgm:pt modelId="{48A3F619-BC9F-41D9-9E32-5AF009AE3411}" type="pres">
      <dgm:prSet presAssocID="{DCB2E0AF-0AD1-4697-BA4B-D5644CFDBFA9}" presName="LevelTwoTextNode" presStyleLbl="node3" presStyleIdx="1" presStyleCnt="2" custScaleX="180394" custScaleY="108639" custLinFactNeighborX="41570" custLinFactNeighborY="2946">
        <dgm:presLayoutVars>
          <dgm:chPref val="3"/>
        </dgm:presLayoutVars>
      </dgm:prSet>
      <dgm:spPr/>
    </dgm:pt>
    <dgm:pt modelId="{00C8884F-2149-4904-AAD5-5514439FAD87}" type="pres">
      <dgm:prSet presAssocID="{DCB2E0AF-0AD1-4697-BA4B-D5644CFDBFA9}" presName="level3hierChild" presStyleCnt="0"/>
      <dgm:spPr/>
    </dgm:pt>
  </dgm:ptLst>
  <dgm:cxnLst>
    <dgm:cxn modelId="{70CAF800-DB0D-4D8B-9E55-189336BACBD1}" type="presOf" srcId="{BD9A1CAB-94A0-4107-8D83-88C904DDED8E}" destId="{E534E839-6DCC-4AA9-8721-7FF29F048186}" srcOrd="1" destOrd="0" presId="urn:microsoft.com/office/officeart/2005/8/layout/hierarchy2"/>
    <dgm:cxn modelId="{18881E0B-1A21-487C-9332-AAEDAC44A590}" type="presOf" srcId="{4AF775DB-E77A-497D-89F9-F14ED01ACA40}" destId="{B15A95CA-36D7-4D3F-BEDF-1AA15FCD54D9}" srcOrd="1" destOrd="0" presId="urn:microsoft.com/office/officeart/2005/8/layout/hierarchy2"/>
    <dgm:cxn modelId="{D52FF110-5272-4AB0-AFA4-F0106119FCFE}" type="presOf" srcId="{B0389739-622A-49A8-AA9F-1542E8CE0882}" destId="{3BE33C5D-9596-41CF-A7A7-30DFDE3A23B1}" srcOrd="0" destOrd="0" presId="urn:microsoft.com/office/officeart/2005/8/layout/hierarchy2"/>
    <dgm:cxn modelId="{A35CB318-66ED-4702-8AA4-607C28EAB375}" type="presOf" srcId="{4AF775DB-E77A-497D-89F9-F14ED01ACA40}" destId="{D4AE3C47-6FE6-4279-B42D-851205B047B5}" srcOrd="0" destOrd="0" presId="urn:microsoft.com/office/officeart/2005/8/layout/hierarchy2"/>
    <dgm:cxn modelId="{7D45F231-46B5-4537-BD92-11339EEC1FAF}" type="presOf" srcId="{E801D5A4-1F38-46B0-BCCE-B5E40EB546E3}" destId="{532BED7F-3DFA-4493-B7A4-41C97BD31362}" srcOrd="1" destOrd="0" presId="urn:microsoft.com/office/officeart/2005/8/layout/hierarchy2"/>
    <dgm:cxn modelId="{C2281732-9917-4E0C-9407-09F2A0AE53C3}" type="presOf" srcId="{9584A05B-AEFE-42CD-B2C9-DEAC82B14B82}" destId="{B3A44F8B-E4A2-4157-8F1A-AFA69BBC4C22}" srcOrd="0" destOrd="0" presId="urn:microsoft.com/office/officeart/2005/8/layout/hierarchy2"/>
    <dgm:cxn modelId="{A2AA2B37-3500-487F-A355-A4C99836EB12}" srcId="{5C5369FC-59DF-4E3F-B8DB-E22BA5D11D99}" destId="{DCB2E0AF-0AD1-4697-BA4B-D5644CFDBFA9}" srcOrd="0" destOrd="0" parTransId="{59DDA03C-F674-45D1-9CF4-10E7DB3C78EF}" sibTransId="{D1983E92-A5BA-4C0E-878F-013F8444C602}"/>
    <dgm:cxn modelId="{D56AA45E-29D1-403C-85A2-B944439E3248}" srcId="{AE1F42D6-7758-46F1-B335-40790A2E667C}" destId="{5C5369FC-59DF-4E3F-B8DB-E22BA5D11D99}" srcOrd="1" destOrd="0" parTransId="{BD9A1CAB-94A0-4107-8D83-88C904DDED8E}" sibTransId="{C210CC0C-AFFC-41E2-A9F6-44AAA7B66425}"/>
    <dgm:cxn modelId="{4A10DE42-278D-4A32-8792-91531257689B}" srcId="{9584A05B-AEFE-42CD-B2C9-DEAC82B14B82}" destId="{AE1F42D6-7758-46F1-B335-40790A2E667C}" srcOrd="0" destOrd="0" parTransId="{F3BD916C-71DF-4493-89D0-44F65C956F9C}" sibTransId="{F299F009-6E68-4067-885B-A24A14F41674}"/>
    <dgm:cxn modelId="{96FB8364-2345-4DD3-943A-C852177797D6}" srcId="{AE1F42D6-7758-46F1-B335-40790A2E667C}" destId="{A785B308-3C1D-4D6C-BAD8-CF1429790BC4}" srcOrd="0" destOrd="0" parTransId="{4AF775DB-E77A-497D-89F9-F14ED01ACA40}" sibTransId="{85419D4F-BE0B-4C89-BC6B-30951505598B}"/>
    <dgm:cxn modelId="{FA08966B-3962-4DBA-A6F9-2D26F4BE8C60}" type="presOf" srcId="{E801D5A4-1F38-46B0-BCCE-B5E40EB546E3}" destId="{1DBC0A3D-3F04-4BF7-8AA0-E207E49D4660}" srcOrd="0" destOrd="0" presId="urn:microsoft.com/office/officeart/2005/8/layout/hierarchy2"/>
    <dgm:cxn modelId="{0307F44B-4CBD-4E0D-BDCD-A8C2FCD020C9}" type="presOf" srcId="{59DDA03C-F674-45D1-9CF4-10E7DB3C78EF}" destId="{96F6E5C4-47AC-4324-9129-5FF2602BC45F}" srcOrd="1" destOrd="0" presId="urn:microsoft.com/office/officeart/2005/8/layout/hierarchy2"/>
    <dgm:cxn modelId="{52AD8170-3389-4285-AF80-68B1430483C5}" type="presOf" srcId="{59DDA03C-F674-45D1-9CF4-10E7DB3C78EF}" destId="{E7C36115-DF93-4A3A-A138-EFAA62EEE6C0}" srcOrd="0" destOrd="0" presId="urn:microsoft.com/office/officeart/2005/8/layout/hierarchy2"/>
    <dgm:cxn modelId="{594B4271-6381-419A-B467-41F012E876DC}" srcId="{A785B308-3C1D-4D6C-BAD8-CF1429790BC4}" destId="{B0389739-622A-49A8-AA9F-1542E8CE0882}" srcOrd="0" destOrd="0" parTransId="{E801D5A4-1F38-46B0-BCCE-B5E40EB546E3}" sibTransId="{35B8516F-6F23-49CA-A2F1-DA7624DCD4FE}"/>
    <dgm:cxn modelId="{1DC5859A-DDEE-4DEF-9844-A3388DF87DEC}" type="presOf" srcId="{DCB2E0AF-0AD1-4697-BA4B-D5644CFDBFA9}" destId="{48A3F619-BC9F-41D9-9E32-5AF009AE3411}" srcOrd="0" destOrd="0" presId="urn:microsoft.com/office/officeart/2005/8/layout/hierarchy2"/>
    <dgm:cxn modelId="{C0E98FBA-9D01-406C-9107-CD34C4E6F2C9}" type="presOf" srcId="{A785B308-3C1D-4D6C-BAD8-CF1429790BC4}" destId="{9E1B63A0-23A0-49C5-B967-C381F5AF68A3}" srcOrd="0" destOrd="0" presId="urn:microsoft.com/office/officeart/2005/8/layout/hierarchy2"/>
    <dgm:cxn modelId="{13F507C9-A172-45B2-841A-57693486E1A1}" type="presOf" srcId="{BD9A1CAB-94A0-4107-8D83-88C904DDED8E}" destId="{04B2EF5C-6C38-4FBA-87E3-874C1EBD4A1D}" srcOrd="0" destOrd="0" presId="urn:microsoft.com/office/officeart/2005/8/layout/hierarchy2"/>
    <dgm:cxn modelId="{C51B76DB-1339-4C3E-9919-41AA95279417}" type="presOf" srcId="{5C5369FC-59DF-4E3F-B8DB-E22BA5D11D99}" destId="{ACCA6E7A-064F-46F9-8D90-383C109012AE}" srcOrd="0" destOrd="0" presId="urn:microsoft.com/office/officeart/2005/8/layout/hierarchy2"/>
    <dgm:cxn modelId="{C54B10E1-C255-4C88-8C76-E38A09FEF32F}" type="presOf" srcId="{AE1F42D6-7758-46F1-B335-40790A2E667C}" destId="{EBCC2AE1-0A90-41F5-8E3E-825F1ADE6453}" srcOrd="0" destOrd="0" presId="urn:microsoft.com/office/officeart/2005/8/layout/hierarchy2"/>
    <dgm:cxn modelId="{512F97AE-116B-4D3B-9462-A589E444D40B}" type="presParOf" srcId="{B3A44F8B-E4A2-4157-8F1A-AFA69BBC4C22}" destId="{9F139172-F414-4752-B681-B922FD16DED3}" srcOrd="0" destOrd="0" presId="urn:microsoft.com/office/officeart/2005/8/layout/hierarchy2"/>
    <dgm:cxn modelId="{EDDF488A-AEB6-4784-A09A-10B982A7E4E9}" type="presParOf" srcId="{9F139172-F414-4752-B681-B922FD16DED3}" destId="{EBCC2AE1-0A90-41F5-8E3E-825F1ADE6453}" srcOrd="0" destOrd="0" presId="urn:microsoft.com/office/officeart/2005/8/layout/hierarchy2"/>
    <dgm:cxn modelId="{DB5A48C4-7A25-4E65-96E4-2780DBE39D2A}" type="presParOf" srcId="{9F139172-F414-4752-B681-B922FD16DED3}" destId="{F0C2E188-F72A-4AFD-8449-A03BE5A081D8}" srcOrd="1" destOrd="0" presId="urn:microsoft.com/office/officeart/2005/8/layout/hierarchy2"/>
    <dgm:cxn modelId="{4687A4CC-9C7A-4C81-9000-A3AA7F38979D}" type="presParOf" srcId="{F0C2E188-F72A-4AFD-8449-A03BE5A081D8}" destId="{D4AE3C47-6FE6-4279-B42D-851205B047B5}" srcOrd="0" destOrd="0" presId="urn:microsoft.com/office/officeart/2005/8/layout/hierarchy2"/>
    <dgm:cxn modelId="{23F0F26A-B99C-4DEC-965E-270E7C5906CE}" type="presParOf" srcId="{D4AE3C47-6FE6-4279-B42D-851205B047B5}" destId="{B15A95CA-36D7-4D3F-BEDF-1AA15FCD54D9}" srcOrd="0" destOrd="0" presId="urn:microsoft.com/office/officeart/2005/8/layout/hierarchy2"/>
    <dgm:cxn modelId="{3F946522-FFE2-4D5C-AA25-5D43A5E27218}" type="presParOf" srcId="{F0C2E188-F72A-4AFD-8449-A03BE5A081D8}" destId="{97B055B9-DD91-4FE1-BC5C-30E89D1AE1B9}" srcOrd="1" destOrd="0" presId="urn:microsoft.com/office/officeart/2005/8/layout/hierarchy2"/>
    <dgm:cxn modelId="{2513CA16-ACC0-4BA9-ABA5-08C3C661BDFD}" type="presParOf" srcId="{97B055B9-DD91-4FE1-BC5C-30E89D1AE1B9}" destId="{9E1B63A0-23A0-49C5-B967-C381F5AF68A3}" srcOrd="0" destOrd="0" presId="urn:microsoft.com/office/officeart/2005/8/layout/hierarchy2"/>
    <dgm:cxn modelId="{CDB8A109-5989-4E49-9958-3FEE7372540D}" type="presParOf" srcId="{97B055B9-DD91-4FE1-BC5C-30E89D1AE1B9}" destId="{45F3F985-3353-41D6-9157-6C0FA4A21C56}" srcOrd="1" destOrd="0" presId="urn:microsoft.com/office/officeart/2005/8/layout/hierarchy2"/>
    <dgm:cxn modelId="{A0709300-2198-48B8-A7C8-522F0376C1A4}" type="presParOf" srcId="{45F3F985-3353-41D6-9157-6C0FA4A21C56}" destId="{1DBC0A3D-3F04-4BF7-8AA0-E207E49D4660}" srcOrd="0" destOrd="0" presId="urn:microsoft.com/office/officeart/2005/8/layout/hierarchy2"/>
    <dgm:cxn modelId="{FB49D09D-C048-42EA-8455-12038BD8BA93}" type="presParOf" srcId="{1DBC0A3D-3F04-4BF7-8AA0-E207E49D4660}" destId="{532BED7F-3DFA-4493-B7A4-41C97BD31362}" srcOrd="0" destOrd="0" presId="urn:microsoft.com/office/officeart/2005/8/layout/hierarchy2"/>
    <dgm:cxn modelId="{B24BCEAA-481A-4C90-B207-DBFE9D9A0D6E}" type="presParOf" srcId="{45F3F985-3353-41D6-9157-6C0FA4A21C56}" destId="{62A7ADE1-BD41-403B-AF55-6404FEAEAE73}" srcOrd="1" destOrd="0" presId="urn:microsoft.com/office/officeart/2005/8/layout/hierarchy2"/>
    <dgm:cxn modelId="{D0F85A65-24F6-43CE-A205-5A13AD07DE8B}" type="presParOf" srcId="{62A7ADE1-BD41-403B-AF55-6404FEAEAE73}" destId="{3BE33C5D-9596-41CF-A7A7-30DFDE3A23B1}" srcOrd="0" destOrd="0" presId="urn:microsoft.com/office/officeart/2005/8/layout/hierarchy2"/>
    <dgm:cxn modelId="{333A8314-3DE5-4B3C-890B-59DD6E5FF48D}" type="presParOf" srcId="{62A7ADE1-BD41-403B-AF55-6404FEAEAE73}" destId="{49A58009-6732-4A14-A232-6D99D12AE521}" srcOrd="1" destOrd="0" presId="urn:microsoft.com/office/officeart/2005/8/layout/hierarchy2"/>
    <dgm:cxn modelId="{E21E7826-7A99-456A-8A86-8BC5F52B3464}" type="presParOf" srcId="{F0C2E188-F72A-4AFD-8449-A03BE5A081D8}" destId="{04B2EF5C-6C38-4FBA-87E3-874C1EBD4A1D}" srcOrd="2" destOrd="0" presId="urn:microsoft.com/office/officeart/2005/8/layout/hierarchy2"/>
    <dgm:cxn modelId="{4BD85B9A-0F23-4F5C-8F22-CAD38B56955F}" type="presParOf" srcId="{04B2EF5C-6C38-4FBA-87E3-874C1EBD4A1D}" destId="{E534E839-6DCC-4AA9-8721-7FF29F048186}" srcOrd="0" destOrd="0" presId="urn:microsoft.com/office/officeart/2005/8/layout/hierarchy2"/>
    <dgm:cxn modelId="{EE28AEF2-4627-415F-A43A-BCAC2F57962B}" type="presParOf" srcId="{F0C2E188-F72A-4AFD-8449-A03BE5A081D8}" destId="{3343109D-D94D-4575-9428-A368E73FF202}" srcOrd="3" destOrd="0" presId="urn:microsoft.com/office/officeart/2005/8/layout/hierarchy2"/>
    <dgm:cxn modelId="{117B7248-48FF-49AC-ADE0-436730395B63}" type="presParOf" srcId="{3343109D-D94D-4575-9428-A368E73FF202}" destId="{ACCA6E7A-064F-46F9-8D90-383C109012AE}" srcOrd="0" destOrd="0" presId="urn:microsoft.com/office/officeart/2005/8/layout/hierarchy2"/>
    <dgm:cxn modelId="{648DF885-D2DC-4DC8-BE15-2BEE4D4D116D}" type="presParOf" srcId="{3343109D-D94D-4575-9428-A368E73FF202}" destId="{6EE6DC01-A626-4E2C-BDC5-159592E6B35F}" srcOrd="1" destOrd="0" presId="urn:microsoft.com/office/officeart/2005/8/layout/hierarchy2"/>
    <dgm:cxn modelId="{F73312C5-E8C0-4A29-8479-283E109F0282}" type="presParOf" srcId="{6EE6DC01-A626-4E2C-BDC5-159592E6B35F}" destId="{E7C36115-DF93-4A3A-A138-EFAA62EEE6C0}" srcOrd="0" destOrd="0" presId="urn:microsoft.com/office/officeart/2005/8/layout/hierarchy2"/>
    <dgm:cxn modelId="{8B9668BD-2E0E-40CD-9A36-20C6FBE0B3B9}" type="presParOf" srcId="{E7C36115-DF93-4A3A-A138-EFAA62EEE6C0}" destId="{96F6E5C4-47AC-4324-9129-5FF2602BC45F}" srcOrd="0" destOrd="0" presId="urn:microsoft.com/office/officeart/2005/8/layout/hierarchy2"/>
    <dgm:cxn modelId="{5F1FEE73-5862-4C4E-A458-BB14696AB7B6}" type="presParOf" srcId="{6EE6DC01-A626-4E2C-BDC5-159592E6B35F}" destId="{A0CB5AE6-3111-4E16-B269-32A97A2BA30A}" srcOrd="1" destOrd="0" presId="urn:microsoft.com/office/officeart/2005/8/layout/hierarchy2"/>
    <dgm:cxn modelId="{5730E694-F6F8-4B52-8EF6-AF0EA1A3B17D}" type="presParOf" srcId="{A0CB5AE6-3111-4E16-B269-32A97A2BA30A}" destId="{48A3F619-BC9F-41D9-9E32-5AF009AE3411}" srcOrd="0" destOrd="0" presId="urn:microsoft.com/office/officeart/2005/8/layout/hierarchy2"/>
    <dgm:cxn modelId="{F3BF97AF-935C-4FEB-8F3B-A13BBFC23B6D}" type="presParOf" srcId="{A0CB5AE6-3111-4E16-B269-32A97A2BA30A}" destId="{00C8884F-2149-4904-AAD5-5514439FAD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C2AE1-0A90-41F5-8E3E-825F1ADE6453}">
      <dsp:nvSpPr>
        <dsp:cNvPr id="0" name=""/>
        <dsp:cNvSpPr/>
      </dsp:nvSpPr>
      <dsp:spPr>
        <a:xfrm>
          <a:off x="0" y="838151"/>
          <a:ext cx="2534210" cy="7974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Effectiveness</a:t>
          </a:r>
        </a:p>
      </dsp:txBody>
      <dsp:txXfrm>
        <a:off x="23355" y="861506"/>
        <a:ext cx="2487500" cy="750694"/>
      </dsp:txXfrm>
    </dsp:sp>
    <dsp:sp modelId="{D4AE3C47-6FE6-4279-B42D-851205B047B5}">
      <dsp:nvSpPr>
        <dsp:cNvPr id="0" name=""/>
        <dsp:cNvSpPr/>
      </dsp:nvSpPr>
      <dsp:spPr>
        <a:xfrm rot="19767385">
          <a:off x="2445068" y="871389"/>
          <a:ext cx="1284857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1284857" y="3898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3055375" y="878253"/>
        <a:ext cx="64242" cy="64242"/>
      </dsp:txXfrm>
    </dsp:sp>
    <dsp:sp modelId="{9E1B63A0-23A0-49C5-B967-C381F5AF68A3}">
      <dsp:nvSpPr>
        <dsp:cNvPr id="0" name=""/>
        <dsp:cNvSpPr/>
      </dsp:nvSpPr>
      <dsp:spPr>
        <a:xfrm>
          <a:off x="3640784" y="145118"/>
          <a:ext cx="2178372" cy="877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Upward change </a:t>
          </a:r>
        </a:p>
      </dsp:txBody>
      <dsp:txXfrm>
        <a:off x="3666487" y="170821"/>
        <a:ext cx="2126966" cy="826151"/>
      </dsp:txXfrm>
    </dsp:sp>
    <dsp:sp modelId="{1DBC0A3D-3F04-4BF7-8AA0-E207E49D4660}">
      <dsp:nvSpPr>
        <dsp:cNvPr id="0" name=""/>
        <dsp:cNvSpPr/>
      </dsp:nvSpPr>
      <dsp:spPr>
        <a:xfrm rot="21596091">
          <a:off x="5819156" y="544282"/>
          <a:ext cx="1106574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1106574" y="3898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6344779" y="555603"/>
        <a:ext cx="55328" cy="55328"/>
      </dsp:txXfrm>
    </dsp:sp>
    <dsp:sp modelId="{3BE33C5D-9596-41CF-A7A7-30DFDE3A23B1}">
      <dsp:nvSpPr>
        <dsp:cNvPr id="0" name=""/>
        <dsp:cNvSpPr/>
      </dsp:nvSpPr>
      <dsp:spPr>
        <a:xfrm>
          <a:off x="6925731" y="0"/>
          <a:ext cx="3970868" cy="11652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Will maintain its prevailing status till expiry of </a:t>
          </a:r>
          <a:r>
            <a:rPr lang="en-IN" sz="1800" b="1" kern="1200" dirty="0">
              <a:solidFill>
                <a:srgbClr val="0000FF"/>
              </a:solidFill>
            </a:rPr>
            <a:t>ONE</a:t>
          </a:r>
          <a:r>
            <a:rPr lang="en-IN" sz="1800" b="1" kern="1200" dirty="0"/>
            <a:t> year </a:t>
          </a:r>
          <a:r>
            <a:rPr lang="en-IN" sz="1800" kern="1200" dirty="0"/>
            <a:t>from close of year. Benefits continue </a:t>
          </a:r>
          <a:r>
            <a:rPr lang="en-IN" sz="1800" b="1" kern="1200" dirty="0">
              <a:solidFill>
                <a:srgbClr val="0000FF"/>
              </a:solidFill>
            </a:rPr>
            <a:t>THREE</a:t>
          </a:r>
          <a:r>
            <a:rPr lang="en-IN" sz="1800" b="1" kern="1200" dirty="0"/>
            <a:t> </a:t>
          </a:r>
          <a:r>
            <a:rPr lang="en-IN" sz="1800" b="1" kern="1200" dirty="0" err="1"/>
            <a:t>yrs</a:t>
          </a:r>
          <a:r>
            <a:rPr lang="en-IN" sz="1800" b="1" kern="1200" dirty="0"/>
            <a:t> post change</a:t>
          </a:r>
        </a:p>
      </dsp:txBody>
      <dsp:txXfrm>
        <a:off x="6959861" y="34130"/>
        <a:ext cx="3902608" cy="1097016"/>
      </dsp:txXfrm>
    </dsp:sp>
    <dsp:sp modelId="{04B2EF5C-6C38-4FBA-87E3-874C1EBD4A1D}">
      <dsp:nvSpPr>
        <dsp:cNvPr id="0" name=""/>
        <dsp:cNvSpPr/>
      </dsp:nvSpPr>
      <dsp:spPr>
        <a:xfrm rot="1904847">
          <a:off x="2436858" y="1540218"/>
          <a:ext cx="1301276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1301276" y="38985"/>
              </a:lnTo>
            </a:path>
          </a:pathLst>
        </a:cu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3054965" y="1546671"/>
        <a:ext cx="65063" cy="65063"/>
      </dsp:txXfrm>
    </dsp:sp>
    <dsp:sp modelId="{ACCA6E7A-064F-46F9-8D90-383C109012AE}">
      <dsp:nvSpPr>
        <dsp:cNvPr id="0" name=""/>
        <dsp:cNvSpPr/>
      </dsp:nvSpPr>
      <dsp:spPr>
        <a:xfrm>
          <a:off x="3640784" y="1553338"/>
          <a:ext cx="2178372" cy="7364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/>
            <a:t>Reverse Graduation</a:t>
          </a:r>
        </a:p>
      </dsp:txBody>
      <dsp:txXfrm>
        <a:off x="3662353" y="1574907"/>
        <a:ext cx="2135234" cy="693293"/>
      </dsp:txXfrm>
    </dsp:sp>
    <dsp:sp modelId="{E7C36115-DF93-4A3A-A138-EFAA62EEE6C0}">
      <dsp:nvSpPr>
        <dsp:cNvPr id="0" name=""/>
        <dsp:cNvSpPr/>
      </dsp:nvSpPr>
      <dsp:spPr>
        <a:xfrm rot="3769">
          <a:off x="5819156" y="1883197"/>
          <a:ext cx="1147789" cy="77970"/>
        </a:xfrm>
        <a:custGeom>
          <a:avLst/>
          <a:gdLst/>
          <a:ahLst/>
          <a:cxnLst/>
          <a:rect l="0" t="0" r="0" b="0"/>
          <a:pathLst>
            <a:path>
              <a:moveTo>
                <a:pt x="0" y="38985"/>
              </a:moveTo>
              <a:lnTo>
                <a:pt x="1147789" y="38985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6364356" y="1893488"/>
        <a:ext cx="57389" cy="57389"/>
      </dsp:txXfrm>
    </dsp:sp>
    <dsp:sp modelId="{48A3F619-BC9F-41D9-9E32-5AF009AE3411}">
      <dsp:nvSpPr>
        <dsp:cNvPr id="0" name=""/>
        <dsp:cNvSpPr/>
      </dsp:nvSpPr>
      <dsp:spPr>
        <a:xfrm>
          <a:off x="6966946" y="1331171"/>
          <a:ext cx="3929653" cy="11832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Will continue in its present category till the closure of F.Y.</a:t>
          </a:r>
          <a:endParaRPr lang="en-IN" sz="1300" kern="1200" dirty="0"/>
        </a:p>
      </dsp:txBody>
      <dsp:txXfrm>
        <a:off x="7001603" y="1365828"/>
        <a:ext cx="3860339" cy="1113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CC513-3320-4184-8AEB-ABD65A923D3F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34768-ED1F-441E-BC23-E9ED5ECAFC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411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264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83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19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2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56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809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114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87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2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2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78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098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125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484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35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C7D79-4CD4-45A5-9BB6-1C9CC762C7F1}" type="datetimeFigureOut">
              <a:rPr lang="en-IN" smtClean="0"/>
              <a:t>24-01-2024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3650D-440F-4B2C-B3D5-E19793B599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4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m.gov.i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mailto:camarathe@cmrs.i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191130"/>
            <a:ext cx="12192000" cy="2666869"/>
          </a:xfrm>
          <a:ln>
            <a:solidFill>
              <a:srgbClr val="C5E0B4"/>
            </a:solidFill>
          </a:ln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IN" sz="29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25360"/>
              </p:ext>
            </p:extLst>
          </p:nvPr>
        </p:nvGraphicFramePr>
        <p:xfrm>
          <a:off x="947955" y="4654103"/>
          <a:ext cx="1035201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Liquidity Management in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MSMEs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(Liquidity is the Key)</a:t>
                      </a:r>
                    </a:p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None/>
                      </a:pP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  <a:p>
                      <a:pPr marL="0" indent="0" algn="r">
                        <a:buNone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By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CA Maheshwar Marathe</a:t>
                      </a:r>
                    </a:p>
                    <a:p>
                      <a:pPr marL="0" indent="0" algn="r">
                        <a:buNone/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Pune</a:t>
                      </a:r>
                      <a:endParaRPr lang="en-IN" sz="28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I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B62A300-779F-5E77-4825-F24FFBBED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442" y="-1"/>
            <a:ext cx="12236555" cy="419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" y="365125"/>
            <a:ext cx="11888253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44638"/>
            <a:ext cx="10972800" cy="1519237"/>
          </a:xfrm>
        </p:spPr>
        <p:txBody>
          <a:bodyPr>
            <a:no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dirty="0"/>
              <a:t>NIC - 2008</a:t>
            </a:r>
          </a:p>
          <a:p>
            <a:pPr marL="266700" indent="-266700">
              <a:buFont typeface="Arial" panose="020B0604020202020204" pitchFamily="34" charset="0"/>
              <a:buChar char="•"/>
              <a:defRPr/>
            </a:pPr>
            <a:r>
              <a:rPr lang="en-US" dirty="0"/>
              <a:t>Activities are first grouped into ‘section’ alphabetically coded from A - U </a:t>
            </a:r>
          </a:p>
          <a:p>
            <a:pPr marL="266700" indent="-266700">
              <a:buFont typeface="Arial" panose="020B0604020202020204" pitchFamily="34" charset="0"/>
              <a:buChar char="•"/>
              <a:defRPr/>
            </a:pPr>
            <a:r>
              <a:rPr lang="en-US" dirty="0"/>
              <a:t>Every section is divided into ‘division’ with 2-digit numeric code</a:t>
            </a:r>
          </a:p>
          <a:p>
            <a:pPr marL="266700" indent="-266700">
              <a:buFont typeface="Arial" panose="020B0604020202020204" pitchFamily="34" charset="0"/>
              <a:buChar char="•"/>
              <a:defRPr/>
            </a:pPr>
            <a:r>
              <a:rPr lang="en-US" dirty="0"/>
              <a:t>Every division into ‘group’ with 3-digit numeric code</a:t>
            </a:r>
          </a:p>
          <a:p>
            <a:pPr marL="266700" indent="-266700">
              <a:buFont typeface="Arial" panose="020B0604020202020204" pitchFamily="34" charset="0"/>
              <a:buChar char="•"/>
              <a:defRPr/>
            </a:pPr>
            <a:r>
              <a:rPr lang="en-US" dirty="0"/>
              <a:t>Every group into ‘class’ with 4-digit numeric code and</a:t>
            </a:r>
          </a:p>
          <a:p>
            <a:pPr marL="266700" indent="-266700">
              <a:buFont typeface="Arial" panose="020B0604020202020204" pitchFamily="34" charset="0"/>
              <a:buChar char="•"/>
              <a:defRPr/>
            </a:pPr>
            <a:r>
              <a:rPr lang="en-US" dirty="0"/>
              <a:t>Every 4-digit class into 5-digit ‘sub-class’.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10561"/>
              </p:ext>
            </p:extLst>
          </p:nvPr>
        </p:nvGraphicFramePr>
        <p:xfrm>
          <a:off x="878747" y="4548186"/>
          <a:ext cx="10515600" cy="1808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0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041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Division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</a:rPr>
                        <a:t>23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Manufacture of other non-metallic mineral products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041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 dirty="0">
                          <a:effectLst/>
                        </a:rPr>
                        <a:t>Group 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</a:rPr>
                        <a:t>239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Manufacture of non-metallic mineral products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41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Class 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 dirty="0">
                          <a:effectLst/>
                        </a:rPr>
                        <a:t>2394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Manufacture of cement, lime and plaster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41">
                <a:tc>
                  <a:txBody>
                    <a:bodyPr/>
                    <a:lstStyle/>
                    <a:p>
                      <a:pPr algn="l" fontAlgn="b"/>
                      <a:r>
                        <a:rPr lang="en-IN" sz="2400" u="none" strike="noStrike">
                          <a:effectLst/>
                        </a:rPr>
                        <a:t>Subclass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400" u="none" strike="noStrike">
                          <a:effectLst/>
                        </a:rPr>
                        <a:t>23945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Manufacture of plasters of </a:t>
                      </a:r>
                      <a:r>
                        <a:rPr lang="en-US" sz="2400" u="none" strike="noStrike" dirty="0" err="1">
                          <a:effectLst/>
                        </a:rPr>
                        <a:t>calcined</a:t>
                      </a:r>
                      <a:r>
                        <a:rPr lang="en-US" sz="2400" u="none" strike="noStrike" dirty="0">
                          <a:effectLst/>
                        </a:rPr>
                        <a:t> gypsum or </a:t>
                      </a:r>
                      <a:r>
                        <a:rPr lang="en-US" sz="2400" u="none" strike="noStrike" dirty="0" err="1">
                          <a:effectLst/>
                        </a:rPr>
                        <a:t>calcined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sulphate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88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106680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b="1" u="sng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Calculation of Investment and turnover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10972800" cy="445135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"/>
            </a:pPr>
            <a:r>
              <a:rPr lang="en-IN" b="1" u="sng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Investment: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Same as IT Act, include all Tangible Assets (other than Land &amp; Building, Furniture &amp; Fixture). </a:t>
            </a:r>
            <a:r>
              <a:rPr lang="en-IN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Taken at WDV</a:t>
            </a:r>
          </a:p>
          <a:p>
            <a:pPr marL="342900" indent="-342900">
              <a:buFont typeface="Wingdings" panose="05000000000000000000" pitchFamily="2" charset="2"/>
              <a:buChar char=""/>
            </a:pPr>
            <a:r>
              <a:rPr lang="en-US" b="1" u="sng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Turnover -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Export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of Goods or Services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excluded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Investment and Turnover Linked to 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Income Tax Act /CGST Act and GSTN.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18286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07E6287A-D1A0-D1B7-07CB-D83B9B1F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4800600" cy="609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600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Transition</a:t>
            </a:r>
            <a:r>
              <a:rPr lang="en-US" sz="2400" b="1" u="sng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endParaRPr lang="en-IN" sz="2400" b="1" u="sng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D5E44D5C-0F3B-F65B-0586-D554AA7F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09600"/>
            <a:ext cx="11049000" cy="5746750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en-IN" sz="24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Re-classification: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Graduation, lower to higher category or visa versa. </a:t>
            </a:r>
            <a:endParaRPr lang="en-IN" sz="24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IN" sz="11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Base year</a:t>
            </a:r>
            <a:endParaRPr lang="en-IN" sz="24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IN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8A13A-2D4F-C679-3BC8-C9CC8AF8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55D8D6-536C-D088-C41B-350109639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348700"/>
              </p:ext>
            </p:extLst>
          </p:nvPr>
        </p:nvGraphicFramePr>
        <p:xfrm>
          <a:off x="822158" y="3446703"/>
          <a:ext cx="10896600" cy="2514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6" name="Picture 1">
            <a:extLst>
              <a:ext uri="{FF2B5EF4-FFF2-40B4-BE49-F238E27FC236}">
                <a16:creationId xmlns:a16="http://schemas.microsoft.com/office/drawing/2014/main" id="{DFFEF239-2AD7-0A90-534D-E82CAD5D82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5295" r="1430"/>
          <a:stretch>
            <a:fillRect/>
          </a:stretch>
        </p:blipFill>
        <p:spPr bwMode="auto">
          <a:xfrm>
            <a:off x="2362200" y="1676400"/>
            <a:ext cx="93726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365125"/>
            <a:ext cx="10744200" cy="854075"/>
          </a:xfrm>
        </p:spPr>
        <p:txBody>
          <a:bodyPr/>
          <a:lstStyle/>
          <a:p>
            <a:pPr algn="ctr"/>
            <a:r>
              <a:rPr lang="en-US" sz="4400" b="1"/>
              <a:t>Very Important to Note (For CA Certificate)</a:t>
            </a:r>
            <a:endParaRPr lang="en-IN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10744200" cy="4953000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2800" b="1" dirty="0"/>
              <a:t>All units </a:t>
            </a:r>
            <a:r>
              <a:rPr lang="en-US" sz="2800" dirty="0"/>
              <a:t>with </a:t>
            </a:r>
            <a:r>
              <a:rPr lang="en-US" sz="2800" b="1" dirty="0"/>
              <a:t>GSTIN </a:t>
            </a:r>
            <a:r>
              <a:rPr lang="en-US" sz="2800" dirty="0"/>
              <a:t>listed against same </a:t>
            </a:r>
            <a:r>
              <a:rPr lang="en-US" sz="2800" b="1" dirty="0"/>
              <a:t>PAN </a:t>
            </a:r>
            <a:r>
              <a:rPr lang="en-US" sz="2800" dirty="0"/>
              <a:t>shall be </a:t>
            </a:r>
            <a:r>
              <a:rPr lang="en-US" sz="2800" b="1" dirty="0"/>
              <a:t>clubbed </a:t>
            </a:r>
            <a:r>
              <a:rPr lang="en-US" sz="2800" dirty="0"/>
              <a:t>&amp; </a:t>
            </a:r>
            <a:r>
              <a:rPr lang="en-US" sz="2800" b="1" dirty="0"/>
              <a:t>collectively </a:t>
            </a:r>
            <a:r>
              <a:rPr lang="en-US" sz="2800" dirty="0"/>
              <a:t>treated as one enterprise.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sz="1200" b="1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2800" b="1" dirty="0"/>
              <a:t>Turnover and investment </a:t>
            </a:r>
            <a:r>
              <a:rPr lang="en-US" sz="2800" dirty="0"/>
              <a:t>figures for all of such entities shall be </a:t>
            </a:r>
            <a:r>
              <a:rPr lang="en-US" sz="2800" b="1" dirty="0"/>
              <a:t>aggregated</a:t>
            </a:r>
            <a:r>
              <a:rPr lang="en-US" sz="2800" dirty="0"/>
              <a:t> </a:t>
            </a:r>
            <a:endParaRPr lang="en-US" sz="2800" b="1" dirty="0"/>
          </a:p>
          <a:p>
            <a:pPr marL="0" indent="0" algn="just">
              <a:buFont typeface="Wingdings 2" panose="05020102010507070707" pitchFamily="18" charset="2"/>
              <a:buNone/>
            </a:pPr>
            <a:endParaRPr lang="en-US" sz="1200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2800" dirty="0"/>
              <a:t>Only </a:t>
            </a:r>
            <a:r>
              <a:rPr lang="en-US" sz="2800" b="1" dirty="0"/>
              <a:t>aggregate values </a:t>
            </a:r>
            <a:r>
              <a:rPr lang="en-US" sz="2800" dirty="0"/>
              <a:t>considered for </a:t>
            </a:r>
            <a:r>
              <a:rPr lang="en-US" sz="2800" b="1" dirty="0"/>
              <a:t>deciding the category </a:t>
            </a:r>
            <a:r>
              <a:rPr lang="en-US" sz="2800" dirty="0"/>
              <a:t>as Micro, Small Or Medium Enterprise.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36837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308225"/>
            <a:ext cx="2133600" cy="6667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Belagavi 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CA.Marathe</a:t>
            </a:r>
            <a:r>
              <a:rPr lang="en-US" dirty="0"/>
              <a:t>-CMRS</a:t>
            </a:r>
          </a:p>
        </p:txBody>
      </p:sp>
      <p:pic>
        <p:nvPicPr>
          <p:cNvPr id="38916" name="Picture 2" descr="Small Industrial Unit by ianthebean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3621088" cy="27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Small industrial unit for sale - May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895600"/>
            <a:ext cx="3657600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Warehouses &amp; industrial units for rent in Eaglescliffe - Rea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3621088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8" descr="Warehouses &amp; industrial units for rent in Mirfield - Real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3667125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itle 1"/>
          <p:cNvSpPr txBox="1">
            <a:spLocks/>
          </p:cNvSpPr>
          <p:nvPr/>
        </p:nvSpPr>
        <p:spPr bwMode="auto">
          <a:xfrm>
            <a:off x="8534400" y="5611813"/>
            <a:ext cx="2667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5000">
                <a:solidFill>
                  <a:schemeClr val="tx2"/>
                </a:solidFill>
                <a:latin typeface="Calibri" panose="020F0502020204030204" pitchFamily="34" charset="0"/>
              </a:rPr>
              <a:t>Bangalore</a:t>
            </a:r>
            <a:endParaRPr lang="en-IN" sz="50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8921" name="Title 1"/>
          <p:cNvSpPr txBox="1">
            <a:spLocks/>
          </p:cNvSpPr>
          <p:nvPr/>
        </p:nvSpPr>
        <p:spPr bwMode="auto">
          <a:xfrm>
            <a:off x="8458200" y="2333625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5000">
                <a:solidFill>
                  <a:schemeClr val="tx2"/>
                </a:solidFill>
                <a:latin typeface="Calibri" panose="020F0502020204030204" pitchFamily="34" charset="0"/>
              </a:rPr>
              <a:t>Pune</a:t>
            </a:r>
            <a:endParaRPr lang="en-IN" sz="50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8922" name="Title 1"/>
          <p:cNvSpPr txBox="1">
            <a:spLocks/>
          </p:cNvSpPr>
          <p:nvPr/>
        </p:nvSpPr>
        <p:spPr bwMode="auto">
          <a:xfrm>
            <a:off x="1588" y="5611813"/>
            <a:ext cx="21336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5000">
                <a:solidFill>
                  <a:schemeClr val="tx2"/>
                </a:solidFill>
                <a:latin typeface="Calibri" panose="020F0502020204030204" pitchFamily="34" charset="0"/>
              </a:rPr>
              <a:t>Chennai</a:t>
            </a:r>
            <a:endParaRPr lang="en-IN" sz="500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697288" y="2401888"/>
            <a:ext cx="4835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 2" panose="05020102010507070707" pitchFamily="18" charset="2"/>
              <a:buNone/>
            </a:pPr>
            <a:r>
              <a:rPr lang="en-US" sz="3600" b="1">
                <a:solidFill>
                  <a:srgbClr val="0000FF"/>
                </a:solidFill>
              </a:rPr>
              <a:t>One PAN = One URN </a:t>
            </a:r>
          </a:p>
          <a:p>
            <a:pPr algn="ctr">
              <a:buFont typeface="Wingdings 2" panose="05020102010507070707" pitchFamily="18" charset="2"/>
              <a:buNone/>
            </a:pPr>
            <a:endParaRPr lang="en-US" sz="3600" b="1">
              <a:solidFill>
                <a:srgbClr val="0000FF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sz="3600" b="1">
                <a:solidFill>
                  <a:srgbClr val="0000FF"/>
                </a:solidFill>
              </a:rPr>
              <a:t>Multiple Units, Multiple Activities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sz="3600" b="1">
                <a:solidFill>
                  <a:srgbClr val="0000FF"/>
                </a:solidFill>
              </a:rPr>
              <a:t>=</a:t>
            </a:r>
          </a:p>
          <a:p>
            <a:pPr algn="ctr">
              <a:buFont typeface="Wingdings 2" panose="05020102010507070707" pitchFamily="18" charset="2"/>
              <a:buNone/>
            </a:pPr>
            <a:r>
              <a:rPr lang="en-US" sz="3600" b="1">
                <a:solidFill>
                  <a:srgbClr val="0000FF"/>
                </a:solidFill>
              </a:rPr>
              <a:t>One URN</a:t>
            </a:r>
            <a:endParaRPr lang="en-IN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0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590800"/>
            <a:ext cx="11523396" cy="1015663"/>
          </a:xfrm>
        </p:spPr>
        <p:txBody>
          <a:bodyPr/>
          <a:lstStyle/>
          <a:p>
            <a:pPr algn="ctr"/>
            <a:r>
              <a:rPr lang="en-US" sz="6600" dirty="0"/>
              <a:t>Liquidity Solutions </a:t>
            </a:r>
            <a:endParaRPr lang="en-IN" sz="6600" dirty="0"/>
          </a:p>
        </p:txBody>
      </p:sp>
    </p:spTree>
    <p:extLst>
      <p:ext uri="{BB962C8B-B14F-4D97-AF65-F5344CB8AC3E}">
        <p14:creationId xmlns:p14="http://schemas.microsoft.com/office/powerpoint/2010/main" val="1249013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8229600" cy="563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593725"/>
            <a:ext cx="10744200" cy="6051550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4000" b="1" dirty="0">
                <a:latin typeface="+mj-lt"/>
                <a:ea typeface="+mj-ea"/>
                <a:cs typeface="+mj-cs"/>
              </a:rPr>
              <a:t>S15: Buyers Liability to make Payment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sz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800" dirty="0">
                <a:latin typeface="+mj-lt"/>
              </a:rPr>
              <a:t>Where any supplier supplies any goods/services, the buyer </a:t>
            </a:r>
            <a:r>
              <a:rPr lang="en-US" sz="2800" b="1" i="1" dirty="0">
                <a:latin typeface="+mj-lt"/>
              </a:rPr>
              <a:t>shall </a:t>
            </a:r>
            <a:r>
              <a:rPr lang="en-US" sz="2800" dirty="0">
                <a:latin typeface="+mj-lt"/>
              </a:rPr>
              <a:t>make payment thereof on or before the date agreed upon between him and the supplier in </a:t>
            </a:r>
            <a:r>
              <a:rPr lang="en-US" sz="2800" b="1" i="1" dirty="0">
                <a:latin typeface="+mj-lt"/>
              </a:rPr>
              <a:t>writing.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sz="2800" b="1" i="1" dirty="0">
              <a:latin typeface="+mj-lt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800" dirty="0">
                <a:latin typeface="+mj-lt"/>
              </a:rPr>
              <a:t>Where there is no agreement in this behalf, before the </a:t>
            </a:r>
            <a:r>
              <a:rPr lang="en-US" sz="2800" b="1" i="1" dirty="0">
                <a:solidFill>
                  <a:srgbClr val="0000FF"/>
                </a:solidFill>
                <a:latin typeface="+mj-lt"/>
              </a:rPr>
              <a:t>appointed day</a:t>
            </a:r>
            <a:r>
              <a:rPr lang="en-US" sz="2800" dirty="0">
                <a:latin typeface="+mj-lt"/>
              </a:rPr>
              <a:t>; 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endParaRPr lang="en-US" sz="2800" b="1" i="1" dirty="0">
              <a:latin typeface="+mj-lt"/>
            </a:endParaRP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800" b="1" i="1" dirty="0">
                <a:latin typeface="+mj-lt"/>
              </a:rPr>
              <a:t>In no case </a:t>
            </a:r>
            <a:r>
              <a:rPr lang="en-US" sz="2800" dirty="0">
                <a:latin typeface="+mj-lt"/>
              </a:rPr>
              <a:t>the period agreed upon between the supplier and the buyer in writing shall exceed </a:t>
            </a:r>
            <a:r>
              <a:rPr lang="en-US" sz="2800" b="1" i="1" dirty="0">
                <a:latin typeface="+mj-lt"/>
              </a:rPr>
              <a:t>forty-five days </a:t>
            </a:r>
            <a:r>
              <a:rPr lang="en-US" sz="2800" dirty="0">
                <a:latin typeface="+mj-lt"/>
              </a:rPr>
              <a:t>from the </a:t>
            </a:r>
            <a:r>
              <a:rPr lang="en-US" sz="2800" b="1" i="1" dirty="0">
                <a:solidFill>
                  <a:srgbClr val="0000FF"/>
                </a:solidFill>
                <a:latin typeface="+mj-lt"/>
              </a:rPr>
              <a:t>day of acceptance </a:t>
            </a:r>
            <a:r>
              <a:rPr lang="en-US" sz="2800" dirty="0">
                <a:latin typeface="+mj-lt"/>
              </a:rPr>
              <a:t>or the </a:t>
            </a:r>
            <a:r>
              <a:rPr lang="en-US" sz="2800" b="1" i="1" dirty="0">
                <a:solidFill>
                  <a:srgbClr val="0000FF"/>
                </a:solidFill>
                <a:latin typeface="+mj-lt"/>
              </a:rPr>
              <a:t>day of deemed acceptance</a:t>
            </a:r>
            <a:r>
              <a:rPr lang="en-US" sz="2800" b="1" i="1" dirty="0">
                <a:latin typeface="+mj-lt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CMRS-Marathe</a:t>
            </a:r>
          </a:p>
        </p:txBody>
      </p:sp>
    </p:spTree>
    <p:extLst>
      <p:ext uri="{BB962C8B-B14F-4D97-AF65-F5344CB8AC3E}">
        <p14:creationId xmlns:p14="http://schemas.microsoft.com/office/powerpoint/2010/main" val="1595556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8229600" cy="838200"/>
          </a:xfrm>
        </p:spPr>
        <p:txBody>
          <a:bodyPr/>
          <a:lstStyle/>
          <a:p>
            <a:r>
              <a:rPr lang="en-US" altLang="en-US"/>
              <a:t>Credit period interpreted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934951"/>
              </p:ext>
            </p:extLst>
          </p:nvPr>
        </p:nvGraphicFramePr>
        <p:xfrm>
          <a:off x="486561" y="1143000"/>
          <a:ext cx="11224471" cy="529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9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1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4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Appointed Day, Day of Acceptance, Day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of Deemed Acceptance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SN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Scenario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Deciding date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Payable within (days)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Credit Period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7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agreement, no Query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 of delivery (deemed acceptance)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 of delivery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3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 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 agreement, but Query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Day of acceptance (15 days from delivery)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15+15 days i.e. 30 days from delivery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71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 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Agreement, but no Query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 45 days from delivery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 days of delivery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93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 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Agreement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&amp;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Query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 45 Days from deemed acceptance (15 days from delivery)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 days+ 45 days 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CMRS-Marathe</a:t>
            </a:r>
          </a:p>
        </p:txBody>
      </p:sp>
    </p:spTree>
    <p:extLst>
      <p:ext uri="{BB962C8B-B14F-4D97-AF65-F5344CB8AC3E}">
        <p14:creationId xmlns:p14="http://schemas.microsoft.com/office/powerpoint/2010/main" val="3969916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1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762000"/>
            <a:ext cx="11125200" cy="5562600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800" b="1" u="sng" dirty="0">
                <a:latin typeface="+mj-lt"/>
              </a:rPr>
              <a:t>S16</a:t>
            </a:r>
            <a:r>
              <a:rPr lang="en-US" sz="2800" dirty="0">
                <a:latin typeface="+mj-lt"/>
              </a:rPr>
              <a:t>: </a:t>
            </a:r>
            <a:r>
              <a:rPr lang="en-US" sz="2800" b="1" dirty="0">
                <a:latin typeface="+mj-lt"/>
              </a:rPr>
              <a:t>Interest on Delayed Payments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800" dirty="0">
                <a:latin typeface="+mj-lt"/>
              </a:rPr>
              <a:t>Where any buyer fails to make payment to the supplier as per Section 15 – he is liable to pay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Compounded interest with monthly at three times of the bank rate</a:t>
            </a:r>
          </a:p>
          <a:p>
            <a:pPr algn="just">
              <a:buFont typeface="Wingdings 2" panose="05020102010507070707" pitchFamily="18" charset="2"/>
              <a:buNone/>
              <a:defRPr/>
            </a:pPr>
            <a:r>
              <a:rPr lang="en-US" sz="2800" dirty="0">
                <a:latin typeface="+mj-lt"/>
              </a:rPr>
              <a:t>	Present Bank rate – 6.75% hence ROI u/s 16 is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20.25%</a:t>
            </a:r>
          </a:p>
          <a:p>
            <a:pPr>
              <a:defRPr/>
            </a:pPr>
            <a:endParaRPr lang="en-US" sz="24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CMRS-Marathe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37E475-F331-1DA5-8CF9-78DFDDB275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589515"/>
              </p:ext>
            </p:extLst>
          </p:nvPr>
        </p:nvGraphicFramePr>
        <p:xfrm>
          <a:off x="872404" y="3164321"/>
          <a:ext cx="10152352" cy="3506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6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3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3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00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1942"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1" u="none" strike="noStrike" dirty="0">
                          <a:effectLst/>
                        </a:rPr>
                        <a:t> COMPANY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US" sz="3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20-21</a:t>
                      </a:r>
                      <a:endParaRPr kumimoji="0" lang="en-IN" sz="3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IN" sz="3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21-22</a:t>
                      </a: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kumimoji="0" lang="en-IN" sz="3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22-23</a:t>
                      </a: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800" b="1" u="none" strike="noStrike" dirty="0">
                          <a:effectLst/>
                        </a:rPr>
                        <a:t>Total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550">
                <a:tc>
                  <a:txBody>
                    <a:bodyPr/>
                    <a:lstStyle/>
                    <a:p>
                      <a:pPr algn="l" rtl="0" fontAlgn="b"/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Delayed </a:t>
                      </a:r>
                      <a:r>
                        <a:rPr lang="en-US" sz="1800" b="1" dirty="0" err="1"/>
                        <a:t>Amt</a:t>
                      </a:r>
                      <a:r>
                        <a:rPr lang="en-US" sz="1800" b="1" dirty="0"/>
                        <a:t> </a:t>
                      </a:r>
                      <a:endParaRPr lang="en-IN" sz="1800" b="1" dirty="0"/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Interest </a:t>
                      </a:r>
                      <a:endParaRPr lang="en-IN" sz="1800" b="1" dirty="0"/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Delayed</a:t>
                      </a:r>
                    </a:p>
                    <a:p>
                      <a:pPr algn="ctr"/>
                      <a:r>
                        <a:rPr lang="en-US" sz="1800" b="1" dirty="0" err="1"/>
                        <a:t>Amt</a:t>
                      </a:r>
                      <a:endParaRPr lang="en-IN" sz="1800" b="1" dirty="0"/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Interest</a:t>
                      </a:r>
                      <a:endParaRPr lang="en-IN" sz="1800" b="1" dirty="0"/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Delayed</a:t>
                      </a:r>
                    </a:p>
                    <a:p>
                      <a:pPr algn="ctr"/>
                      <a:r>
                        <a:rPr lang="en-US" sz="1800" b="1" dirty="0" err="1"/>
                        <a:t>Amt</a:t>
                      </a:r>
                      <a:endParaRPr lang="en-IN" sz="1800" b="1" dirty="0"/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Interest</a:t>
                      </a:r>
                      <a:endParaRPr lang="en-IN" sz="1800" b="1" dirty="0"/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6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u="none" strike="noStrike" dirty="0">
                          <a:effectLst/>
                        </a:rPr>
                        <a:t>TATA Motors 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186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344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5.44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193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7.05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17.09</a:t>
                      </a:r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45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800" b="1" u="none" strike="noStrike" dirty="0">
                          <a:effectLst/>
                        </a:rPr>
                        <a:t>M&amp;M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412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0.9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640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5.54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466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4.62</a:t>
                      </a:r>
                      <a:endParaRPr lang="en-IN" sz="3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10.92</a:t>
                      </a:r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445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2800" b="1" u="none" strike="noStrike" dirty="0">
                          <a:effectLst/>
                        </a:rPr>
                        <a:t>BAJAJ Auto</a:t>
                      </a:r>
                      <a:r>
                        <a:rPr lang="en-IN" sz="2800" b="1" u="none" strike="noStrike" baseline="0" dirty="0">
                          <a:effectLst/>
                        </a:rPr>
                        <a:t> 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32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32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32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32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32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3200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IN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3200" b="1" u="none" strike="noStrike" dirty="0">
                          <a:effectLst/>
                          <a:latin typeface="+mj-lt"/>
                        </a:rPr>
                        <a:t>0.0</a:t>
                      </a:r>
                      <a:endParaRPr lang="en-IN" sz="3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4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2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4572000" cy="838200"/>
          </a:xfrm>
        </p:spPr>
        <p:txBody>
          <a:bodyPr/>
          <a:lstStyle/>
          <a:p>
            <a:pPr eaLnBrk="1" hangingPunct="1"/>
            <a:r>
              <a:rPr lang="en-US" altLang="en-US" sz="4400" b="1"/>
              <a:t>Introduction</a:t>
            </a:r>
            <a:r>
              <a:rPr lang="en-US" altLang="en-US" sz="4400"/>
              <a:t> </a:t>
            </a:r>
            <a:endParaRPr lang="en-US" alt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158875"/>
            <a:ext cx="10668000" cy="51054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MSME = Micro, Small &amp; Medium Enterprises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Popularly know as SMEs or SSIs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These are Manufacturing &amp; Service units (Trading included for PSE).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</a:rPr>
              <a:t>Mudra, Startup, Stand up, Loan Restructuring, Interest subvention - all for MSMEs.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3854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/>
          <a:lstStyle/>
          <a:p>
            <a:r>
              <a:rPr lang="en-US" b="1" dirty="0"/>
              <a:t>Section 43B (23-24)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960"/>
            <a:ext cx="10515600" cy="4927003"/>
          </a:xfrm>
        </p:spPr>
        <p:txBody>
          <a:bodyPr/>
          <a:lstStyle/>
          <a:p>
            <a:pPr algn="just"/>
            <a:r>
              <a:rPr lang="en-US" b="1" dirty="0"/>
              <a:t>(h)</a:t>
            </a:r>
            <a:r>
              <a:rPr lang="en-US" dirty="0"/>
              <a:t> any sum payable by the </a:t>
            </a:r>
            <a:r>
              <a:rPr lang="en-US" dirty="0" err="1"/>
              <a:t>assessee</a:t>
            </a:r>
            <a:r>
              <a:rPr lang="en-US" dirty="0"/>
              <a:t> to a </a:t>
            </a:r>
            <a:r>
              <a:rPr lang="en-US" b="1" dirty="0"/>
              <a:t>Micro Or Small Enterprise  </a:t>
            </a:r>
            <a:r>
              <a:rPr lang="en-US" dirty="0"/>
              <a:t>beyond the time limit specified in section 15 of MSMED Act - shall be allowed only in computing the income referred to in section 28 of that </a:t>
            </a:r>
            <a:r>
              <a:rPr lang="en-US" b="1" dirty="0"/>
              <a:t>previous year in which such sum is actually paid by him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Provided</a:t>
            </a:r>
            <a:r>
              <a:rPr lang="en-US" dirty="0">
                <a:solidFill>
                  <a:srgbClr val="FF0000"/>
                </a:solidFill>
              </a:rPr>
              <a:t> that nothing contained in this section shall apply in relation to any sum which is actually paid by the </a:t>
            </a:r>
            <a:r>
              <a:rPr lang="en-US" dirty="0" err="1">
                <a:solidFill>
                  <a:srgbClr val="FF0000"/>
                </a:solidFill>
              </a:rPr>
              <a:t>assessee</a:t>
            </a:r>
            <a:r>
              <a:rPr lang="en-US" dirty="0">
                <a:solidFill>
                  <a:srgbClr val="FF0000"/>
                </a:solidFill>
              </a:rPr>
              <a:t> on or before the due date of ITR except for </a:t>
            </a:r>
            <a:r>
              <a:rPr lang="en-US" b="1" i="1" dirty="0">
                <a:solidFill>
                  <a:srgbClr val="FF0000"/>
                </a:solidFill>
              </a:rPr>
              <a:t>clause (h)</a:t>
            </a:r>
            <a:endParaRPr lang="en-IN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0412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altLang="en-US" sz="4400"/>
              <a:t>Disclosure u/s 22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972800" cy="1447800"/>
          </a:xfrm>
        </p:spPr>
        <p:txBody>
          <a:bodyPr/>
          <a:lstStyle/>
          <a:p>
            <a:pPr algn="just">
              <a:buFont typeface="Wingdings 2" panose="05020102010507070707" pitchFamily="18" charset="2"/>
              <a:buNone/>
            </a:pPr>
            <a:r>
              <a:rPr lang="en-US" altLang="en-US" sz="2400"/>
              <a:t>	</a:t>
            </a:r>
            <a:r>
              <a:rPr lang="en-US" altLang="en-US" sz="2400" b="1" i="1"/>
              <a:t>Any buyer required to get his accounts audited under any law </a:t>
            </a:r>
            <a:r>
              <a:rPr lang="en-US" altLang="en-US" sz="2400"/>
              <a:t>for the time being in force, such buyer shall furnish the 5 point info in his annual statement of accounts,</a:t>
            </a:r>
          </a:p>
          <a:p>
            <a:pPr algn="just">
              <a:buFont typeface="Wingdings 2" panose="05020102010507070707" pitchFamily="18" charset="2"/>
              <a:buNone/>
            </a:pPr>
            <a:endParaRPr lang="en-US" altLang="en-US" sz="2400"/>
          </a:p>
          <a:p>
            <a:pPr algn="just">
              <a:buFont typeface="Wingdings 2" panose="05020102010507070707" pitchFamily="18" charset="2"/>
              <a:buNone/>
            </a:pPr>
            <a:endParaRPr lang="en-US" altLang="en-US" sz="18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362200"/>
          <a:ext cx="10972800" cy="365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57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SN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8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PARTICULATS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Principal </a:t>
                      </a:r>
                    </a:p>
                    <a:p>
                      <a:pPr algn="ctr"/>
                      <a:r>
                        <a:rPr kumimoji="0" lang="en-US" sz="18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Amt. RS.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Interest </a:t>
                      </a:r>
                    </a:p>
                    <a:p>
                      <a:pPr algn="ctr"/>
                      <a:r>
                        <a:rPr kumimoji="0" lang="en-US" sz="1800" b="1" i="0" u="none" strike="noStrike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Amt. Rs.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7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 &amp; Principal paid beyond due date (During the year)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800000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100000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2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 &amp; Principal o/s (Year</a:t>
                      </a:r>
                      <a:r>
                        <a:rPr kumimoji="0"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end)</a:t>
                      </a:r>
                      <a:endParaRPr kumimoji="0" lang="en-US" sz="20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1600000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150000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27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 due for Principal paid beyond due dat</a:t>
                      </a:r>
                      <a:r>
                        <a:rPr kumimoji="0"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(Out of 2 above, but relating to 1 above)</a:t>
                      </a:r>
                      <a:endParaRPr kumimoji="0" lang="en-US" sz="20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80000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28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Balance Interest accrued for Principal unpaid (2-3)</a:t>
                      </a: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70000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275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  of Interest up to reporting date (</a:t>
                      </a:r>
                      <a:r>
                        <a:rPr kumimoji="0"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on date of signing of balance sheet)</a:t>
                      </a:r>
                      <a:endParaRPr kumimoji="0" lang="en-US" sz="20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-</a:t>
                      </a:r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40000</a:t>
                      </a:r>
                    </a:p>
                  </a:txBody>
                  <a:tcPr marT="45729" marB="4572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666750"/>
          </a:xfrm>
        </p:spPr>
        <p:txBody>
          <a:bodyPr>
            <a:normAutofit fontScale="90000"/>
          </a:bodyPr>
          <a:lstStyle/>
          <a:p>
            <a:r>
              <a:rPr lang="en-US"/>
              <a:t>Penalties 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371600"/>
            <a:ext cx="10972800" cy="4389438"/>
          </a:xfrm>
        </p:spPr>
        <p:txBody>
          <a:bodyPr/>
          <a:lstStyle/>
          <a:p>
            <a:pPr>
              <a:defRPr/>
            </a:pPr>
            <a:r>
              <a:rPr lang="en-US" b="1" dirty="0"/>
              <a:t>Penalty for contravention of section 8 or section 22 or section 26.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/>
              <a:t>(</a:t>
            </a:r>
            <a:r>
              <a:rPr lang="en-US" i="1" dirty="0"/>
              <a:t>1</a:t>
            </a:r>
            <a:r>
              <a:rPr lang="en-US" dirty="0"/>
              <a:t>) Whoever intentionally contravenes provisions of section 8(1) [Filing of EM/</a:t>
            </a:r>
            <a:r>
              <a:rPr lang="en-US" dirty="0" err="1"/>
              <a:t>Udyam</a:t>
            </a:r>
            <a:r>
              <a:rPr lang="en-US" dirty="0"/>
              <a:t>], 26(2) – [Furnishing of info] shall be punishable</a:t>
            </a:r>
            <a:r>
              <a:rPr lang="en-US" b="1" dirty="0"/>
              <a:t>—</a:t>
            </a:r>
          </a:p>
          <a:p>
            <a:pPr>
              <a:defRPr/>
            </a:pPr>
            <a:r>
              <a:rPr lang="en-US" dirty="0"/>
              <a:t>First conviction with fine which may extend to </a:t>
            </a:r>
            <a:r>
              <a:rPr lang="en-US" dirty="0" err="1"/>
              <a:t>Rs</a:t>
            </a:r>
            <a:r>
              <a:rPr lang="en-US" dirty="0"/>
              <a:t>. 1000; and</a:t>
            </a:r>
          </a:p>
          <a:p>
            <a:pPr>
              <a:defRPr/>
            </a:pPr>
            <a:r>
              <a:rPr lang="en-US" dirty="0"/>
              <a:t>Second or subsequent conviction, shall not be less 1000, max 10000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/>
              <a:t>(</a:t>
            </a:r>
            <a:r>
              <a:rPr lang="en-US" i="1" dirty="0"/>
              <a:t>2</a:t>
            </a:r>
            <a:r>
              <a:rPr lang="en-US" dirty="0"/>
              <a:t>) Where a buyer contravenes the provisions of section 22, he shall be punishable with fine which </a:t>
            </a:r>
            <a:r>
              <a:rPr lang="en-US" b="1" dirty="0">
                <a:solidFill>
                  <a:srgbClr val="FF0000"/>
                </a:solidFill>
              </a:rPr>
              <a:t>shall not be less than rupees 10000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2002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666750"/>
          </a:xfrm>
        </p:spPr>
        <p:txBody>
          <a:bodyPr>
            <a:normAutofit fontScale="90000"/>
          </a:bodyPr>
          <a:lstStyle/>
          <a:p>
            <a:r>
              <a:rPr lang="en-US" sz="4400" b="1"/>
              <a:t>Companies Act</a:t>
            </a:r>
            <a:endParaRPr lang="en-IN" sz="44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152525"/>
            <a:ext cx="10972800" cy="4389438"/>
          </a:xfrm>
        </p:spPr>
        <p:txBody>
          <a:bodyPr/>
          <a:lstStyle/>
          <a:p>
            <a:pPr algn="just"/>
            <a:r>
              <a:rPr lang="en-US" dirty="0"/>
              <a:t>All companies with a </a:t>
            </a:r>
            <a:r>
              <a:rPr lang="en-US" b="1" dirty="0"/>
              <a:t>turnover &gt; Rs. 500 crore </a:t>
            </a:r>
            <a:r>
              <a:rPr lang="en-US" dirty="0"/>
              <a:t>and all Central PSEs shall be required to get themselves on boarded on the Trade Receivables Discounting System platform, set up as per the notification of RBI. (MCA </a:t>
            </a:r>
            <a:r>
              <a:rPr lang="en-US" dirty="0" err="1"/>
              <a:t>Notif</a:t>
            </a:r>
            <a:r>
              <a:rPr lang="en-US" dirty="0"/>
              <a:t> Nov 2018)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All companies, who get supplies of goods or services from </a:t>
            </a:r>
            <a:r>
              <a:rPr lang="en-US" b="1" u="sng" dirty="0"/>
              <a:t>MSEs </a:t>
            </a:r>
            <a:r>
              <a:rPr lang="en-US" dirty="0"/>
              <a:t>and whose payments to them  </a:t>
            </a:r>
            <a:r>
              <a:rPr lang="en-US" b="1" u="sng" dirty="0"/>
              <a:t>EXCEED FORTY FIVE DAYS </a:t>
            </a:r>
            <a:r>
              <a:rPr lang="en-US" dirty="0"/>
              <a:t>from the date of supply as per the provisions of section 9 of the </a:t>
            </a:r>
            <a:r>
              <a:rPr lang="en-US" b="1" dirty="0"/>
              <a:t>MSMED Act - </a:t>
            </a:r>
            <a:r>
              <a:rPr lang="en-US" dirty="0"/>
              <a:t>hereafter referred to as </a:t>
            </a:r>
            <a:r>
              <a:rPr lang="en-US" b="1" dirty="0">
                <a:solidFill>
                  <a:srgbClr val="0000FF"/>
                </a:solidFill>
              </a:rPr>
              <a:t>“Specified Companies”, </a:t>
            </a:r>
            <a:r>
              <a:rPr lang="en-US" dirty="0"/>
              <a:t>shall submit the info in on Half </a:t>
            </a:r>
            <a:r>
              <a:rPr lang="en-US" dirty="0" err="1"/>
              <a:t>yea</a:t>
            </a:r>
            <a:r>
              <a:rPr lang="en-US" b="1" dirty="0" err="1"/>
              <a:t>Form</a:t>
            </a:r>
            <a:r>
              <a:rPr lang="en-US" b="1" dirty="0"/>
              <a:t> MSME-1 </a:t>
            </a:r>
            <a:r>
              <a:rPr lang="en-US" dirty="0"/>
              <a:t>rly basis (MCA </a:t>
            </a:r>
            <a:r>
              <a:rPr lang="en-US" dirty="0" err="1"/>
              <a:t>Notif</a:t>
            </a:r>
            <a:r>
              <a:rPr lang="en-US" dirty="0"/>
              <a:t> Jan 2019)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29567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09600" y="255588"/>
            <a:ext cx="10972800" cy="742950"/>
          </a:xfrm>
        </p:spPr>
        <p:txBody>
          <a:bodyPr/>
          <a:lstStyle/>
          <a:p>
            <a:r>
              <a:rPr lang="en-IN"/>
              <a:t>Schedule III amendment – 1</a:t>
            </a:r>
            <a:r>
              <a:rPr lang="en-IN" baseline="30000"/>
              <a:t>st</a:t>
            </a:r>
            <a:r>
              <a:rPr lang="en-IN"/>
              <a:t> April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8538"/>
            <a:ext cx="10972800" cy="5478462"/>
          </a:xfrm>
        </p:spPr>
        <p:txBody>
          <a:bodyPr/>
          <a:lstStyle/>
          <a:p>
            <a:pPr marL="85725" indent="-85725">
              <a:defRPr/>
            </a:pPr>
            <a:r>
              <a:rPr lang="en-US" b="1" u="sng" dirty="0"/>
              <a:t>Trade Payables:</a:t>
            </a:r>
            <a:br>
              <a:rPr lang="en-US" dirty="0"/>
            </a:br>
            <a:r>
              <a:rPr lang="en-US" dirty="0"/>
              <a:t>(A) total outstanding dues of micro &amp; small Entp; and</a:t>
            </a:r>
            <a:br>
              <a:rPr lang="en-US" dirty="0"/>
            </a:br>
            <a:r>
              <a:rPr lang="en-US" dirty="0"/>
              <a:t>(B) total outstanding dues of creditors other than micro &amp; small Entp.</a:t>
            </a:r>
          </a:p>
          <a:p>
            <a:pPr>
              <a:defRPr/>
            </a:pPr>
            <a:r>
              <a:rPr lang="en-US" dirty="0"/>
              <a:t>Additionally, following ageing schedule shall be given</a:t>
            </a:r>
          </a:p>
          <a:p>
            <a:pPr>
              <a:defRPr/>
            </a:pP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pic>
        <p:nvPicPr>
          <p:cNvPr id="6042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8" t="31795" r="17691" b="32997"/>
          <a:stretch>
            <a:fillRect/>
          </a:stretch>
        </p:blipFill>
        <p:spPr bwMode="auto">
          <a:xfrm>
            <a:off x="990600" y="2755900"/>
            <a:ext cx="105918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4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704850"/>
            <a:ext cx="10972800" cy="742950"/>
          </a:xfrm>
        </p:spPr>
        <p:txBody>
          <a:bodyPr/>
          <a:lstStyle/>
          <a:p>
            <a:r>
              <a:rPr lang="en-US"/>
              <a:t>Income Tax Act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dirty="0"/>
              <a:t>Clause 22 of 3CD - </a:t>
            </a:r>
            <a:r>
              <a:rPr lang="en-US" b="1" u="sng" dirty="0"/>
              <a:t>Amount of interest inadmissible under section 23 of MSMED Act 2006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Identify the MSE suppliers</a:t>
            </a:r>
          </a:p>
          <a:p>
            <a:pPr>
              <a:defRPr/>
            </a:pPr>
            <a:r>
              <a:rPr lang="en-US" dirty="0"/>
              <a:t>Verify if credit period is &lt; 45 days</a:t>
            </a:r>
          </a:p>
          <a:p>
            <a:pPr>
              <a:defRPr/>
            </a:pPr>
            <a:r>
              <a:rPr lang="en-US" dirty="0"/>
              <a:t>If there is delay whether entity has provided interest</a:t>
            </a:r>
          </a:p>
          <a:p>
            <a:pPr>
              <a:defRPr/>
            </a:pPr>
            <a:r>
              <a:rPr lang="en-US" dirty="0"/>
              <a:t>If Yes – Report the same</a:t>
            </a:r>
          </a:p>
          <a:p>
            <a:pPr>
              <a:defRPr/>
            </a:pPr>
            <a:r>
              <a:rPr lang="en-US" dirty="0"/>
              <a:t>If not – Reporting? Mention NIL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196913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35000" y="381000"/>
            <a:ext cx="10972800" cy="666750"/>
          </a:xfrm>
        </p:spPr>
        <p:txBody>
          <a:bodyPr>
            <a:normAutofit fontScale="90000"/>
          </a:bodyPr>
          <a:lstStyle/>
          <a:p>
            <a:r>
              <a:rPr lang="en-US"/>
              <a:t>Audit Procedure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13" y="1047750"/>
            <a:ext cx="10972800" cy="5200650"/>
          </a:xfrm>
        </p:spPr>
        <p:txBody>
          <a:bodyPr/>
          <a:lstStyle/>
          <a:p>
            <a:r>
              <a:rPr lang="en-US"/>
              <a:t>Documentation of verification process adopted </a:t>
            </a:r>
            <a:r>
              <a:rPr lang="en-US" b="1" i="1"/>
              <a:t>“to verify how auditee has identified its MSE suppliers”</a:t>
            </a:r>
            <a:r>
              <a:rPr lang="en-US"/>
              <a:t>. </a:t>
            </a:r>
            <a:r>
              <a:rPr lang="en-US" b="1" i="1"/>
              <a:t>	</a:t>
            </a:r>
            <a:endParaRPr lang="en-US"/>
          </a:p>
          <a:p>
            <a:pPr lvl="1"/>
            <a:r>
              <a:rPr lang="en-US"/>
              <a:t>Correspondence with suppliers, replies received?</a:t>
            </a:r>
          </a:p>
          <a:p>
            <a:pPr lvl="1"/>
            <a:r>
              <a:rPr lang="en-US"/>
              <a:t>If a supplier has printed his udyam on invoice - straight way classify. </a:t>
            </a:r>
          </a:p>
          <a:p>
            <a:pPr lvl="1"/>
            <a:r>
              <a:rPr lang="en-US"/>
              <a:t>Any claim is received through SAMADHAAN?</a:t>
            </a:r>
          </a:p>
          <a:p>
            <a:endParaRPr lang="en-US" sz="1100"/>
          </a:p>
          <a:p>
            <a:r>
              <a:rPr lang="en-US" b="1"/>
              <a:t>Audit conclusion </a:t>
            </a:r>
            <a:r>
              <a:rPr lang="en-US"/>
              <a:t>on findings &amp; Reporting of non compliance </a:t>
            </a:r>
          </a:p>
          <a:p>
            <a:pPr lvl="1"/>
            <a:r>
              <a:rPr lang="en-US"/>
              <a:t>No identification procedure done – </a:t>
            </a:r>
            <a:r>
              <a:rPr lang="en-US" b="1"/>
              <a:t>Qualify</a:t>
            </a:r>
            <a:r>
              <a:rPr lang="en-US"/>
              <a:t>.</a:t>
            </a:r>
          </a:p>
          <a:p>
            <a:pPr lvl="1"/>
            <a:r>
              <a:rPr lang="en-US"/>
              <a:t>Procedure done MSEs identified but no interest provided - </a:t>
            </a:r>
            <a:r>
              <a:rPr lang="en-US" b="1"/>
              <a:t>Qualify</a:t>
            </a:r>
          </a:p>
          <a:p>
            <a:pPr lvl="1"/>
            <a:r>
              <a:rPr lang="en-US"/>
              <a:t>MSEs identified and Interest provided – </a:t>
            </a:r>
            <a:r>
              <a:rPr lang="en-US" b="1"/>
              <a:t>Compliance done.</a:t>
            </a:r>
          </a:p>
          <a:p>
            <a:endParaRPr lang="en-US" sz="1200"/>
          </a:p>
          <a:p>
            <a:r>
              <a:rPr lang="en-US" b="1"/>
              <a:t>MRL </a:t>
            </a:r>
            <a:r>
              <a:rPr lang="en-US"/>
              <a:t>- NIL MSEs identified, Total delay in payment, Interest provision and calculation thereof. </a:t>
            </a:r>
          </a:p>
          <a:p>
            <a:pPr lvl="1"/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232285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7588" name="Picture 2" descr="Third s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2" descr="Image result for dispute re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0938"/>
            <a:ext cx="4191000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Rectangle 3"/>
          <p:cNvSpPr>
            <a:spLocks noChangeArrowheads="1"/>
          </p:cNvSpPr>
          <p:nvPr/>
        </p:nvSpPr>
        <p:spPr bwMode="auto">
          <a:xfrm>
            <a:off x="-107950" y="3232150"/>
            <a:ext cx="1217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/>
              <a:t>DISPUTE RESOLUTION by MSE Facilitation Council</a:t>
            </a:r>
            <a:endParaRPr lang="en-IN" sz="2400"/>
          </a:p>
        </p:txBody>
      </p:sp>
      <p:sp>
        <p:nvSpPr>
          <p:cNvPr id="7" name="Cloud Callout 6"/>
          <p:cNvSpPr/>
          <p:nvPr/>
        </p:nvSpPr>
        <p:spPr>
          <a:xfrm>
            <a:off x="9332480" y="3443545"/>
            <a:ext cx="2738870" cy="1752600"/>
          </a:xfrm>
          <a:prstGeom prst="cloudCallout">
            <a:avLst>
              <a:gd name="adj1" fmla="val -107698"/>
              <a:gd name="adj2" fmla="val 5678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sz="20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How do I Manage Credit Period?</a:t>
            </a:r>
            <a:endParaRPr lang="en-US" sz="12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158750"/>
            <a:ext cx="2286000" cy="8382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Approach the buyer</a:t>
            </a:r>
            <a:endParaRPr lang="en-IN" dirty="0"/>
          </a:p>
        </p:txBody>
      </p:sp>
      <p:sp>
        <p:nvSpPr>
          <p:cNvPr id="7" name="Oval 6"/>
          <p:cNvSpPr/>
          <p:nvPr/>
        </p:nvSpPr>
        <p:spPr>
          <a:xfrm>
            <a:off x="5319713" y="3448050"/>
            <a:ext cx="1524000" cy="906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FC Hearing </a:t>
            </a:r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5029200" y="1990725"/>
            <a:ext cx="1912938" cy="8651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MSME </a:t>
            </a:r>
            <a:r>
              <a:rPr lang="en-US" dirty="0" err="1"/>
              <a:t>Samadhaan</a:t>
            </a:r>
            <a:endParaRPr lang="en-IN" dirty="0"/>
          </a:p>
        </p:txBody>
      </p:sp>
      <p:sp>
        <p:nvSpPr>
          <p:cNvPr id="10" name="Oval 9"/>
          <p:cNvSpPr/>
          <p:nvPr/>
        </p:nvSpPr>
        <p:spPr>
          <a:xfrm>
            <a:off x="5167313" y="5072063"/>
            <a:ext cx="1828800" cy="906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Execution petition</a:t>
            </a:r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2686050" y="914400"/>
            <a:ext cx="381000" cy="525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PAYMENT </a:t>
            </a:r>
          </a:p>
          <a:p>
            <a:pPr algn="ctr"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RECE</a:t>
            </a: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I</a:t>
            </a: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VED</a:t>
            </a:r>
            <a:endParaRPr lang="en-IN" b="1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>
            <a:stCxn id="5" idx="4"/>
          </p:cNvCxnSpPr>
          <p:nvPr/>
        </p:nvCxnSpPr>
        <p:spPr>
          <a:xfrm flipH="1">
            <a:off x="3098800" y="996950"/>
            <a:ext cx="2997200" cy="615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4"/>
          </p:cNvCxnSpPr>
          <p:nvPr/>
        </p:nvCxnSpPr>
        <p:spPr>
          <a:xfrm>
            <a:off x="6096000" y="996950"/>
            <a:ext cx="2616200" cy="5524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067050" y="2424113"/>
            <a:ext cx="1944688" cy="47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067050" y="5526088"/>
            <a:ext cx="2100263" cy="3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724900" y="498475"/>
            <a:ext cx="381000" cy="5829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PAYMENT </a:t>
            </a:r>
          </a:p>
          <a:p>
            <a:pPr algn="ctr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NOT</a:t>
            </a:r>
          </a:p>
          <a:p>
            <a:pPr algn="ctr"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RECE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I</a:t>
            </a:r>
          </a:p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VED</a:t>
            </a:r>
            <a:endParaRPr lang="en-IN" b="1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>
            <a:stCxn id="7" idx="2"/>
          </p:cNvCxnSpPr>
          <p:nvPr/>
        </p:nvCxnSpPr>
        <p:spPr>
          <a:xfrm flipH="1">
            <a:off x="3067050" y="3900488"/>
            <a:ext cx="2252663" cy="7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6"/>
          </p:cNvCxnSpPr>
          <p:nvPr/>
        </p:nvCxnSpPr>
        <p:spPr>
          <a:xfrm flipV="1">
            <a:off x="6942138" y="2409825"/>
            <a:ext cx="1782762" cy="14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75463" y="3889375"/>
            <a:ext cx="1836737" cy="111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8" idx="6"/>
          </p:cNvCxnSpPr>
          <p:nvPr/>
        </p:nvCxnSpPr>
        <p:spPr>
          <a:xfrm flipH="1">
            <a:off x="6942138" y="1555750"/>
            <a:ext cx="1771650" cy="868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7" idx="6"/>
          </p:cNvCxnSpPr>
          <p:nvPr/>
        </p:nvCxnSpPr>
        <p:spPr>
          <a:xfrm flipH="1">
            <a:off x="6843713" y="2439988"/>
            <a:ext cx="1868487" cy="1460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10" idx="6"/>
          </p:cNvCxnSpPr>
          <p:nvPr/>
        </p:nvCxnSpPr>
        <p:spPr>
          <a:xfrm flipH="1">
            <a:off x="6996113" y="3925888"/>
            <a:ext cx="1728787" cy="1600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512888" y="3065463"/>
            <a:ext cx="647700" cy="9556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</a:t>
            </a:r>
          </a:p>
          <a:p>
            <a:pPr algn="ctr">
              <a:defRPr/>
            </a:pPr>
            <a:r>
              <a:rPr lang="en-US" dirty="0"/>
              <a:t>ND</a:t>
            </a:r>
            <a:endParaRPr lang="en-IN" dirty="0"/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2171700" y="3552825"/>
            <a:ext cx="501650" cy="12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816305" y="158749"/>
            <a:ext cx="2341563" cy="183197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SAMADHAAN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Under MSME Act-2006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3825" y="20638"/>
            <a:ext cx="2286000" cy="197008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Recovery related DISPUTE?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3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49244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TReDS</a:t>
            </a:r>
            <a:endParaRPr lang="en-IN" dirty="0"/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533400" y="873443"/>
            <a:ext cx="8655050" cy="1723549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en-US" sz="2800" dirty="0" err="1"/>
              <a:t>TReDS</a:t>
            </a:r>
            <a:r>
              <a:rPr lang="en-US" sz="2800" dirty="0"/>
              <a:t> is an </a:t>
            </a:r>
            <a:r>
              <a:rPr lang="en-US" sz="2800" b="1" dirty="0"/>
              <a:t>electronic platform </a:t>
            </a:r>
            <a:r>
              <a:rPr lang="en-US" sz="2800" dirty="0"/>
              <a:t>facilitating the </a:t>
            </a:r>
            <a:r>
              <a:rPr lang="en-US" sz="2800" b="1" dirty="0"/>
              <a:t>financing of trade receivables of </a:t>
            </a:r>
            <a:r>
              <a:rPr lang="en-US" sz="2800" b="1" dirty="0">
                <a:solidFill>
                  <a:srgbClr val="FF0000"/>
                </a:solidFill>
              </a:rPr>
              <a:t>MSMEs </a:t>
            </a:r>
            <a:r>
              <a:rPr lang="en-US" sz="2800" dirty="0"/>
              <a:t>through multiple </a:t>
            </a:r>
            <a:r>
              <a:rPr lang="en-US" sz="2800" b="1" dirty="0">
                <a:solidFill>
                  <a:srgbClr val="FF0000"/>
                </a:solidFill>
              </a:rPr>
              <a:t>FIs</a:t>
            </a:r>
            <a:r>
              <a:rPr lang="en-US" sz="2800" dirty="0"/>
              <a:t>. These receivables can be due from corporates and other </a:t>
            </a:r>
            <a:r>
              <a:rPr lang="en-US" sz="2800" b="1" dirty="0">
                <a:solidFill>
                  <a:srgbClr val="FF0000"/>
                </a:solidFill>
              </a:rPr>
              <a:t>Buyers</a:t>
            </a:r>
            <a:r>
              <a:rPr lang="en-US" sz="2800" dirty="0"/>
              <a:t>, including Govt. </a:t>
            </a:r>
            <a:r>
              <a:rPr lang="en-US" sz="2800" dirty="0" err="1"/>
              <a:t>Depts</a:t>
            </a:r>
            <a:r>
              <a:rPr lang="en-US" sz="2800" dirty="0"/>
              <a:t> &amp; PSUs.</a:t>
            </a:r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pic>
        <p:nvPicPr>
          <p:cNvPr id="73733" name="Picture 6" descr="TRADE RECEIVABLES DISCOUNTING SYSTEM (TReDS)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5" t="15482" r="6250" b="9375"/>
          <a:stretch>
            <a:fillRect/>
          </a:stretch>
        </p:blipFill>
        <p:spPr bwMode="auto">
          <a:xfrm>
            <a:off x="762000" y="2611547"/>
            <a:ext cx="1094105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9733729" y="-47696"/>
            <a:ext cx="2479675" cy="2028896"/>
          </a:xfrm>
          <a:prstGeom prst="cloudCallout">
            <a:avLst>
              <a:gd name="adj1" fmla="val -54344"/>
              <a:gd name="adj2" fmla="val 870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How do I fund new Orders?</a:t>
            </a:r>
            <a:endParaRPr lang="en-US" sz="14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3155950" cy="838200"/>
          </a:xfrm>
        </p:spPr>
        <p:txBody>
          <a:bodyPr/>
          <a:lstStyle/>
          <a:p>
            <a:r>
              <a:rPr lang="en-IN" b="1"/>
              <a:t>Strength</a:t>
            </a:r>
            <a:r>
              <a:rPr lang="en-IN"/>
              <a:t>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820400" cy="4865688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7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</a:rPr>
              <a:t>crores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 units which include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  Home, cottage, village, tiny units (69%)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IN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15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</a:rPr>
              <a:t>cr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 + workforce, Second biggest after Agri.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IN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6,000+ products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IN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Contributes about 30% to GDP, 45% to the total manufacturing output and 40% to the exports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They are backbone of economy, the priority sector, close to the Govt. 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  <a:endParaRPr lang="en-US" dirty="0"/>
          </a:p>
        </p:txBody>
      </p:sp>
      <p:pic>
        <p:nvPicPr>
          <p:cNvPr id="4098" name="Picture 2" descr="Khadi and village industries' growth rate likely to decline in FY23: Govt  data - SME News | The Financial Ex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53" y="0"/>
            <a:ext cx="3952147" cy="22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838200" y="687084"/>
            <a:ext cx="8229600" cy="49244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TReDS</a:t>
            </a:r>
            <a:r>
              <a:rPr lang="en-US" dirty="0"/>
              <a:t> - FAQ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744200" cy="4724400"/>
          </a:xfrm>
        </p:spPr>
        <p:txBody>
          <a:bodyPr>
            <a:normAutofit fontScale="925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? Whether the MSME liable to pay to the financier in case the buyer defaults in repayment?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</a:rPr>
              <a:t>Ans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  <a:r>
              <a:rPr lang="en-US" sz="2800" dirty="0"/>
              <a:t> No. The transactions processed under </a:t>
            </a:r>
            <a:r>
              <a:rPr lang="en-US" sz="2800" dirty="0" err="1"/>
              <a:t>TReDS</a:t>
            </a:r>
            <a:r>
              <a:rPr lang="en-US" sz="2800" dirty="0"/>
              <a:t> are </a:t>
            </a:r>
            <a:r>
              <a:rPr lang="en-US" sz="2800" u="sng" dirty="0"/>
              <a:t>“without recourse” </a:t>
            </a:r>
            <a:r>
              <a:rPr lang="en-US" sz="2800" dirty="0"/>
              <a:t>to the MSMEs.</a:t>
            </a:r>
          </a:p>
          <a:p>
            <a:pPr>
              <a:defRPr/>
            </a:pPr>
            <a:endParaRPr lang="en-US" sz="2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? Are there charges for registration?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</a:rPr>
              <a:t>Ans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  <a:r>
              <a:rPr lang="en-US" sz="2800" b="1" dirty="0"/>
              <a:t> </a:t>
            </a:r>
            <a:r>
              <a:rPr lang="en-US" sz="2800" dirty="0"/>
              <a:t>No, all three platforms have free registration facility.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28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/>
              <a:t>? Is this compulsory for all buyers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 err="1">
                <a:solidFill>
                  <a:srgbClr val="0000FF"/>
                </a:solidFill>
              </a:rPr>
              <a:t>Ans</a:t>
            </a:r>
            <a:r>
              <a:rPr lang="en-US" sz="2800" b="1" dirty="0">
                <a:solidFill>
                  <a:srgbClr val="0000FF"/>
                </a:solidFill>
              </a:rPr>
              <a:t>:</a:t>
            </a:r>
            <a:r>
              <a:rPr lang="en-US" sz="2800" b="1" dirty="0"/>
              <a:t> </a:t>
            </a:r>
            <a:r>
              <a:rPr lang="en-US" sz="2800" dirty="0"/>
              <a:t>Its compulsory for all PSU and corporates with turnover &gt; 500 </a:t>
            </a:r>
            <a:r>
              <a:rPr lang="en-US" sz="2800" dirty="0" err="1"/>
              <a:t>Crores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9733729" y="-47696"/>
            <a:ext cx="2479675" cy="2028896"/>
          </a:xfrm>
          <a:prstGeom prst="cloudCallout">
            <a:avLst>
              <a:gd name="adj1" fmla="val -54344"/>
              <a:gd name="adj2" fmla="val 870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How do I fund new Orders?</a:t>
            </a:r>
            <a:endParaRPr lang="en-US" sz="14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3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7116955" y="3160533"/>
            <a:ext cx="4376729" cy="2812428"/>
          </a:xfrm>
          <a:solidFill>
            <a:srgbClr val="6666FF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RXIL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INVOICE MART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M1XCHANGE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6991"/>
            <a:ext cx="5126990" cy="4431983"/>
          </a:xfrm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3600" dirty="0"/>
              <a:t>FY – 2020 -	11.17k </a:t>
            </a:r>
            <a:r>
              <a:rPr lang="en-US" sz="3600" dirty="0" err="1"/>
              <a:t>cr</a:t>
            </a:r>
            <a:endParaRPr lang="en-US" sz="36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sz="3600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3600" dirty="0"/>
              <a:t>FY – 2021 - 	17.08k </a:t>
            </a:r>
            <a:r>
              <a:rPr lang="en-US" sz="3600" dirty="0" err="1"/>
              <a:t>cr</a:t>
            </a:r>
            <a:endParaRPr lang="en-US" sz="36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sz="3600" dirty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sz="3600" dirty="0"/>
              <a:t>FY – 2022 - 	40.3k </a:t>
            </a:r>
            <a:r>
              <a:rPr lang="en-US" sz="3600" dirty="0" err="1"/>
              <a:t>cr</a:t>
            </a:r>
            <a:endParaRPr lang="en-US" sz="3600" dirty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sz="3600" dirty="0"/>
          </a:p>
          <a:p>
            <a:pPr algn="ctr"/>
            <a:r>
              <a:rPr lang="en-US" sz="3600" dirty="0"/>
              <a:t>FY – 2023 - 	150k </a:t>
            </a:r>
            <a:r>
              <a:rPr lang="en-US" sz="3600" dirty="0" err="1"/>
              <a:t>cr</a:t>
            </a:r>
            <a:r>
              <a:rPr lang="en-US" sz="3600" dirty="0"/>
              <a:t>+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en-IN" sz="3600" dirty="0"/>
          </a:p>
        </p:txBody>
      </p:sp>
      <p:sp>
        <p:nvSpPr>
          <p:cNvPr id="4" name="Cloud Callout 3"/>
          <p:cNvSpPr/>
          <p:nvPr/>
        </p:nvSpPr>
        <p:spPr>
          <a:xfrm>
            <a:off x="9733729" y="-47696"/>
            <a:ext cx="2479675" cy="2028896"/>
          </a:xfrm>
          <a:prstGeom prst="cloudCallout">
            <a:avLst>
              <a:gd name="adj1" fmla="val -54344"/>
              <a:gd name="adj2" fmla="val 8707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How do I fund new Orders?</a:t>
            </a:r>
            <a:endParaRPr lang="en-US" sz="14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0666" y="429370"/>
            <a:ext cx="10330815" cy="998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TReDS platforms business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60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  <p:bldP spid="3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705" y="1295400"/>
            <a:ext cx="5126990" cy="338554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sz="7200" dirty="0" err="1"/>
              <a:t>G</a:t>
            </a:r>
            <a:r>
              <a:rPr lang="en-US" sz="7200" b="1" dirty="0" err="1">
                <a:solidFill>
                  <a:srgbClr val="0000FF"/>
                </a:solidFill>
              </a:rPr>
              <a:t>e</a:t>
            </a:r>
            <a:r>
              <a:rPr lang="en-US" sz="7200" dirty="0" err="1"/>
              <a:t>M</a:t>
            </a:r>
            <a:endParaRPr lang="en-US" sz="7200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n-US" sz="4000" dirty="0"/>
              <a:t>Government </a:t>
            </a:r>
            <a:r>
              <a:rPr lang="en-US" sz="4000" b="1" dirty="0">
                <a:solidFill>
                  <a:srgbClr val="0000FF"/>
                </a:solidFill>
              </a:rPr>
              <a:t>E</a:t>
            </a:r>
            <a:r>
              <a:rPr lang="en-US" sz="4000" dirty="0"/>
              <a:t> Marketplace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n-US" sz="4000" dirty="0"/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9749141" y="76200"/>
            <a:ext cx="2479675" cy="1905000"/>
          </a:xfrm>
          <a:prstGeom prst="cloudCallout">
            <a:avLst>
              <a:gd name="adj1" fmla="val -128786"/>
              <a:gd name="adj2" fmla="val 5582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do I increase my business?</a:t>
            </a:r>
          </a:p>
        </p:txBody>
      </p:sp>
    </p:spTree>
    <p:extLst>
      <p:ext uri="{BB962C8B-B14F-4D97-AF65-F5344CB8AC3E}">
        <p14:creationId xmlns:p14="http://schemas.microsoft.com/office/powerpoint/2010/main" val="286729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/>
              <a:t>GeM need..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21" y="1777870"/>
            <a:ext cx="9906001" cy="430887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/>
              <a:t>Manual Public Procurement Policy </a:t>
            </a:r>
            <a:r>
              <a:rPr lang="en-US" sz="3200" dirty="0"/>
              <a:t>has </a:t>
            </a:r>
            <a:r>
              <a:rPr lang="en-US" sz="3200" b="1" dirty="0"/>
              <a:t>manual intervention</a:t>
            </a:r>
            <a:r>
              <a:rPr lang="en-US" sz="3200" dirty="0"/>
              <a:t>, complex policies and long lead times.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/>
              <a:t>GeM</a:t>
            </a:r>
            <a:r>
              <a:rPr lang="en-US" sz="3200" dirty="0"/>
              <a:t> is an online, end-to-end marketplace reform that provides an open, efficient &amp; transparent solution.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Mandatory purchase of 25% from MSMEs.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Sub target 4% MSMEs SC/ ST communities.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pic>
        <p:nvPicPr>
          <p:cNvPr id="778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7" y="5137"/>
            <a:ext cx="26638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9749141" y="76200"/>
            <a:ext cx="2479675" cy="1905000"/>
          </a:xfrm>
          <a:prstGeom prst="cloudCallout">
            <a:avLst>
              <a:gd name="adj1" fmla="val -103926"/>
              <a:gd name="adj2" fmla="val 40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do I increase my business?</a:t>
            </a:r>
          </a:p>
        </p:txBody>
      </p:sp>
      <p:sp>
        <p:nvSpPr>
          <p:cNvPr id="2" name="Rectangle 1"/>
          <p:cNvSpPr/>
          <p:nvPr/>
        </p:nvSpPr>
        <p:spPr>
          <a:xfrm>
            <a:off x="8763000" y="4956140"/>
            <a:ext cx="3139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chemeClr val="accent3"/>
              </a:buClr>
              <a:defRPr/>
            </a:pPr>
            <a:r>
              <a:rPr lang="en-US" sz="3200" b="1" dirty="0">
                <a:hlinkClick r:id="rId3"/>
              </a:rPr>
              <a:t>www.gem.gov.in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579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899"/>
            <a:ext cx="10515600" cy="750611"/>
          </a:xfrm>
        </p:spPr>
        <p:txBody>
          <a:bodyPr/>
          <a:lstStyle/>
          <a:p>
            <a:r>
              <a:rPr lang="en-US" b="1" dirty="0" err="1"/>
              <a:t>GeM</a:t>
            </a:r>
            <a:r>
              <a:rPr lang="en-US" b="1" dirty="0"/>
              <a:t> stat..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657" y="5188285"/>
            <a:ext cx="7793698" cy="1466851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34 Lac </a:t>
            </a:r>
            <a:r>
              <a:rPr lang="en-US" dirty="0" err="1"/>
              <a:t>Crore</a:t>
            </a:r>
            <a:r>
              <a:rPr lang="en-US" dirty="0"/>
              <a:t> - India's annual public procurement</a:t>
            </a:r>
          </a:p>
          <a:p>
            <a:pPr>
              <a:defRPr/>
            </a:pPr>
            <a:r>
              <a:rPr lang="en-US" dirty="0"/>
              <a:t>7 Lac </a:t>
            </a:r>
            <a:r>
              <a:rPr lang="en-US" dirty="0" err="1"/>
              <a:t>Crore</a:t>
            </a:r>
            <a:r>
              <a:rPr lang="en-US" dirty="0"/>
              <a:t> - Cumulative </a:t>
            </a:r>
            <a:r>
              <a:rPr lang="en-US" dirty="0" err="1"/>
              <a:t>proc</a:t>
            </a:r>
            <a:r>
              <a:rPr lang="en-US" dirty="0"/>
              <a:t> till date</a:t>
            </a:r>
          </a:p>
          <a:p>
            <a:pPr>
              <a:defRPr/>
            </a:pPr>
            <a:r>
              <a:rPr lang="en-US" dirty="0"/>
              <a:t>100% target in 3 years</a:t>
            </a:r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1" y="700786"/>
            <a:ext cx="10998618" cy="4357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246" y="5058561"/>
            <a:ext cx="10550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Opportunity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36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10330815" cy="492443"/>
          </a:xfrm>
        </p:spPr>
        <p:txBody>
          <a:bodyPr>
            <a:noAutofit/>
          </a:bodyPr>
          <a:lstStyle/>
          <a:p>
            <a:r>
              <a:rPr lang="en-US" sz="4800" b="1" dirty="0"/>
              <a:t>Incentives</a:t>
            </a:r>
            <a:endParaRPr lang="en-IN" sz="4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10744200" cy="4801314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PSI – State subsidy scheme </a:t>
            </a:r>
          </a:p>
          <a:p>
            <a:pPr algn="l"/>
            <a:r>
              <a:rPr lang="en-US" sz="3200" dirty="0"/>
              <a:t>MAHA Women Entrepreneurship policy.</a:t>
            </a:r>
          </a:p>
          <a:p>
            <a:pPr algn="l"/>
            <a:r>
              <a:rPr lang="en-US" sz="3200" dirty="0"/>
              <a:t>Cluster – CFC</a:t>
            </a:r>
          </a:p>
          <a:p>
            <a:r>
              <a:rPr lang="en-US" sz="3200" dirty="0"/>
              <a:t>PLI – Production linked incentive </a:t>
            </a:r>
          </a:p>
          <a:p>
            <a:pPr algn="l"/>
            <a:r>
              <a:rPr lang="en-US" sz="3200" dirty="0"/>
              <a:t>SPECs</a:t>
            </a:r>
          </a:p>
          <a:p>
            <a:pPr algn="l"/>
            <a:r>
              <a:rPr lang="en-US" sz="3200" dirty="0"/>
              <a:t>59 minutes</a:t>
            </a:r>
          </a:p>
          <a:p>
            <a:pPr algn="l"/>
            <a:r>
              <a:rPr lang="en-US" sz="3200" dirty="0"/>
              <a:t>MSME Lean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9144000" y="228600"/>
            <a:ext cx="3048000" cy="1682750"/>
          </a:xfrm>
          <a:prstGeom prst="cloudCallout">
            <a:avLst>
              <a:gd name="adj1" fmla="val -116770"/>
              <a:gd name="adj2" fmla="val 5613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there </a:t>
            </a:r>
            <a:r>
              <a:rPr lang="en-US" sz="2400" b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any incentives for me?</a:t>
            </a:r>
            <a:endParaRPr lang="en-US" sz="2400" b="1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422" y="1226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Cluster </a:t>
            </a:r>
          </a:p>
          <a:p>
            <a:pPr marL="0" indent="0" algn="ctr">
              <a:buNone/>
            </a:pPr>
            <a:r>
              <a:rPr lang="en-US" sz="4800" b="1" dirty="0"/>
              <a:t>CFC</a:t>
            </a:r>
          </a:p>
          <a:p>
            <a:pPr marL="0" indent="0" algn="ctr">
              <a:buNone/>
            </a:pPr>
            <a:r>
              <a:rPr lang="en-US" sz="4800" b="1" dirty="0"/>
              <a:t>MSE-CDP</a:t>
            </a:r>
          </a:p>
        </p:txBody>
      </p:sp>
      <p:pic>
        <p:nvPicPr>
          <p:cNvPr id="1026" name="Picture 2" descr="Centre gives nod to new guidelines for MSME Cluster Development Progr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04" y="2362993"/>
            <a:ext cx="8128932" cy="42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59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Cluster - Purpose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competitiveness and growth of MSEs by addressing common issues such as improvement of technology, skills &amp; quality, market access, etc. </a:t>
            </a:r>
          </a:p>
          <a:p>
            <a:r>
              <a:rPr lang="en-US" dirty="0"/>
              <a:t>To create / upgrade infrastructural facilities in the new / existing Industrial Areas / Clusters of </a:t>
            </a:r>
            <a:r>
              <a:rPr lang="en-US" dirty="0" err="1"/>
              <a:t>MSEs.</a:t>
            </a:r>
            <a:r>
              <a:rPr lang="en-US" dirty="0"/>
              <a:t> </a:t>
            </a:r>
          </a:p>
          <a:p>
            <a:r>
              <a:rPr lang="en-US" dirty="0"/>
              <a:t>To set up Common Facility </a:t>
            </a:r>
            <a:r>
              <a:rPr lang="en-US" dirty="0" err="1"/>
              <a:t>Centres</a:t>
            </a:r>
            <a:r>
              <a:rPr lang="en-US" dirty="0"/>
              <a:t> (for testing, training, raw material depot, effluent treatment, complementing production processes). </a:t>
            </a:r>
          </a:p>
          <a:p>
            <a:r>
              <a:rPr lang="en-US" dirty="0"/>
              <a:t>Promotion of green &amp; sustainable manufacturing technology</a:t>
            </a:r>
            <a:endParaRPr lang="en-IN" dirty="0"/>
          </a:p>
        </p:txBody>
      </p:sp>
      <p:pic>
        <p:nvPicPr>
          <p:cNvPr id="4" name="Picture 2" descr="Centre gives nod to new guidelines for MSME Cluster Development Program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21" y="-1"/>
            <a:ext cx="2429379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82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Incentive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10554584" cy="4583564"/>
          </a:xfrm>
          <a:prstGeom prst="rect">
            <a:avLst/>
          </a:prstGeom>
        </p:spPr>
      </p:pic>
      <p:pic>
        <p:nvPicPr>
          <p:cNvPr id="5" name="Picture 2" descr="Centre gives nod to new guidelines for MSME Cluster Development Program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621" y="-1"/>
            <a:ext cx="2429379" cy="127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33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dirty="0"/>
              <a:t>Scheme for Promotion of Manufacturing of </a:t>
            </a:r>
            <a:r>
              <a:rPr lang="en-US" sz="4400" b="1" dirty="0"/>
              <a:t>Electronic Components </a:t>
            </a:r>
            <a:r>
              <a:rPr lang="en-US" sz="4400" dirty="0"/>
              <a:t>and Semiconductors</a:t>
            </a:r>
          </a:p>
          <a:p>
            <a:pPr marL="0" indent="0" algn="ctr">
              <a:buNone/>
            </a:pPr>
            <a:r>
              <a:rPr lang="en-US" sz="6000" dirty="0"/>
              <a:t>SPECS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endParaRPr lang="en-US" sz="6000" dirty="0"/>
          </a:p>
        </p:txBody>
      </p:sp>
      <p:pic>
        <p:nvPicPr>
          <p:cNvPr id="2050" name="Picture 2" descr="D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459" y="12699"/>
            <a:ext cx="2288542" cy="11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43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0"/>
            <a:ext cx="11353800" cy="6477000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Y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 </a:t>
            </a:r>
            <a:endParaRPr lang="en-I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950200" y="2335213"/>
            <a:ext cx="2479675" cy="1301750"/>
          </a:xfrm>
          <a:prstGeom prst="cloudCallout">
            <a:avLst>
              <a:gd name="adj1" fmla="val -76623"/>
              <a:gd name="adj2" fmla="val 60734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How do I Manage Credit Period?</a:t>
            </a:r>
            <a:endParaRPr lang="en-US" sz="11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"/>
          <a:stretch>
            <a:fillRect/>
          </a:stretch>
        </p:blipFill>
        <p:spPr bwMode="auto">
          <a:xfrm>
            <a:off x="5032375" y="2862263"/>
            <a:ext cx="23622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Callout 6"/>
          <p:cNvSpPr/>
          <p:nvPr/>
        </p:nvSpPr>
        <p:spPr>
          <a:xfrm>
            <a:off x="6365872" y="5555649"/>
            <a:ext cx="3844929" cy="523218"/>
          </a:xfrm>
          <a:prstGeom prst="leftArrowCallout">
            <a:avLst>
              <a:gd name="adj1" fmla="val 21359"/>
              <a:gd name="adj2" fmla="val 15898"/>
              <a:gd name="adj3" fmla="val 25000"/>
              <a:gd name="adj4" fmla="val 64977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+mn-lt"/>
                <a:cs typeface="+mn-cs"/>
                <a:sym typeface="Calibri"/>
              </a:rPr>
              <a:t>I am a MSME</a:t>
            </a:r>
            <a:endParaRPr lang="en-US" sz="2400" b="1" dirty="0">
              <a:solidFill>
                <a:srgbClr val="000000"/>
              </a:solidFill>
              <a:latin typeface="+mn-lt"/>
              <a:cs typeface="+mn-cs"/>
              <a:sym typeface="Calibri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726238" y="936625"/>
            <a:ext cx="2479675" cy="1301750"/>
          </a:xfrm>
          <a:prstGeom prst="cloudCallout">
            <a:avLst>
              <a:gd name="adj1" fmla="val -54344"/>
              <a:gd name="adj2" fmla="val 8707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IN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How do I fund new Orders?</a:t>
            </a:r>
            <a:endParaRPr lang="en-US" sz="11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113213" y="457200"/>
            <a:ext cx="990600" cy="536575"/>
          </a:xfrm>
          <a:prstGeom prst="cloudCallout">
            <a:avLst>
              <a:gd name="adj1" fmla="val 43992"/>
              <a:gd name="adj2" fmla="val 790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GeM</a:t>
            </a:r>
            <a:endParaRPr lang="en-US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9037638" y="490538"/>
            <a:ext cx="1219200" cy="536575"/>
          </a:xfrm>
          <a:prstGeom prst="cloudCallout">
            <a:avLst>
              <a:gd name="adj1" fmla="val -58893"/>
              <a:gd name="adj2" fmla="val 5417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TReDS</a:t>
            </a:r>
            <a:endParaRPr lang="en-US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9424988" y="3733800"/>
            <a:ext cx="2233612" cy="990600"/>
          </a:xfrm>
          <a:prstGeom prst="cloudCallout">
            <a:avLst>
              <a:gd name="adj1" fmla="val -12298"/>
              <a:gd name="adj2" fmla="val -11096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Samadhaan</a:t>
            </a:r>
            <a:endParaRPr lang="en-US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1752600" y="2278063"/>
            <a:ext cx="2479675" cy="1301750"/>
          </a:xfrm>
          <a:prstGeom prst="cloudCallout">
            <a:avLst>
              <a:gd name="adj1" fmla="val 80868"/>
              <a:gd name="adj2" fmla="val 4902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Are there any incentives?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1855788" y="3970338"/>
            <a:ext cx="1023937" cy="549275"/>
          </a:xfrm>
          <a:prstGeom prst="cloudCallout">
            <a:avLst>
              <a:gd name="adj1" fmla="val 35230"/>
              <a:gd name="adj2" fmla="val -11694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PSI</a:t>
            </a:r>
          </a:p>
        </p:txBody>
      </p:sp>
      <p:sp>
        <p:nvSpPr>
          <p:cNvPr id="17" name="Cloud Callout 16"/>
          <p:cNvSpPr/>
          <p:nvPr/>
        </p:nvSpPr>
        <p:spPr>
          <a:xfrm>
            <a:off x="4124325" y="1116013"/>
            <a:ext cx="2479675" cy="1301750"/>
          </a:xfrm>
          <a:prstGeom prst="cloudCallout">
            <a:avLst>
              <a:gd name="adj1" fmla="val 43992"/>
              <a:gd name="adj2" fmla="val 7902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How do I increase my business?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2570163" y="398463"/>
            <a:ext cx="1362075" cy="536575"/>
          </a:xfrm>
          <a:prstGeom prst="cloudCallout">
            <a:avLst>
              <a:gd name="adj1" fmla="val -3473"/>
              <a:gd name="adj2" fmla="val 16955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Cluster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2438400" y="1416050"/>
            <a:ext cx="1520825" cy="536575"/>
          </a:xfrm>
          <a:prstGeom prst="cloudCallout">
            <a:avLst>
              <a:gd name="adj1" fmla="val 17990"/>
              <a:gd name="adj2" fmla="val 12873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PLI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7239000" y="128588"/>
            <a:ext cx="1401763" cy="536575"/>
          </a:xfrm>
          <a:prstGeom prst="cloudCallout">
            <a:avLst>
              <a:gd name="adj1" fmla="val 43992"/>
              <a:gd name="adj2" fmla="val 790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CMEGP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1131888" y="1619250"/>
            <a:ext cx="1165225" cy="536575"/>
          </a:xfrm>
          <a:prstGeom prst="cloudCallout">
            <a:avLst>
              <a:gd name="adj1" fmla="val 43992"/>
              <a:gd name="adj2" fmla="val 7902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9213850" y="1401763"/>
            <a:ext cx="1295400" cy="787400"/>
          </a:xfrm>
          <a:prstGeom prst="cloudCallout">
            <a:avLst>
              <a:gd name="adj1" fmla="val -66698"/>
              <a:gd name="adj2" fmla="val 733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59 Min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922588" y="4495800"/>
            <a:ext cx="1295400" cy="787400"/>
          </a:xfrm>
          <a:prstGeom prst="cloudCallout">
            <a:avLst>
              <a:gd name="adj1" fmla="val 20067"/>
              <a:gd name="adj2" fmla="val -17226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Sub Debt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7743825" y="4095750"/>
            <a:ext cx="1023938" cy="1082675"/>
          </a:xfrm>
          <a:prstGeom prst="cloudCallout">
            <a:avLst>
              <a:gd name="adj1" fmla="val 56626"/>
              <a:gd name="adj2" fmla="val -9033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Startup India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5103813" y="-46038"/>
            <a:ext cx="2135187" cy="1162051"/>
          </a:xfrm>
          <a:prstGeom prst="cloudCallout">
            <a:avLst>
              <a:gd name="adj1" fmla="val -9625"/>
              <a:gd name="adj2" fmla="val 27165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MSMED Act</a:t>
            </a:r>
          </a:p>
        </p:txBody>
      </p:sp>
    </p:spTree>
    <p:extLst>
      <p:ext uri="{BB962C8B-B14F-4D97-AF65-F5344CB8AC3E}">
        <p14:creationId xmlns:p14="http://schemas.microsoft.com/office/powerpoint/2010/main" val="32165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9" grpId="0" animBg="1"/>
      <p:bldP spid="20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2556"/>
          </a:xfrm>
        </p:spPr>
        <p:txBody>
          <a:bodyPr/>
          <a:lstStyle/>
          <a:p>
            <a:r>
              <a:rPr lang="en-US" b="1" dirty="0"/>
              <a:t>SPECS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1453"/>
            <a:ext cx="12192001" cy="5852942"/>
          </a:xfrm>
          <a:prstGeom prst="rect">
            <a:avLst/>
          </a:prstGeom>
        </p:spPr>
      </p:pic>
      <p:pic>
        <p:nvPicPr>
          <p:cNvPr id="5" name="Picture 2" descr="DI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455" y="12700"/>
            <a:ext cx="2175546" cy="108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941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532" y="113455"/>
            <a:ext cx="10515600" cy="767389"/>
          </a:xfrm>
        </p:spPr>
        <p:txBody>
          <a:bodyPr/>
          <a:lstStyle/>
          <a:p>
            <a:r>
              <a:rPr lang="en-US" b="1" dirty="0"/>
              <a:t>Circular Economy - Recycling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228" y="1132514"/>
            <a:ext cx="11568418" cy="5478011"/>
          </a:xfrm>
        </p:spPr>
        <p:txBody>
          <a:bodyPr>
            <a:normAutofit/>
          </a:bodyPr>
          <a:lstStyle/>
          <a:p>
            <a:r>
              <a:rPr lang="en-US" dirty="0"/>
              <a:t>Recycling facility for extraction of minerals (rare earth elements, lithium, niobium, palladium, cobalt, tantalum, ruthenium etc.); </a:t>
            </a:r>
          </a:p>
          <a:p>
            <a:endParaRPr lang="en-US" dirty="0"/>
          </a:p>
          <a:p>
            <a:r>
              <a:rPr lang="en-US" dirty="0"/>
              <a:t>Any or few or all of the precious metals (gold, platinum, palladium, silver)</a:t>
            </a:r>
          </a:p>
          <a:p>
            <a:endParaRPr lang="en-US" dirty="0"/>
          </a:p>
          <a:p>
            <a:r>
              <a:rPr lang="en-US" dirty="0"/>
              <a:t>Base metals (copper, aluminum, nickel, tin, zinc, iron, cobalt, tantalum etc.) or their compounds from e-waste components, including PCBs</a:t>
            </a:r>
          </a:p>
          <a:p>
            <a:endParaRPr lang="en-US" dirty="0"/>
          </a:p>
          <a:p>
            <a:r>
              <a:rPr lang="en-US" dirty="0"/>
              <a:t>any other components from e-waste, and also from intermediary products (like black mass, black copper etc.) extracted from e-waste".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FF6600"/>
                </a:solidFill>
              </a:rPr>
              <a:t>Threshold Investment = </a:t>
            </a:r>
            <a:r>
              <a:rPr lang="en-US" sz="3200" b="1" dirty="0" err="1">
                <a:solidFill>
                  <a:srgbClr val="FF6600"/>
                </a:solidFill>
              </a:rPr>
              <a:t>Rs</a:t>
            </a:r>
            <a:r>
              <a:rPr lang="en-US" sz="3200" b="1" dirty="0">
                <a:solidFill>
                  <a:srgbClr val="FF6600"/>
                </a:solidFill>
              </a:rPr>
              <a:t>. 2 </a:t>
            </a:r>
            <a:r>
              <a:rPr lang="en-US" sz="3200" b="1" dirty="0" err="1">
                <a:solidFill>
                  <a:srgbClr val="FF6600"/>
                </a:solidFill>
              </a:rPr>
              <a:t>cr</a:t>
            </a:r>
            <a:endParaRPr lang="en-IN" sz="3200" b="1" dirty="0">
              <a:solidFill>
                <a:srgbClr val="FF6600"/>
              </a:solidFill>
            </a:endParaRPr>
          </a:p>
        </p:txBody>
      </p:sp>
      <p:pic>
        <p:nvPicPr>
          <p:cNvPr id="4" name="Picture 2" descr="DI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459" y="12699"/>
            <a:ext cx="2288542" cy="113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b="1" dirty="0"/>
              <a:t>MSME Lean</a:t>
            </a:r>
            <a:endParaRPr lang="en-IN" b="1" dirty="0"/>
          </a:p>
        </p:txBody>
      </p:sp>
      <p:pic>
        <p:nvPicPr>
          <p:cNvPr id="4098" name="Picture 2" descr="https://lean.msme.gov.in/assets_New/img/MSME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66" y="1900311"/>
            <a:ext cx="7326801" cy="356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39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17" y="87634"/>
            <a:ext cx="10515600" cy="729907"/>
          </a:xfrm>
        </p:spPr>
        <p:txBody>
          <a:bodyPr/>
          <a:lstStyle/>
          <a:p>
            <a:r>
              <a:rPr lang="en-US" b="1" dirty="0"/>
              <a:t>MSME - LEAN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056" y="817541"/>
            <a:ext cx="9066327" cy="3397408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Lean is an intentionally acknowledged process to transform an organization to be </a:t>
            </a:r>
            <a:r>
              <a:rPr lang="en-US" b="1" dirty="0"/>
              <a:t>competitive and profitable by reducing waste.</a:t>
            </a:r>
          </a:p>
          <a:p>
            <a:pPr algn="just"/>
            <a:r>
              <a:rPr lang="en-US" dirty="0"/>
              <a:t>LEAN provides </a:t>
            </a:r>
            <a:r>
              <a:rPr lang="en-US" b="1" dirty="0"/>
              <a:t>optimum use of manpower and machines, </a:t>
            </a:r>
            <a:r>
              <a:rPr lang="en-US" dirty="0"/>
              <a:t>helps in </a:t>
            </a:r>
            <a:r>
              <a:rPr lang="en-US" b="1" dirty="0"/>
              <a:t>identifying &amp; correcting errors </a:t>
            </a:r>
            <a:r>
              <a:rPr lang="en-US" dirty="0"/>
              <a:t>at the right time to increase quality, productivity, safety and ultimately profit.</a:t>
            </a:r>
            <a:endParaRPr lang="en-IN" dirty="0"/>
          </a:p>
        </p:txBody>
      </p:sp>
      <p:pic>
        <p:nvPicPr>
          <p:cNvPr id="4" name="Picture 2" descr="https://lean.msme.gov.in/assets_New/img/MSM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681" y="0"/>
            <a:ext cx="1970808" cy="9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9315" y="1047729"/>
            <a:ext cx="2622685" cy="5810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36274"/>
            <a:ext cx="9575530" cy="29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8847"/>
            <a:ext cx="10515600" cy="435133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54491" cy="3222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491" y="3247338"/>
            <a:ext cx="10981509" cy="3635829"/>
          </a:xfrm>
          <a:prstGeom prst="rect">
            <a:avLst/>
          </a:prstGeom>
        </p:spPr>
      </p:pic>
      <p:pic>
        <p:nvPicPr>
          <p:cNvPr id="6" name="Picture 2" descr="https://lean.msme.gov.in/assets_New/img/MSME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681" y="0"/>
            <a:ext cx="1970808" cy="9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15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94" y="33588"/>
            <a:ext cx="10515600" cy="6499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Waste Management </a:t>
            </a:r>
            <a:r>
              <a:rPr lang="en-US" b="1" dirty="0" err="1"/>
              <a:t>Enpts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694" y="3431097"/>
            <a:ext cx="3171737" cy="33220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Debt Guarantee on</a:t>
            </a:r>
          </a:p>
          <a:p>
            <a:pPr marL="0" indent="0">
              <a:buNone/>
            </a:pPr>
            <a:endParaRPr lang="en-IN" sz="1050" b="1" dirty="0"/>
          </a:p>
          <a:p>
            <a:pPr marL="0" indent="0">
              <a:buNone/>
            </a:pPr>
            <a:r>
              <a:rPr lang="en-IN" b="1" dirty="0"/>
              <a:t>Term loans </a:t>
            </a:r>
            <a:r>
              <a:rPr lang="en-IN" dirty="0"/>
              <a:t>- For </a:t>
            </a:r>
            <a:r>
              <a:rPr lang="en-IN" dirty="0" err="1"/>
              <a:t>capex</a:t>
            </a:r>
            <a:endParaRPr lang="en-IN" dirty="0"/>
          </a:p>
          <a:p>
            <a:pPr marL="0" indent="0">
              <a:buNone/>
            </a:pPr>
            <a:endParaRPr lang="en-IN" sz="1600" dirty="0"/>
          </a:p>
          <a:p>
            <a:pPr marL="0" indent="0">
              <a:buNone/>
            </a:pPr>
            <a:r>
              <a:rPr lang="en-IN" b="1" dirty="0"/>
              <a:t>Working capital loans -</a:t>
            </a:r>
            <a:r>
              <a:rPr lang="en-IN" dirty="0"/>
              <a:t> </a:t>
            </a:r>
            <a:r>
              <a:rPr lang="en-US" dirty="0"/>
              <a:t>Fund Based and Non-Fund Based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4" y="558751"/>
            <a:ext cx="6909155" cy="2747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572" y="558751"/>
            <a:ext cx="4686715" cy="27475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598" t="47523" r="3878" b="4663"/>
          <a:stretch/>
        </p:blipFill>
        <p:spPr>
          <a:xfrm>
            <a:off x="3404866" y="3431097"/>
            <a:ext cx="8559421" cy="33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41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21" y="273403"/>
            <a:ext cx="10936242" cy="618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712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067"/>
            <a:ext cx="10515600" cy="725444"/>
          </a:xfrm>
        </p:spPr>
        <p:txBody>
          <a:bodyPr/>
          <a:lstStyle/>
          <a:p>
            <a:r>
              <a:rPr lang="en-US" b="1" dirty="0"/>
              <a:t>Highlights 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0511"/>
            <a:ext cx="10515600" cy="53464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The MSME </a:t>
            </a:r>
            <a:r>
              <a:rPr lang="en-US" b="1" dirty="0"/>
              <a:t>Green Investment and Financing for Transformation </a:t>
            </a:r>
            <a:r>
              <a:rPr lang="en-US" dirty="0"/>
              <a:t>Scheme (MSME GIFT) to help MSMEs adopt green technology with </a:t>
            </a:r>
            <a:r>
              <a:rPr lang="en-US" b="1" dirty="0"/>
              <a:t>interest subvention and credit guarantee support. </a:t>
            </a:r>
          </a:p>
          <a:p>
            <a:pPr algn="just"/>
            <a:r>
              <a:rPr lang="en-US" dirty="0"/>
              <a:t>The MSE Scheme for Promotion and </a:t>
            </a:r>
            <a:r>
              <a:rPr lang="en-US" b="1" dirty="0"/>
              <a:t>Investment in Circular Economy </a:t>
            </a:r>
            <a:r>
              <a:rPr lang="en-US" dirty="0"/>
              <a:t>(MSE SPICE) to support circular economy projects, will be done through </a:t>
            </a:r>
            <a:r>
              <a:rPr lang="en-US" b="1" dirty="0"/>
              <a:t>credit subsidy</a:t>
            </a:r>
            <a:r>
              <a:rPr lang="en-US" dirty="0"/>
              <a:t>. Target zero emissions by 2070.</a:t>
            </a:r>
          </a:p>
          <a:p>
            <a:pPr algn="just"/>
            <a:r>
              <a:rPr lang="en-US" dirty="0"/>
              <a:t>The MSE Scheme on </a:t>
            </a:r>
            <a:r>
              <a:rPr lang="en-US" b="1" dirty="0"/>
              <a:t>Online Dispute Resolution </a:t>
            </a:r>
            <a:r>
              <a:rPr lang="en-US" dirty="0"/>
              <a:t>for Delayed Payments to </a:t>
            </a:r>
            <a:r>
              <a:rPr lang="en-US" dirty="0" err="1"/>
              <a:t>synergise</a:t>
            </a:r>
            <a:r>
              <a:rPr lang="en-US" dirty="0"/>
              <a:t> legal support with modern </a:t>
            </a:r>
            <a:r>
              <a:rPr lang="en-US" b="1" dirty="0"/>
              <a:t>IT tools and Artificial Intelligence </a:t>
            </a:r>
            <a:r>
              <a:rPr lang="en-US" dirty="0"/>
              <a:t>to address the incidences of delayed payments for MSEs</a:t>
            </a:r>
          </a:p>
          <a:p>
            <a:pPr algn="just"/>
            <a:r>
              <a:rPr lang="en-US" dirty="0"/>
              <a:t>The </a:t>
            </a:r>
            <a:r>
              <a:rPr lang="en-US" b="1" dirty="0"/>
              <a:t>Support for </a:t>
            </a:r>
            <a:r>
              <a:rPr lang="en-US" b="1" dirty="0" err="1"/>
              <a:t>Commercialisation</a:t>
            </a:r>
            <a:r>
              <a:rPr lang="en-US" b="1" dirty="0"/>
              <a:t> of IP </a:t>
            </a:r>
            <a:r>
              <a:rPr lang="en-US" b="1" dirty="0" err="1"/>
              <a:t>Programme</a:t>
            </a:r>
            <a:r>
              <a:rPr lang="en-US" b="1" dirty="0"/>
              <a:t> </a:t>
            </a:r>
            <a:r>
              <a:rPr lang="en-US" dirty="0"/>
              <a:t>(MSME – SCIP </a:t>
            </a:r>
            <a:r>
              <a:rPr lang="en-US" dirty="0" err="1"/>
              <a:t>Programme</a:t>
            </a:r>
            <a:r>
              <a:rPr lang="en-US" dirty="0"/>
              <a:t>) will enable the innovators in the MSME sector to commercialize their IPR.</a:t>
            </a:r>
          </a:p>
          <a:p>
            <a:pPr algn="just"/>
            <a:r>
              <a:rPr lang="en-US" dirty="0"/>
              <a:t>ZED Scheme of the Ministry has now been made completely free for women led MSMEs.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22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57600"/>
            <a:ext cx="9313596" cy="221599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dirty="0"/>
              <a:t>Thank you</a:t>
            </a:r>
          </a:p>
          <a:p>
            <a:pPr algn="ctr"/>
            <a:r>
              <a:rPr lang="en-US" sz="4800" dirty="0">
                <a:hlinkClick r:id="rId2"/>
              </a:rPr>
              <a:t>camarathe@cmrs.in</a:t>
            </a:r>
            <a:endParaRPr lang="en-US" sz="4800" dirty="0"/>
          </a:p>
          <a:p>
            <a:pPr algn="ctr"/>
            <a:r>
              <a:rPr lang="en-US" sz="4800" dirty="0"/>
              <a:t>8055566683</a:t>
            </a:r>
            <a:endParaRPr lang="en-IN" sz="4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990" y="381000"/>
            <a:ext cx="10330815" cy="492443"/>
          </a:xfrm>
        </p:spPr>
        <p:txBody>
          <a:bodyPr>
            <a:noAutofit/>
          </a:bodyPr>
          <a:lstStyle/>
          <a:p>
            <a:pPr algn="ctr"/>
            <a:r>
              <a:rPr lang="en-IN" b="1" dirty="0">
                <a:solidFill>
                  <a:srgbClr val="00B050"/>
                </a:solidFill>
              </a:rPr>
              <a:t>Better the Liquidity = Best the Profits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52600" y="1066800"/>
            <a:ext cx="8763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0000FF"/>
                </a:solidFill>
              </a:rPr>
              <a:t>A CRISIL study says </a:t>
            </a:r>
          </a:p>
          <a:p>
            <a:pPr algn="ctr"/>
            <a:r>
              <a:rPr lang="en-IN" sz="4000" b="1" dirty="0">
                <a:solidFill>
                  <a:srgbClr val="0000FF"/>
                </a:solidFill>
              </a:rPr>
              <a:t>if SMEs get paid as per the provisions of MSMED Act (45 days) </a:t>
            </a:r>
          </a:p>
          <a:p>
            <a:pPr algn="ctr"/>
            <a:r>
              <a:rPr lang="en-IN" sz="4000" b="1" dirty="0">
                <a:solidFill>
                  <a:srgbClr val="0000FF"/>
                </a:solidFill>
              </a:rPr>
              <a:t>their profitability will go up by 15%</a:t>
            </a:r>
            <a:br>
              <a:rPr lang="en-IN" sz="4000" b="1" dirty="0">
                <a:solidFill>
                  <a:srgbClr val="0000FF"/>
                </a:solidFill>
              </a:rPr>
            </a:b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6221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23539" y="316707"/>
            <a:ext cx="10972800" cy="742950"/>
          </a:xfrm>
        </p:spPr>
        <p:txBody>
          <a:bodyPr/>
          <a:lstStyle/>
          <a:p>
            <a:pPr algn="ctr"/>
            <a:r>
              <a:rPr lang="en-US" b="1" dirty="0"/>
              <a:t>Formalization process of MSME Sector</a:t>
            </a:r>
            <a:endParaRPr lang="en-IN" b="1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09563" y="1751013"/>
            <a:ext cx="11725275" cy="489902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US"/>
          </a:p>
          <a:p>
            <a:pPr marL="0" indent="0">
              <a:buFont typeface="Wingdings 2" panose="05020102010507070707" pitchFamily="18" charset="2"/>
              <a:buNone/>
            </a:pP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66788" y="2524125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33CC"/>
                </a:solidFill>
              </a:rPr>
              <a:t>Formation of MSME Ministry 2003</a:t>
            </a:r>
            <a:endParaRPr lang="en-IN" b="1" dirty="0">
              <a:solidFill>
                <a:srgbClr val="0033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46850" y="2516188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Categorization – Micro, Small, Medium</a:t>
            </a:r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3797300" y="2522538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MSMED Act 2006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9293225" y="396875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Formation of councils</a:t>
            </a:r>
            <a:endParaRPr lang="en-IN" dirty="0"/>
          </a:p>
        </p:txBody>
      </p:sp>
      <p:sp>
        <p:nvSpPr>
          <p:cNvPr id="10" name="Rounded Rectangle 9"/>
          <p:cNvSpPr/>
          <p:nvPr/>
        </p:nvSpPr>
        <p:spPr>
          <a:xfrm>
            <a:off x="965200" y="4003675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New definition 2020</a:t>
            </a:r>
            <a:endParaRPr lang="en-IN" dirty="0"/>
          </a:p>
        </p:txBody>
      </p:sp>
      <p:sp>
        <p:nvSpPr>
          <p:cNvPr id="11" name="Rounded Rectangle 10"/>
          <p:cNvSpPr/>
          <p:nvPr/>
        </p:nvSpPr>
        <p:spPr>
          <a:xfrm>
            <a:off x="6545263" y="4005263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Regulating the dispute resolution</a:t>
            </a:r>
            <a:endParaRPr lang="en-IN" dirty="0"/>
          </a:p>
        </p:txBody>
      </p:sp>
      <p:sp>
        <p:nvSpPr>
          <p:cNvPr id="12" name="Rounded Rectangle 11"/>
          <p:cNvSpPr/>
          <p:nvPr/>
        </p:nvSpPr>
        <p:spPr>
          <a:xfrm>
            <a:off x="963613" y="5491163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Enabling provisions</a:t>
            </a:r>
            <a:endParaRPr lang="en-IN" dirty="0"/>
          </a:p>
        </p:txBody>
      </p:sp>
      <p:sp>
        <p:nvSpPr>
          <p:cNvPr id="14" name="Rounded Rectangle 13"/>
          <p:cNvSpPr/>
          <p:nvPr/>
        </p:nvSpPr>
        <p:spPr>
          <a:xfrm>
            <a:off x="6546850" y="5494338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MSME circular to 500 Cr + Corps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3797300" y="5491163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MCA circular on reporting of MSME o/s</a:t>
            </a:r>
            <a:endParaRPr lang="en-IN" dirty="0"/>
          </a:p>
        </p:txBody>
      </p:sp>
      <p:sp>
        <p:nvSpPr>
          <p:cNvPr id="16" name="Oval 15"/>
          <p:cNvSpPr/>
          <p:nvPr/>
        </p:nvSpPr>
        <p:spPr>
          <a:xfrm>
            <a:off x="609600" y="1751013"/>
            <a:ext cx="9144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2003</a:t>
            </a:r>
            <a:endParaRPr lang="en-IN" dirty="0"/>
          </a:p>
        </p:txBody>
      </p:sp>
      <p:sp>
        <p:nvSpPr>
          <p:cNvPr id="17" name="Oval 16"/>
          <p:cNvSpPr/>
          <p:nvPr/>
        </p:nvSpPr>
        <p:spPr>
          <a:xfrm>
            <a:off x="10820400" y="1752600"/>
            <a:ext cx="9144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2023</a:t>
            </a:r>
            <a:endParaRPr lang="en-IN" dirty="0"/>
          </a:p>
        </p:txBody>
      </p:sp>
      <p:sp>
        <p:nvSpPr>
          <p:cNvPr id="18" name="Right Arrow 17"/>
          <p:cNvSpPr/>
          <p:nvPr/>
        </p:nvSpPr>
        <p:spPr>
          <a:xfrm>
            <a:off x="1524000" y="1943100"/>
            <a:ext cx="9296400" cy="212725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9" name="Rounded Rectangle 18"/>
          <p:cNvSpPr/>
          <p:nvPr/>
        </p:nvSpPr>
        <p:spPr>
          <a:xfrm>
            <a:off x="9293225" y="5481638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33CC"/>
                </a:solidFill>
              </a:rPr>
              <a:t>Audit Reporting</a:t>
            </a:r>
            <a:endParaRPr lang="en-IN" b="1" dirty="0">
              <a:solidFill>
                <a:srgbClr val="0033CC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3022600" y="2889250"/>
            <a:ext cx="769938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1" name="Right Arrow 20"/>
          <p:cNvSpPr/>
          <p:nvPr/>
        </p:nvSpPr>
        <p:spPr>
          <a:xfrm>
            <a:off x="3035300" y="5848350"/>
            <a:ext cx="762000" cy="15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2" name="Right Arrow 21"/>
          <p:cNvSpPr/>
          <p:nvPr/>
        </p:nvSpPr>
        <p:spPr>
          <a:xfrm>
            <a:off x="5859463" y="2889250"/>
            <a:ext cx="668337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3" name="Right Arrow 22"/>
          <p:cNvSpPr/>
          <p:nvPr/>
        </p:nvSpPr>
        <p:spPr>
          <a:xfrm>
            <a:off x="8624888" y="2886075"/>
            <a:ext cx="668337" cy="184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4" name="Right Arrow 23"/>
          <p:cNvSpPr/>
          <p:nvPr/>
        </p:nvSpPr>
        <p:spPr>
          <a:xfrm>
            <a:off x="5854700" y="5811838"/>
            <a:ext cx="673100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5" name="Right Arrow 24"/>
          <p:cNvSpPr/>
          <p:nvPr/>
        </p:nvSpPr>
        <p:spPr>
          <a:xfrm>
            <a:off x="8602663" y="5834063"/>
            <a:ext cx="690562" cy="168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7" name="Right Arrow 26"/>
          <p:cNvSpPr/>
          <p:nvPr/>
        </p:nvSpPr>
        <p:spPr>
          <a:xfrm rot="10800000">
            <a:off x="8602663" y="4364038"/>
            <a:ext cx="690562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8" name="Right Arrow 27"/>
          <p:cNvSpPr/>
          <p:nvPr/>
        </p:nvSpPr>
        <p:spPr>
          <a:xfrm rot="10800000">
            <a:off x="5861050" y="4370388"/>
            <a:ext cx="666750" cy="20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0" name="Right Arrow 29"/>
          <p:cNvSpPr/>
          <p:nvPr/>
        </p:nvSpPr>
        <p:spPr>
          <a:xfrm rot="5400000">
            <a:off x="1599406" y="5134769"/>
            <a:ext cx="547688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1" name="Rounded Rectangle 30"/>
          <p:cNvSpPr/>
          <p:nvPr/>
        </p:nvSpPr>
        <p:spPr>
          <a:xfrm>
            <a:off x="9293225" y="2503488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Regulating the Credit Period/liquidity</a:t>
            </a:r>
            <a:endParaRPr lang="en-IN" dirty="0"/>
          </a:p>
        </p:txBody>
      </p:sp>
      <p:sp>
        <p:nvSpPr>
          <p:cNvPr id="32" name="Right Arrow 31"/>
          <p:cNvSpPr/>
          <p:nvPr/>
        </p:nvSpPr>
        <p:spPr>
          <a:xfrm rot="5400000">
            <a:off x="10060781" y="3593307"/>
            <a:ext cx="522287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33" name="Rounded Rectangle 32"/>
          <p:cNvSpPr/>
          <p:nvPr/>
        </p:nvSpPr>
        <p:spPr>
          <a:xfrm>
            <a:off x="3803650" y="4003675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Simplified Registration process </a:t>
            </a:r>
            <a:r>
              <a:rPr lang="en-US" b="1" dirty="0"/>
              <a:t>2015</a:t>
            </a:r>
            <a:endParaRPr lang="en-IN" b="1" dirty="0"/>
          </a:p>
        </p:txBody>
      </p:sp>
      <p:sp>
        <p:nvSpPr>
          <p:cNvPr id="34" name="Right Arrow 33"/>
          <p:cNvSpPr/>
          <p:nvPr/>
        </p:nvSpPr>
        <p:spPr>
          <a:xfrm rot="10800000">
            <a:off x="3021013" y="4378325"/>
            <a:ext cx="766762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773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MSME - Old definition </a:t>
            </a:r>
            <a:endParaRPr lang="en-IN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275403"/>
              </p:ext>
            </p:extLst>
          </p:nvPr>
        </p:nvGraphicFramePr>
        <p:xfrm>
          <a:off x="748145" y="1433945"/>
          <a:ext cx="10764981" cy="4561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1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3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3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7487"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Type of Unit</a:t>
                      </a: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Manufacturing</a:t>
                      </a: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</a:t>
                      </a: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661">
                <a:tc>
                  <a:txBody>
                    <a:bodyPr/>
                    <a:lstStyle/>
                    <a:p>
                      <a:pPr algn="ctr" fontAlgn="b"/>
                      <a:endParaRPr lang="en-IN" sz="4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P&amp;M</a:t>
                      </a:r>
                      <a:endParaRPr lang="en-IN" sz="4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Equipment </a:t>
                      </a:r>
                      <a:endParaRPr lang="en-IN" sz="4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487">
                <a:tc>
                  <a:txBody>
                    <a:bodyPr/>
                    <a:lstStyle/>
                    <a:p>
                      <a:pPr algn="l" fontAlgn="b"/>
                      <a:r>
                        <a:rPr lang="en-IN" sz="4000" u="none" strike="noStrike" dirty="0">
                          <a:effectLst/>
                        </a:rPr>
                        <a:t>Micro</a:t>
                      </a:r>
                      <a:endParaRPr lang="en-IN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 </a:t>
                      </a:r>
                      <a:r>
                        <a:rPr lang="en-IN" sz="4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Lk</a:t>
                      </a:r>
                      <a:endParaRPr lang="en-IN" sz="4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</a:t>
                      </a:r>
                      <a:r>
                        <a:rPr lang="en-IN" sz="4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Lk</a:t>
                      </a:r>
                      <a:endParaRPr lang="en-IN" sz="4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487">
                <a:tc>
                  <a:txBody>
                    <a:bodyPr/>
                    <a:lstStyle/>
                    <a:p>
                      <a:pPr algn="l" fontAlgn="b"/>
                      <a:r>
                        <a:rPr lang="en-IN" sz="4000" u="none" strike="noStrike" dirty="0">
                          <a:effectLst/>
                        </a:rPr>
                        <a:t>Small</a:t>
                      </a:r>
                      <a:endParaRPr lang="en-IN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Cr</a:t>
                      </a: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Cr</a:t>
                      </a: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487">
                <a:tc>
                  <a:txBody>
                    <a:bodyPr/>
                    <a:lstStyle/>
                    <a:p>
                      <a:pPr algn="l" fontAlgn="b"/>
                      <a:r>
                        <a:rPr lang="en-IN" sz="4000" u="none" strike="noStrike" dirty="0">
                          <a:effectLst/>
                        </a:rPr>
                        <a:t>Medium</a:t>
                      </a:r>
                      <a:endParaRPr lang="en-IN" sz="4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 Cr</a:t>
                      </a: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4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Cr</a:t>
                      </a:r>
                    </a:p>
                  </a:txBody>
                  <a:tcPr marL="7145" marR="7145" marT="7146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509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78840" y="83890"/>
            <a:ext cx="10972800" cy="765961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New Definition of MSME – </a:t>
            </a:r>
            <a:r>
              <a:rPr lang="en-US" b="1" dirty="0" err="1"/>
              <a:t>w.e.f</a:t>
            </a:r>
            <a:r>
              <a:rPr lang="en-US" b="1" dirty="0"/>
              <a:t> - </a:t>
            </a:r>
            <a:r>
              <a:rPr lang="en-IN" b="1" dirty="0"/>
              <a:t>1st July,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532906"/>
              </p:ext>
            </p:extLst>
          </p:nvPr>
        </p:nvGraphicFramePr>
        <p:xfrm>
          <a:off x="415636" y="1278082"/>
          <a:ext cx="11357263" cy="526830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257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2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2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9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Manufacturers &amp; service providers</a:t>
                      </a:r>
                      <a:endParaRPr lang="en-IN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MICRO</a:t>
                      </a:r>
                      <a:endParaRPr lang="en-IN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SMALL</a:t>
                      </a:r>
                      <a:endParaRPr lang="en-IN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MEDIUM</a:t>
                      </a:r>
                      <a:endParaRPr lang="en-IN" sz="3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4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  <a:latin typeface="+mn-lt"/>
                        </a:rPr>
                        <a:t>Investments in Plant &amp; Machinery or Equipment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  <a:latin typeface="+mn-lt"/>
                        </a:rPr>
                        <a:t>Upto Rs. 1 crore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 err="1">
                          <a:effectLst/>
                          <a:latin typeface="+mn-lt"/>
                        </a:rPr>
                        <a:t>Upto</a:t>
                      </a:r>
                      <a:r>
                        <a:rPr lang="en-IN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3200" dirty="0" err="1">
                          <a:effectLst/>
                          <a:latin typeface="+mn-lt"/>
                        </a:rPr>
                        <a:t>Rs</a:t>
                      </a:r>
                      <a:r>
                        <a:rPr lang="en-IN" sz="3200" dirty="0">
                          <a:effectLst/>
                          <a:latin typeface="+mn-lt"/>
                        </a:rPr>
                        <a:t>. 10 </a:t>
                      </a:r>
                      <a:r>
                        <a:rPr lang="en-IN" sz="3200" dirty="0" err="1">
                          <a:effectLst/>
                          <a:latin typeface="+mn-lt"/>
                        </a:rPr>
                        <a:t>crores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  <a:latin typeface="+mn-lt"/>
                        </a:rPr>
                        <a:t>Upto Rs. 50 crores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  <a:latin typeface="+mn-lt"/>
                        </a:rPr>
                        <a:t>Turnover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 err="1">
                          <a:effectLst/>
                          <a:latin typeface="+mn-lt"/>
                        </a:rPr>
                        <a:t>Upto</a:t>
                      </a:r>
                      <a:r>
                        <a:rPr lang="en-IN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3200" dirty="0" err="1">
                          <a:effectLst/>
                          <a:latin typeface="+mn-lt"/>
                        </a:rPr>
                        <a:t>Rs</a:t>
                      </a:r>
                      <a:r>
                        <a:rPr lang="en-IN" sz="3200" dirty="0">
                          <a:effectLst/>
                          <a:latin typeface="+mn-lt"/>
                        </a:rPr>
                        <a:t>. 5 </a:t>
                      </a:r>
                      <a:r>
                        <a:rPr lang="en-IN" sz="3200" dirty="0" err="1">
                          <a:effectLst/>
                          <a:latin typeface="+mn-lt"/>
                        </a:rPr>
                        <a:t>crores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 err="1">
                          <a:effectLst/>
                          <a:latin typeface="+mn-lt"/>
                        </a:rPr>
                        <a:t>Upto</a:t>
                      </a:r>
                      <a:r>
                        <a:rPr lang="en-IN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IN" sz="3200" dirty="0" err="1">
                          <a:effectLst/>
                          <a:latin typeface="+mn-lt"/>
                        </a:rPr>
                        <a:t>Rs</a:t>
                      </a:r>
                      <a:r>
                        <a:rPr lang="en-IN" sz="3200" dirty="0">
                          <a:effectLst/>
                          <a:latin typeface="+mn-lt"/>
                        </a:rPr>
                        <a:t>. 50 </a:t>
                      </a:r>
                      <a:r>
                        <a:rPr lang="en-IN" sz="3200" dirty="0" err="1">
                          <a:effectLst/>
                          <a:latin typeface="+mn-lt"/>
                        </a:rPr>
                        <a:t>crores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  <a:latin typeface="+mn-lt"/>
                        </a:rPr>
                        <a:t>Upto Rs. 250 crores</a:t>
                      </a:r>
                      <a:endParaRPr lang="en-IN" sz="3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039" marR="6603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9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10972800" cy="5715000"/>
          </a:xfrm>
        </p:spPr>
        <p:txBody>
          <a:bodyPr>
            <a:normAutofit fontScale="92500"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</a:rPr>
              <a:t>The change 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Definition (Limits) changed after 14 long years. .</a:t>
            </a:r>
          </a:p>
          <a:p>
            <a:pPr>
              <a:defRPr/>
            </a:pP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Earlier, amendments to MSMED Act were proposed 2 times in 2015 and 2018 – could not be notified</a:t>
            </a:r>
          </a:p>
          <a:p>
            <a:pPr>
              <a:defRPr/>
            </a:pPr>
            <a:endParaRPr lang="en-IN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Increased limit of </a:t>
            </a:r>
            <a:r>
              <a:rPr lang="en-IN" dirty="0" err="1">
                <a:latin typeface="Verdana" panose="020B0604030504040204" pitchFamily="34" charset="0"/>
                <a:ea typeface="Verdana" panose="020B0604030504040204" pitchFamily="34" charset="0"/>
              </a:rPr>
              <a:t>Invt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 in Plant &amp; Machinery 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4 Times for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Mnf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to 10 times for Services)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IN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Added criteria linked to Turnover </a:t>
            </a:r>
          </a:p>
          <a:p>
            <a:pPr>
              <a:defRPr/>
            </a:pPr>
            <a:endParaRPr lang="en-IN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No distinction between Manufacturer &amp; Service Provider.</a:t>
            </a:r>
          </a:p>
          <a:p>
            <a:pPr>
              <a:defRPr/>
            </a:pPr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Almost 99% of entities will now be MSME, only 1% to be large.</a:t>
            </a:r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</p:spTree>
    <p:extLst>
      <p:ext uri="{BB962C8B-B14F-4D97-AF65-F5344CB8AC3E}">
        <p14:creationId xmlns:p14="http://schemas.microsoft.com/office/powerpoint/2010/main" val="12246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95288" y="314325"/>
            <a:ext cx="8229600" cy="666750"/>
          </a:xfrm>
        </p:spPr>
        <p:txBody>
          <a:bodyPr>
            <a:normAutofit fontScale="90000"/>
          </a:bodyPr>
          <a:lstStyle/>
          <a:p>
            <a:r>
              <a:rPr lang="en-US" b="1"/>
              <a:t>Registration</a:t>
            </a:r>
            <a:r>
              <a:rPr lang="en-US" sz="3600" b="1"/>
              <a:t> </a:t>
            </a:r>
            <a:r>
              <a:rPr lang="en-US" b="1"/>
              <a:t>Process</a:t>
            </a:r>
            <a:endParaRPr lang="en-IN" b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CA.Marathe-CMRS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1" r="35091" b="27904"/>
          <a:stretch>
            <a:fillRect/>
          </a:stretch>
        </p:blipFill>
        <p:spPr bwMode="auto">
          <a:xfrm>
            <a:off x="395288" y="1101725"/>
            <a:ext cx="4862512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5421" r="50746" b="14709"/>
          <a:stretch>
            <a:fillRect/>
          </a:stretch>
        </p:blipFill>
        <p:spPr>
          <a:xfrm>
            <a:off x="6172200" y="2840038"/>
            <a:ext cx="5791200" cy="4027487"/>
          </a:xfr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38763" y="1101725"/>
            <a:ext cx="205263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solidFill>
                  <a:schemeClr val="tx2"/>
                </a:solidFill>
                <a:latin typeface="Calibri" panose="020F0502020204030204" pitchFamily="34" charset="0"/>
              </a:rPr>
              <a:t>IS NOW</a:t>
            </a:r>
            <a:endParaRPr lang="en-IN" sz="36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8" name="Left-Up Arrow 7"/>
          <p:cNvSpPr/>
          <p:nvPr/>
        </p:nvSpPr>
        <p:spPr>
          <a:xfrm rot="16200000">
            <a:off x="7339012" y="1255713"/>
            <a:ext cx="1400175" cy="12954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03238" y="3757613"/>
            <a:ext cx="46482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00B050"/>
                </a:solidFill>
                <a:latin typeface="Calibri" panose="020F0502020204030204" pitchFamily="34" charset="0"/>
              </a:rPr>
              <a:t>www.udyogaadhaar.gov.in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38300" y="5891213"/>
            <a:ext cx="4572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sz="2300" b="1">
                <a:solidFill>
                  <a:srgbClr val="0033CC"/>
                </a:solidFill>
              </a:rPr>
              <a:t>www.udyamregistration.gov.in</a:t>
            </a:r>
            <a:endParaRPr lang="en-IN" sz="2300" b="1"/>
          </a:p>
        </p:txBody>
      </p:sp>
      <p:sp>
        <p:nvSpPr>
          <p:cNvPr id="12" name="Left-Up Arrow 11"/>
          <p:cNvSpPr/>
          <p:nvPr/>
        </p:nvSpPr>
        <p:spPr>
          <a:xfrm rot="10800000">
            <a:off x="3200400" y="4625975"/>
            <a:ext cx="2890838" cy="1246188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33400" y="6315868"/>
            <a:ext cx="4572000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IN" sz="2300" b="1" dirty="0">
                <a:solidFill>
                  <a:srgbClr val="FF0000"/>
                </a:solidFill>
              </a:rPr>
              <a:t>30</a:t>
            </a:r>
            <a:r>
              <a:rPr lang="en-IN" sz="2300" b="1" baseline="30000" dirty="0">
                <a:solidFill>
                  <a:srgbClr val="FF0000"/>
                </a:solidFill>
              </a:rPr>
              <a:t>th</a:t>
            </a:r>
            <a:r>
              <a:rPr lang="en-IN" sz="2300" b="1" dirty="0">
                <a:solidFill>
                  <a:srgbClr val="FF0000"/>
                </a:solidFill>
              </a:rPr>
              <a:t> June 2022 – last date</a:t>
            </a:r>
          </a:p>
        </p:txBody>
      </p:sp>
    </p:spTree>
    <p:extLst>
      <p:ext uri="{BB962C8B-B14F-4D97-AF65-F5344CB8AC3E}">
        <p14:creationId xmlns:p14="http://schemas.microsoft.com/office/powerpoint/2010/main" val="282139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2510</Words>
  <Application>Microsoft Office PowerPoint</Application>
  <PresentationFormat>Widescreen</PresentationFormat>
  <Paragraphs>459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Verdana</vt:lpstr>
      <vt:lpstr>Wingdings</vt:lpstr>
      <vt:lpstr>Wingdings 2</vt:lpstr>
      <vt:lpstr>Office Theme</vt:lpstr>
      <vt:lpstr>PowerPoint Presentation</vt:lpstr>
      <vt:lpstr>Introduction </vt:lpstr>
      <vt:lpstr>Strength…</vt:lpstr>
      <vt:lpstr>PowerPoint Presentation</vt:lpstr>
      <vt:lpstr>Formalization process of MSME Sector</vt:lpstr>
      <vt:lpstr>MSME - Old definition </vt:lpstr>
      <vt:lpstr>New Definition of MSME – w.e.f - 1st July, 2020</vt:lpstr>
      <vt:lpstr>PowerPoint Presentation</vt:lpstr>
      <vt:lpstr>Registration Process</vt:lpstr>
      <vt:lpstr>PowerPoint Presentation</vt:lpstr>
      <vt:lpstr>PowerPoint Presentation</vt:lpstr>
      <vt:lpstr>Calculation of Investment and turnover</vt:lpstr>
      <vt:lpstr>Transition </vt:lpstr>
      <vt:lpstr>Very Important to Note (For CA Certificate)</vt:lpstr>
      <vt:lpstr>Belagavi </vt:lpstr>
      <vt:lpstr>PowerPoint Presentation</vt:lpstr>
      <vt:lpstr> </vt:lpstr>
      <vt:lpstr>Credit period interpreted </vt:lpstr>
      <vt:lpstr> </vt:lpstr>
      <vt:lpstr>Section 43B (23-24)</vt:lpstr>
      <vt:lpstr>Disclosure u/s 22</vt:lpstr>
      <vt:lpstr>Penalties </vt:lpstr>
      <vt:lpstr>Companies Act</vt:lpstr>
      <vt:lpstr>Schedule III amendment – 1st April 2021</vt:lpstr>
      <vt:lpstr>Income Tax Act</vt:lpstr>
      <vt:lpstr>Audit Procedure</vt:lpstr>
      <vt:lpstr>PowerPoint Presentation</vt:lpstr>
      <vt:lpstr>PowerPoint Presentation</vt:lpstr>
      <vt:lpstr>TReDS</vt:lpstr>
      <vt:lpstr>TReDS - FAQ</vt:lpstr>
      <vt:lpstr>RXIL  INVOICE MART  M1XCHANGE</vt:lpstr>
      <vt:lpstr>PowerPoint Presentation</vt:lpstr>
      <vt:lpstr>GeM need..</vt:lpstr>
      <vt:lpstr>GeM stat..</vt:lpstr>
      <vt:lpstr>Incentives</vt:lpstr>
      <vt:lpstr>PowerPoint Presentation</vt:lpstr>
      <vt:lpstr>Cluster - Purpose</vt:lpstr>
      <vt:lpstr>Incentive </vt:lpstr>
      <vt:lpstr>PowerPoint Presentation</vt:lpstr>
      <vt:lpstr>SPECS</vt:lpstr>
      <vt:lpstr>Circular Economy - Recycling</vt:lpstr>
      <vt:lpstr>PowerPoint Presentation</vt:lpstr>
      <vt:lpstr>MSME - LEAN</vt:lpstr>
      <vt:lpstr>PowerPoint Presentation</vt:lpstr>
      <vt:lpstr>Waste Management Enpts</vt:lpstr>
      <vt:lpstr>PowerPoint Presentation</vt:lpstr>
      <vt:lpstr>Highlights </vt:lpstr>
      <vt:lpstr>Better the Liquidity = Best the Profits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Maheshwar Marathe</dc:creator>
  <cp:lastModifiedBy>CA Maheshwar Marathe</cp:lastModifiedBy>
  <cp:revision>85</cp:revision>
  <dcterms:created xsi:type="dcterms:W3CDTF">2023-08-23T15:42:53Z</dcterms:created>
  <dcterms:modified xsi:type="dcterms:W3CDTF">2024-01-24T08:28:23Z</dcterms:modified>
</cp:coreProperties>
</file>