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76"/>
  </p:notesMasterIdLst>
  <p:sldIdLst>
    <p:sldId id="256" r:id="rId2"/>
    <p:sldId id="257" r:id="rId3"/>
    <p:sldId id="259" r:id="rId4"/>
    <p:sldId id="304" r:id="rId5"/>
    <p:sldId id="305" r:id="rId6"/>
    <p:sldId id="295" r:id="rId7"/>
    <p:sldId id="263" r:id="rId8"/>
    <p:sldId id="345" r:id="rId9"/>
    <p:sldId id="296" r:id="rId10"/>
    <p:sldId id="297" r:id="rId11"/>
    <p:sldId id="298" r:id="rId12"/>
    <p:sldId id="301" r:id="rId13"/>
    <p:sldId id="302" r:id="rId14"/>
    <p:sldId id="335" r:id="rId15"/>
    <p:sldId id="303" r:id="rId16"/>
    <p:sldId id="299" r:id="rId17"/>
    <p:sldId id="300" r:id="rId18"/>
    <p:sldId id="307" r:id="rId19"/>
    <p:sldId id="336" r:id="rId20"/>
    <p:sldId id="308" r:id="rId21"/>
    <p:sldId id="309" r:id="rId22"/>
    <p:sldId id="368" r:id="rId23"/>
    <p:sldId id="337" r:id="rId24"/>
    <p:sldId id="341" r:id="rId25"/>
    <p:sldId id="338" r:id="rId26"/>
    <p:sldId id="339" r:id="rId27"/>
    <p:sldId id="310" r:id="rId28"/>
    <p:sldId id="312" r:id="rId29"/>
    <p:sldId id="311" r:id="rId30"/>
    <p:sldId id="313" r:id="rId31"/>
    <p:sldId id="314" r:id="rId32"/>
    <p:sldId id="315" r:id="rId33"/>
    <p:sldId id="316" r:id="rId34"/>
    <p:sldId id="319" r:id="rId35"/>
    <p:sldId id="342" r:id="rId36"/>
    <p:sldId id="346" r:id="rId37"/>
    <p:sldId id="344" r:id="rId38"/>
    <p:sldId id="347" r:id="rId39"/>
    <p:sldId id="369" r:id="rId40"/>
    <p:sldId id="334" r:id="rId41"/>
    <p:sldId id="320" r:id="rId42"/>
    <p:sldId id="321" r:id="rId43"/>
    <p:sldId id="322" r:id="rId44"/>
    <p:sldId id="323" r:id="rId45"/>
    <p:sldId id="324" r:id="rId46"/>
    <p:sldId id="325" r:id="rId47"/>
    <p:sldId id="326" r:id="rId48"/>
    <p:sldId id="327" r:id="rId49"/>
    <p:sldId id="372" r:id="rId50"/>
    <p:sldId id="329" r:id="rId51"/>
    <p:sldId id="330" r:id="rId52"/>
    <p:sldId id="331" r:id="rId53"/>
    <p:sldId id="332" r:id="rId54"/>
    <p:sldId id="349" r:id="rId55"/>
    <p:sldId id="350" r:id="rId56"/>
    <p:sldId id="351" r:id="rId57"/>
    <p:sldId id="367" r:id="rId58"/>
    <p:sldId id="352" r:id="rId59"/>
    <p:sldId id="353" r:id="rId60"/>
    <p:sldId id="373" r:id="rId61"/>
    <p:sldId id="354" r:id="rId62"/>
    <p:sldId id="355" r:id="rId63"/>
    <p:sldId id="356" r:id="rId64"/>
    <p:sldId id="357" r:id="rId65"/>
    <p:sldId id="365" r:id="rId66"/>
    <p:sldId id="358" r:id="rId67"/>
    <p:sldId id="359" r:id="rId68"/>
    <p:sldId id="370" r:id="rId69"/>
    <p:sldId id="361" r:id="rId70"/>
    <p:sldId id="362" r:id="rId71"/>
    <p:sldId id="363" r:id="rId72"/>
    <p:sldId id="364" r:id="rId73"/>
    <p:sldId id="371" r:id="rId74"/>
    <p:sldId id="328" r:id="rId75"/>
  </p:sldIdLst>
  <p:sldSz cx="9144000" cy="5143500" type="screen16x9"/>
  <p:notesSz cx="7315200" cy="9601200"/>
  <p:embeddedFontLst>
    <p:embeddedFont>
      <p:font typeface="Calibri" panose="020F0502020204030204" pitchFamily="34" charset="0"/>
      <p:regular r:id="rId77"/>
      <p:bold r:id="rId78"/>
      <p:italic r:id="rId79"/>
      <p:boldItalic r:id="rId80"/>
    </p:embeddedFont>
    <p:embeddedFont>
      <p:font typeface="Cambria" panose="02040503050406030204" pitchFamily="18" charset="0"/>
      <p:regular r:id="rId81"/>
      <p:bold r:id="rId82"/>
      <p:italic r:id="rId83"/>
      <p:boldItalic r:id="rId84"/>
    </p:embeddedFont>
    <p:embeddedFont>
      <p:font typeface="Fira Sans Light" panose="020B0604020202020204" charset="0"/>
      <p:regular r:id="rId85"/>
      <p:bold r:id="rId86"/>
      <p:italic r:id="rId87"/>
      <p:boldItalic r:id="rId88"/>
    </p:embeddedFont>
    <p:embeddedFont>
      <p:font typeface="Fira Sans SemiBold" panose="020B060402020202020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ver" initials="S" lastIdx="1" clrIdx="0">
    <p:extLst>
      <p:ext uri="{19B8F6BF-5375-455C-9EA6-DF929625EA0E}">
        <p15:presenceInfo xmlns:p15="http://schemas.microsoft.com/office/powerpoint/2012/main" userId="Ser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06" autoAdjust="0"/>
    <p:restoredTop sz="94343" autoAdjust="0"/>
  </p:normalViewPr>
  <p:slideViewPr>
    <p:cSldViewPr snapToGrid="0">
      <p:cViewPr varScale="1">
        <p:scale>
          <a:sx n="96" d="100"/>
          <a:sy n="96" d="100"/>
        </p:scale>
        <p:origin x="72"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font" Target="fonts/font14.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35011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8542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52036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0092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9134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51078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8983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9155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69107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55294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79727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10194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211507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11992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40623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234239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033461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70280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673906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6204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04795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187706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653559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093023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965434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19490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568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881873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62206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89336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677930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840324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210349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359410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280066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04290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786086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775339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95572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849361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74657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896381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33598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5591588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506797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9590209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00105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732768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15907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2391071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1286216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7375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12266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617128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019963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626081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027590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7074445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9409140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5200658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307159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8352330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4172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6563891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3394898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726916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9960769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65240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7060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37307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gs>
              <a:gs pos="100000">
                <a:schemeClr val="accent4"/>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100000">
              <a:schemeClr val="accent2"/>
            </a:gs>
          </a:gsLst>
          <a:lin ang="0" scaled="0"/>
        </a:gradFill>
        <a:effectLst/>
      </p:bgPr>
    </p:bg>
    <p:spTree>
      <p:nvGrpSpPr>
        <p:cNvPr id="1" name="Shape 14"/>
        <p:cNvGrpSpPr/>
        <p:nvPr/>
      </p:nvGrpSpPr>
      <p:grpSpPr>
        <a:xfrm>
          <a:off x="0" y="0"/>
          <a:ext cx="0" cy="0"/>
          <a:chOff x="0" y="0"/>
          <a:chExt cx="0" cy="0"/>
        </a:xfrm>
      </p:grpSpPr>
      <p:sp>
        <p:nvSpPr>
          <p:cNvPr id="15" name="Google Shape;15;p3"/>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4"/>
              </a:gs>
              <a:gs pos="100000">
                <a:schemeClr val="accent3"/>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16;p3"/>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 name="Google Shape;17;p3"/>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5"/>
              </a:gs>
              <a:gs pos="100000">
                <a:schemeClr val="accent6"/>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txBox="1">
            <a:spLocks noGrp="1"/>
          </p:cNvSpPr>
          <p:nvPr>
            <p:ph type="ctrTitle"/>
          </p:nvPr>
        </p:nvSpPr>
        <p:spPr>
          <a:xfrm>
            <a:off x="779100" y="1984688"/>
            <a:ext cx="5040600"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9" name="Google Shape;19;p3"/>
          <p:cNvSpPr txBox="1">
            <a:spLocks noGrp="1"/>
          </p:cNvSpPr>
          <p:nvPr>
            <p:ph type="subTitle" idx="1"/>
          </p:nvPr>
        </p:nvSpPr>
        <p:spPr>
          <a:xfrm>
            <a:off x="779100" y="2713913"/>
            <a:ext cx="5040600" cy="4449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2" name="Google Shape;32;p5"/>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3" name="Google Shape;33;p5"/>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 name="Google Shape;34;p5"/>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5"/>
          <p:cNvSpPr txBox="1">
            <a:spLocks noGrp="1"/>
          </p:cNvSpPr>
          <p:nvPr>
            <p:ph type="body" idx="1"/>
          </p:nvPr>
        </p:nvSpPr>
        <p:spPr>
          <a:xfrm>
            <a:off x="779100" y="1492425"/>
            <a:ext cx="6962100" cy="2895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6" name="Google Shape;3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38" name="Google Shape;38;p6"/>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9" name="Google Shape;39;p6"/>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0" name="Google Shape;40;p6"/>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1" name="Google Shape;41;p6"/>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6"/>
          <p:cNvSpPr txBox="1">
            <a:spLocks noGrp="1"/>
          </p:cNvSpPr>
          <p:nvPr>
            <p:ph type="body" idx="1"/>
          </p:nvPr>
        </p:nvSpPr>
        <p:spPr>
          <a:xfrm>
            <a:off x="779100"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3" name="Google Shape;43;p6"/>
          <p:cNvSpPr txBox="1">
            <a:spLocks noGrp="1"/>
          </p:cNvSpPr>
          <p:nvPr>
            <p:ph type="body" idx="2"/>
          </p:nvPr>
        </p:nvSpPr>
        <p:spPr>
          <a:xfrm>
            <a:off x="4488203"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4" name="Google Shape;4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541682" y="237461"/>
            <a:ext cx="8060635" cy="1938993"/>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Accounting and Taxation of securities</a:t>
            </a:r>
            <a:endParaRPr b="1" dirty="0">
              <a:latin typeface="Cambria" panose="02040503050406030204" pitchFamily="18" charset="0"/>
              <a:ea typeface="Cambria" panose="02040503050406030204" pitchFamily="18" charset="0"/>
            </a:endParaRPr>
          </a:p>
        </p:txBody>
      </p:sp>
      <p:sp>
        <p:nvSpPr>
          <p:cNvPr id="2" name="TextBox 1"/>
          <p:cNvSpPr txBox="1"/>
          <p:nvPr/>
        </p:nvSpPr>
        <p:spPr>
          <a:xfrm>
            <a:off x="1793996" y="4115446"/>
            <a:ext cx="5156200" cy="1323439"/>
          </a:xfrm>
          <a:prstGeom prst="rect">
            <a:avLst/>
          </a:prstGeom>
          <a:noFill/>
        </p:spPr>
        <p:txBody>
          <a:bodyPr wrap="square" rtlCol="0">
            <a:spAutoFit/>
          </a:bodyPr>
          <a:lstStyle/>
          <a:p>
            <a:pPr algn="ctr"/>
            <a:r>
              <a:rPr lang="en-US" sz="2000" b="1" dirty="0">
                <a:solidFill>
                  <a:schemeClr val="bg1"/>
                </a:solidFill>
                <a:latin typeface="Cambria" panose="02040503050406030204" pitchFamily="18" charset="0"/>
                <a:ea typeface="Cambria" panose="02040503050406030204" pitchFamily="18" charset="0"/>
              </a:rPr>
              <a:t>By CA </a:t>
            </a:r>
            <a:r>
              <a:rPr lang="en-US" sz="2000" b="1" dirty="0" err="1">
                <a:solidFill>
                  <a:schemeClr val="bg1"/>
                </a:solidFill>
                <a:latin typeface="Cambria" panose="02040503050406030204" pitchFamily="18" charset="0"/>
                <a:ea typeface="Cambria" panose="02040503050406030204" pitchFamily="18" charset="0"/>
              </a:rPr>
              <a:t>Kinjal</a:t>
            </a:r>
            <a:r>
              <a:rPr lang="en-US" sz="2000" b="1" dirty="0">
                <a:solidFill>
                  <a:schemeClr val="bg1"/>
                </a:solidFill>
                <a:latin typeface="Cambria" panose="02040503050406030204" pitchFamily="18" charset="0"/>
                <a:ea typeface="Cambria" panose="02040503050406030204" pitchFamily="18" charset="0"/>
              </a:rPr>
              <a:t> Shah</a:t>
            </a:r>
          </a:p>
          <a:p>
            <a:pPr algn="ctr"/>
            <a:r>
              <a:rPr lang="en-US" sz="2000" b="1" dirty="0">
                <a:solidFill>
                  <a:schemeClr val="bg1"/>
                </a:solidFill>
                <a:latin typeface="Cambria" panose="02040503050406030204" pitchFamily="18" charset="0"/>
                <a:ea typeface="Cambria" panose="02040503050406030204" pitchFamily="18" charset="0"/>
              </a:rPr>
              <a:t>(</a:t>
            </a:r>
            <a:r>
              <a:rPr lang="en-US" sz="2000" b="1" dirty="0" err="1">
                <a:solidFill>
                  <a:schemeClr val="bg1"/>
                </a:solidFill>
                <a:latin typeface="Cambria" panose="02040503050406030204" pitchFamily="18" charset="0"/>
                <a:ea typeface="Cambria" panose="02040503050406030204" pitchFamily="18" charset="0"/>
              </a:rPr>
              <a:t>B.Com</a:t>
            </a:r>
            <a:r>
              <a:rPr lang="en-US" sz="2000" b="1" dirty="0">
                <a:solidFill>
                  <a:schemeClr val="bg1"/>
                </a:solidFill>
                <a:latin typeface="Cambria" panose="02040503050406030204" pitchFamily="18" charset="0"/>
                <a:ea typeface="Cambria" panose="02040503050406030204" pitchFamily="18" charset="0"/>
              </a:rPr>
              <a:t>., FCA, DISA(ICAI), </a:t>
            </a:r>
            <a:r>
              <a:rPr lang="en-US" sz="2000" b="1" dirty="0" err="1">
                <a:solidFill>
                  <a:schemeClr val="bg1"/>
                </a:solidFill>
                <a:latin typeface="Cambria" panose="02040503050406030204" pitchFamily="18" charset="0"/>
                <a:ea typeface="Cambria" panose="02040503050406030204" pitchFamily="18" charset="0"/>
              </a:rPr>
              <a:t>M.Com</a:t>
            </a:r>
            <a:r>
              <a:rPr lang="en-US" sz="2000" b="1" dirty="0">
                <a:solidFill>
                  <a:schemeClr val="bg1"/>
                </a:solidFill>
                <a:latin typeface="Cambria" panose="02040503050406030204" pitchFamily="18" charset="0"/>
                <a:ea typeface="Cambria" panose="02040503050406030204" pitchFamily="18" charset="0"/>
              </a:rPr>
              <a:t>., CAMS)</a:t>
            </a:r>
          </a:p>
          <a:p>
            <a:pPr algn="ctr"/>
            <a:endParaRPr lang="en-US" sz="2000" b="1" dirty="0">
              <a:solidFill>
                <a:schemeClr val="bg1"/>
              </a:solidFill>
              <a:latin typeface="Cambria" panose="02040503050406030204" pitchFamily="18" charset="0"/>
              <a:ea typeface="Cambria" panose="02040503050406030204" pitchFamily="18" charset="0"/>
            </a:endParaRPr>
          </a:p>
          <a:p>
            <a:pPr algn="ctr"/>
            <a:endParaRPr lang="en-US" sz="20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5A608C4-708D-4D8C-969F-9B30544C2CCD}"/>
              </a:ext>
            </a:extLst>
          </p:cNvPr>
          <p:cNvSpPr txBox="1"/>
          <p:nvPr/>
        </p:nvSpPr>
        <p:spPr>
          <a:xfrm>
            <a:off x="2981739" y="2176454"/>
            <a:ext cx="5620578" cy="1938992"/>
          </a:xfrm>
          <a:prstGeom prst="rect">
            <a:avLst/>
          </a:prstGeom>
          <a:noFill/>
        </p:spPr>
        <p:txBody>
          <a:bodyPr wrap="square" rtlCol="0">
            <a:spAutoFit/>
          </a:bodyPr>
          <a:lstStyle/>
          <a:p>
            <a:pPr algn="r"/>
            <a:r>
              <a:rPr lang="en-US" sz="3000" dirty="0">
                <a:solidFill>
                  <a:schemeClr val="bg1"/>
                </a:solidFill>
                <a:latin typeface="Cambria" panose="02040503050406030204" pitchFamily="18" charset="0"/>
                <a:ea typeface="Cambria" panose="02040503050406030204" pitchFamily="18" charset="0"/>
              </a:rPr>
              <a:t>-Organized by Belgaum branch of SIRC of ICAI</a:t>
            </a:r>
          </a:p>
          <a:p>
            <a:pPr algn="r"/>
            <a:r>
              <a:rPr lang="en-US" sz="3000" dirty="0">
                <a:solidFill>
                  <a:schemeClr val="bg1"/>
                </a:solidFill>
                <a:latin typeface="Cambria" panose="02040503050406030204" pitchFamily="18" charset="0"/>
                <a:ea typeface="Cambria" panose="02040503050406030204" pitchFamily="18" charset="0"/>
              </a:rPr>
              <a:t>February 23, 2024</a:t>
            </a:r>
          </a:p>
          <a:p>
            <a:pPr algn="r"/>
            <a:endParaRPr lang="en-IN" sz="3000" dirty="0">
              <a:solidFill>
                <a:schemeClr val="bg1"/>
              </a:solidFill>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10</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571838" y="195499"/>
            <a:ext cx="6962100" cy="396300"/>
          </a:xfrm>
        </p:spPr>
        <p:txBody>
          <a:bodyPr/>
          <a:lstStyle/>
          <a:p>
            <a:pPr algn="ctr"/>
            <a:r>
              <a:rPr lang="en-US" b="1" dirty="0">
                <a:latin typeface="Cambria" panose="02040503050406030204" pitchFamily="18" charset="0"/>
                <a:ea typeface="Cambria" panose="02040503050406030204" pitchFamily="18" charset="0"/>
              </a:rPr>
              <a:t>Exchange Traded Funds (ETFs)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5" y="787100"/>
            <a:ext cx="7876345" cy="3569299"/>
          </a:xfrm>
        </p:spPr>
        <p:txBody>
          <a:bodyPr/>
          <a:lstStyle/>
          <a:p>
            <a:pPr algn="just">
              <a:lnSpc>
                <a:spcPct val="150000"/>
              </a:lnSpc>
            </a:pPr>
            <a:r>
              <a:rPr lang="en-US" dirty="0">
                <a:latin typeface="Cambria" panose="02040503050406030204" pitchFamily="18" charset="0"/>
                <a:ea typeface="Cambria" panose="02040503050406030204" pitchFamily="18" charset="0"/>
              </a:rPr>
              <a:t>Similar to Mutual Funds as they have pooled investments but can be traded on stock exchanges like Equity shares. </a:t>
            </a:r>
          </a:p>
          <a:p>
            <a:pPr algn="just">
              <a:lnSpc>
                <a:spcPct val="150000"/>
              </a:lnSpc>
            </a:pPr>
            <a:r>
              <a:rPr lang="en-US" dirty="0">
                <a:latin typeface="Cambria" panose="02040503050406030204" pitchFamily="18" charset="0"/>
                <a:ea typeface="Cambria" panose="02040503050406030204" pitchFamily="18" charset="0"/>
              </a:rPr>
              <a:t>Currently the types of ETFs traded in India – Index ETFs, Sectoral ETFs and Gold/Silver ETFs.</a:t>
            </a:r>
          </a:p>
          <a:p>
            <a:pPr algn="just">
              <a:lnSpc>
                <a:spcPct val="150000"/>
              </a:lnSpc>
            </a:pPr>
            <a:r>
              <a:rPr lang="en-US" dirty="0">
                <a:latin typeface="Cambria" panose="02040503050406030204" pitchFamily="18" charset="0"/>
                <a:ea typeface="Cambria" panose="02040503050406030204" pitchFamily="18" charset="0"/>
              </a:rPr>
              <a:t>Index ETFs track the movement of indices such as the SENSEX or the NIFTY. Sectoral ETFs invests solely in stocks from a specific sector or industry such as Technology funds.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417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11</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568452" y="0"/>
            <a:ext cx="6962100" cy="595235"/>
          </a:xfrm>
        </p:spPr>
        <p:txBody>
          <a:bodyPr/>
          <a:lstStyle/>
          <a:p>
            <a:pPr algn="ctr"/>
            <a:r>
              <a:rPr lang="en-US" b="1" dirty="0">
                <a:latin typeface="Cambria" panose="02040503050406030204" pitchFamily="18" charset="0"/>
                <a:ea typeface="Cambria" panose="02040503050406030204" pitchFamily="18" charset="0"/>
              </a:rPr>
              <a:t>Debt securities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357807" y="595235"/>
            <a:ext cx="7383389" cy="4548216"/>
          </a:xfrm>
        </p:spPr>
        <p:txBody>
          <a:bodyPr/>
          <a:lstStyle/>
          <a:p>
            <a:pPr algn="just">
              <a:lnSpc>
                <a:spcPct val="150000"/>
              </a:lnSpc>
            </a:pPr>
            <a:r>
              <a:rPr lang="en-US" dirty="0">
                <a:latin typeface="Cambria" panose="02040503050406030204" pitchFamily="18" charset="0"/>
                <a:ea typeface="Cambria" panose="02040503050406030204" pitchFamily="18" charset="0"/>
              </a:rPr>
              <a:t>Represent a loan between an issuer (borrower) and an investor (lender)</a:t>
            </a:r>
          </a:p>
          <a:p>
            <a:pPr algn="just">
              <a:lnSpc>
                <a:spcPct val="150000"/>
              </a:lnSpc>
            </a:pPr>
            <a:r>
              <a:rPr lang="en-IN" dirty="0">
                <a:latin typeface="Cambria" panose="02040503050406030204" pitchFamily="18" charset="0"/>
                <a:ea typeface="Cambria" panose="02040503050406030204" pitchFamily="18" charset="0"/>
              </a:rPr>
              <a:t>Investors received periodical interest on debt securities</a:t>
            </a:r>
          </a:p>
          <a:p>
            <a:pPr algn="just">
              <a:lnSpc>
                <a:spcPct val="150000"/>
              </a:lnSpc>
            </a:pPr>
            <a:r>
              <a:rPr lang="en-IN" dirty="0">
                <a:latin typeface="Cambria" panose="02040503050406030204" pitchFamily="18" charset="0"/>
                <a:ea typeface="Cambria" panose="02040503050406030204" pitchFamily="18" charset="0"/>
              </a:rPr>
              <a:t>Debt securities can be listed or unlisted</a:t>
            </a:r>
          </a:p>
          <a:p>
            <a:pPr algn="just">
              <a:lnSpc>
                <a:spcPct val="150000"/>
              </a:lnSpc>
            </a:pPr>
            <a:r>
              <a:rPr lang="en-US" dirty="0">
                <a:latin typeface="Cambria" panose="02040503050406030204" pitchFamily="18" charset="0"/>
                <a:ea typeface="Cambria" panose="02040503050406030204" pitchFamily="18" charset="0"/>
              </a:rPr>
              <a:t>Examples of listed Debt securities are debentures, Government Securities, corporate bonds, tax-free bonds, </a:t>
            </a:r>
            <a:r>
              <a:rPr lang="en-US" dirty="0" err="1">
                <a:latin typeface="Cambria" panose="02040503050406030204" pitchFamily="18" charset="0"/>
                <a:ea typeface="Cambria" panose="02040503050406030204" pitchFamily="18" charset="0"/>
              </a:rPr>
              <a:t>etc</a:t>
            </a:r>
            <a:endParaRPr lang="en-US" dirty="0">
              <a:latin typeface="Cambria" panose="02040503050406030204" pitchFamily="18" charset="0"/>
              <a:ea typeface="Cambria" panose="02040503050406030204" pitchFamily="18" charset="0"/>
            </a:endParaRPr>
          </a:p>
          <a:p>
            <a:pPr algn="just">
              <a:lnSpc>
                <a:spcPct val="150000"/>
              </a:lnSpc>
            </a:pPr>
            <a:r>
              <a:rPr lang="en-US" dirty="0">
                <a:latin typeface="Cambria" panose="02040503050406030204" pitchFamily="18" charset="0"/>
                <a:ea typeface="Cambria" panose="02040503050406030204" pitchFamily="18" charset="0"/>
              </a:rPr>
              <a:t>Examples of unlisted debt securities are Non-convertible debentures, debt securities raised through private placements</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072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12</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Gold Securities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357809" y="844826"/>
            <a:ext cx="7383389" cy="3569299"/>
          </a:xfrm>
        </p:spPr>
        <p:txBody>
          <a:bodyPr/>
          <a:lstStyle/>
          <a:p>
            <a:pPr algn="just">
              <a:lnSpc>
                <a:spcPct val="150000"/>
              </a:lnSpc>
            </a:pPr>
            <a:r>
              <a:rPr lang="en-US" dirty="0">
                <a:latin typeface="Cambria" panose="02040503050406030204" pitchFamily="18" charset="0"/>
                <a:ea typeface="Cambria" panose="02040503050406030204" pitchFamily="18" charset="0"/>
              </a:rPr>
              <a:t>Currently, there are multiple ways to invest in gold, even though traditionally, the physical form has been most popular. </a:t>
            </a:r>
          </a:p>
          <a:p>
            <a:pPr algn="just">
              <a:lnSpc>
                <a:spcPct val="150000"/>
              </a:lnSpc>
            </a:pPr>
            <a:r>
              <a:rPr lang="en-US" dirty="0">
                <a:latin typeface="Cambria" panose="02040503050406030204" pitchFamily="18" charset="0"/>
                <a:ea typeface="Cambria" panose="02040503050406030204" pitchFamily="18" charset="0"/>
              </a:rPr>
              <a:t>Gold is also purchased as financial products such as digital gold, Gold ETFs, Gold Mutual Funds, and Sovereign Gold Bonds.</a:t>
            </a:r>
          </a:p>
        </p:txBody>
      </p:sp>
    </p:spTree>
    <p:extLst>
      <p:ext uri="{BB962C8B-B14F-4D97-AF65-F5344CB8AC3E}">
        <p14:creationId xmlns:p14="http://schemas.microsoft.com/office/powerpoint/2010/main" val="204807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13</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Real Estate Investments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39149" y="765313"/>
            <a:ext cx="7822094" cy="4283765"/>
          </a:xfrm>
        </p:spPr>
        <p:txBody>
          <a:bodyPr/>
          <a:lstStyle/>
          <a:p>
            <a:pPr algn="just"/>
            <a:r>
              <a:rPr lang="en-US" dirty="0">
                <a:latin typeface="Cambria" panose="02040503050406030204" pitchFamily="18" charset="0"/>
                <a:ea typeface="Cambria" panose="02040503050406030204" pitchFamily="18" charset="0"/>
              </a:rPr>
              <a:t>Real Estate investments refers to real property that consists of land and improvements, which include buildings, fixtures, roads, structures, and utility systems.</a:t>
            </a:r>
          </a:p>
          <a:p>
            <a:pPr algn="just"/>
            <a:r>
              <a:rPr lang="en-US" dirty="0">
                <a:latin typeface="Cambria" panose="02040503050406030204" pitchFamily="18" charset="0"/>
                <a:ea typeface="Cambria" panose="02040503050406030204" pitchFamily="18" charset="0"/>
              </a:rPr>
              <a:t>In recent years, another type of Real Estate investment has gained significant popularity in India. </a:t>
            </a:r>
          </a:p>
          <a:p>
            <a:pPr algn="just"/>
            <a:r>
              <a:rPr lang="en-US" dirty="0">
                <a:latin typeface="Cambria" panose="02040503050406030204" pitchFamily="18" charset="0"/>
                <a:ea typeface="Cambria" panose="02040503050406030204" pitchFamily="18" charset="0"/>
              </a:rPr>
              <a:t>These are Real Estate Investment Trusts or REITs. At present, there are two key types of REITs available in India – Listed REITs and Unlisted REITs.</a:t>
            </a:r>
          </a:p>
          <a:p>
            <a:pPr algn="just"/>
            <a:r>
              <a:rPr lang="en-US" dirty="0">
                <a:latin typeface="Cambria" panose="02040503050406030204" pitchFamily="18" charset="0"/>
                <a:ea typeface="Cambria" panose="02040503050406030204" pitchFamily="18" charset="0"/>
              </a:rPr>
              <a:t>REITs are companies that own, operate, and manage income-generating real estate assets.</a:t>
            </a:r>
          </a:p>
          <a:p>
            <a:pPr algn="just"/>
            <a:r>
              <a:rPr lang="en-US" dirty="0">
                <a:latin typeface="Cambria" panose="02040503050406030204" pitchFamily="18" charset="0"/>
                <a:ea typeface="Cambria" panose="02040503050406030204" pitchFamily="18" charset="0"/>
              </a:rPr>
              <a:t>REITs pay investors in various forms such as interest, dividend, loan repayment.</a:t>
            </a:r>
          </a:p>
        </p:txBody>
      </p:sp>
    </p:spTree>
    <p:extLst>
      <p:ext uri="{BB962C8B-B14F-4D97-AF65-F5344CB8AC3E}">
        <p14:creationId xmlns:p14="http://schemas.microsoft.com/office/powerpoint/2010/main" val="4321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14</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0" y="94422"/>
            <a:ext cx="7742581" cy="551469"/>
          </a:xfrm>
        </p:spPr>
        <p:txBody>
          <a:bodyPr/>
          <a:lstStyle/>
          <a:p>
            <a:pPr algn="ctr"/>
            <a:r>
              <a:rPr lang="en-US" b="1" dirty="0">
                <a:latin typeface="Cambria" panose="02040503050406030204" pitchFamily="18" charset="0"/>
                <a:ea typeface="Cambria" panose="02040503050406030204" pitchFamily="18" charset="0"/>
              </a:rPr>
              <a:t>Infrastructure Investment Trusts (</a:t>
            </a:r>
            <a:r>
              <a:rPr lang="en-US" b="1" dirty="0" err="1">
                <a:latin typeface="Cambria" panose="02040503050406030204" pitchFamily="18" charset="0"/>
                <a:ea typeface="Cambria" panose="02040503050406030204" pitchFamily="18" charset="0"/>
              </a:rPr>
              <a:t>Invits</a:t>
            </a:r>
            <a:r>
              <a:rPr lang="en-US" b="1" dirty="0">
                <a:latin typeface="Cambria" panose="02040503050406030204" pitchFamily="18" charset="0"/>
                <a:ea typeface="Cambria" panose="02040503050406030204" pitchFamily="18" charset="0"/>
              </a:rPr>
              <a:t>)</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0" y="844825"/>
            <a:ext cx="8040756" cy="4204253"/>
          </a:xfrm>
        </p:spPr>
        <p:txBody>
          <a:bodyPr/>
          <a:lstStyle/>
          <a:p>
            <a:pPr algn="just"/>
            <a:r>
              <a:rPr lang="en-US" dirty="0">
                <a:latin typeface="Cambria" panose="02040503050406030204" pitchFamily="18" charset="0"/>
                <a:ea typeface="Cambria" panose="02040503050406030204" pitchFamily="18" charset="0"/>
              </a:rPr>
              <a:t>A type of investment vehicle that allows investors to invest in infrastructure assets such as roads, bridges, power plants, and renewable energy projects.</a:t>
            </a:r>
          </a:p>
          <a:p>
            <a:pPr algn="just"/>
            <a:r>
              <a:rPr lang="en-US" dirty="0">
                <a:latin typeface="Cambria" panose="02040503050406030204" pitchFamily="18" charset="0"/>
                <a:ea typeface="Cambria" panose="02040503050406030204" pitchFamily="18" charset="0"/>
              </a:rPr>
              <a:t>Listed on stock exchanges, and investors can buy and sell units in them just like they would buy and sell shares of stock.</a:t>
            </a:r>
          </a:p>
          <a:p>
            <a:pPr algn="just"/>
            <a:r>
              <a:rPr lang="en-US" dirty="0" err="1">
                <a:latin typeface="Cambria" panose="02040503050406030204" pitchFamily="18" charset="0"/>
                <a:ea typeface="Cambria" panose="02040503050406030204" pitchFamily="18" charset="0"/>
              </a:rPr>
              <a:t>Invits</a:t>
            </a:r>
            <a:r>
              <a:rPr lang="en-US" dirty="0">
                <a:latin typeface="Cambria" panose="02040503050406030204" pitchFamily="18" charset="0"/>
                <a:ea typeface="Cambria" panose="02040503050406030204" pitchFamily="18" charset="0"/>
              </a:rPr>
              <a:t> pay investors in various forms such as interest, dividend, loan repayment.</a:t>
            </a:r>
          </a:p>
          <a:p>
            <a:pPr algn="just"/>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7867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15</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564176" y="195498"/>
            <a:ext cx="6962100" cy="396300"/>
          </a:xfrm>
        </p:spPr>
        <p:txBody>
          <a:bodyPr/>
          <a:lstStyle/>
          <a:p>
            <a:pPr algn="ctr"/>
            <a:r>
              <a:rPr lang="en-US" b="1" dirty="0">
                <a:latin typeface="Cambria" panose="02040503050406030204" pitchFamily="18" charset="0"/>
                <a:ea typeface="Cambria" panose="02040503050406030204" pitchFamily="18" charset="0"/>
              </a:rPr>
              <a:t>Derivatives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49087" y="645892"/>
            <a:ext cx="7792278" cy="4103960"/>
          </a:xfrm>
        </p:spPr>
        <p:txBody>
          <a:bodyPr/>
          <a:lstStyle/>
          <a:p>
            <a:pPr algn="just"/>
            <a:r>
              <a:rPr lang="en-US" dirty="0">
                <a:latin typeface="Cambria" panose="02040503050406030204" pitchFamily="18" charset="0"/>
                <a:ea typeface="Cambria" panose="02040503050406030204" pitchFamily="18" charset="0"/>
              </a:rPr>
              <a:t>Derivatives are financial instruments* whose value depend upon or is derived from some underlying assets.</a:t>
            </a:r>
          </a:p>
          <a:p>
            <a:pPr algn="just"/>
            <a:r>
              <a:rPr lang="en-US" dirty="0">
                <a:latin typeface="Cambria" panose="02040503050406030204" pitchFamily="18" charset="0"/>
                <a:ea typeface="Cambria" panose="02040503050406030204" pitchFamily="18" charset="0"/>
              </a:rPr>
              <a:t>The underlying assets can be real assets such as commodities, gold etc. or financial assets such as index, interest rate etc.</a:t>
            </a:r>
          </a:p>
          <a:p>
            <a:pPr algn="just"/>
            <a:r>
              <a:rPr lang="en-US" dirty="0">
                <a:latin typeface="Cambria" panose="02040503050406030204" pitchFamily="18" charset="0"/>
                <a:ea typeface="Cambria" panose="02040503050406030204" pitchFamily="18" charset="0"/>
              </a:rPr>
              <a:t>A derivative does not have its own physical existence. It emerges out of the contract between the buyer and seller of the derivative instrument</a:t>
            </a:r>
          </a:p>
          <a:p>
            <a:pPr algn="just"/>
            <a:endParaRPr lang="en-US" dirty="0">
              <a:latin typeface="Cambria" panose="02040503050406030204" pitchFamily="18" charset="0"/>
              <a:ea typeface="Cambria" panose="02040503050406030204" pitchFamily="18" charset="0"/>
            </a:endParaRPr>
          </a:p>
          <a:p>
            <a:pPr marL="101600" indent="0" algn="just">
              <a:buNone/>
            </a:pPr>
            <a:r>
              <a:rPr lang="en-US" dirty="0">
                <a:latin typeface="Cambria" panose="02040503050406030204" pitchFamily="18" charset="0"/>
                <a:ea typeface="Cambria" panose="02040503050406030204" pitchFamily="18" charset="0"/>
              </a:rPr>
              <a:t>*Financial Instruments means any contract that gives rise to a financial asset of one entity and a financial liability or equity instrument of another entity.</a:t>
            </a:r>
          </a:p>
          <a:p>
            <a:pPr marL="101600" indent="0" algn="just">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281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16</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Types of Derivatives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357809" y="844826"/>
            <a:ext cx="7383389" cy="3569299"/>
          </a:xfrm>
        </p:spPr>
        <p:txBody>
          <a:bodyPr/>
          <a:lstStyle/>
          <a:p>
            <a:pPr algn="just">
              <a:lnSpc>
                <a:spcPct val="200000"/>
              </a:lnSpc>
            </a:pPr>
            <a:r>
              <a:rPr lang="en-US" dirty="0">
                <a:latin typeface="Cambria" panose="02040503050406030204" pitchFamily="18" charset="0"/>
                <a:ea typeface="Cambria" panose="02040503050406030204" pitchFamily="18" charset="0"/>
              </a:rPr>
              <a:t>Forwards</a:t>
            </a:r>
          </a:p>
          <a:p>
            <a:pPr algn="just">
              <a:lnSpc>
                <a:spcPct val="200000"/>
              </a:lnSpc>
            </a:pPr>
            <a:r>
              <a:rPr lang="en-US" dirty="0">
                <a:latin typeface="Cambria" panose="02040503050406030204" pitchFamily="18" charset="0"/>
                <a:ea typeface="Cambria" panose="02040503050406030204" pitchFamily="18" charset="0"/>
              </a:rPr>
              <a:t>Futures</a:t>
            </a:r>
          </a:p>
          <a:p>
            <a:pPr algn="just">
              <a:lnSpc>
                <a:spcPct val="200000"/>
              </a:lnSpc>
            </a:pPr>
            <a:r>
              <a:rPr lang="en-US" dirty="0">
                <a:latin typeface="Cambria" panose="02040503050406030204" pitchFamily="18" charset="0"/>
                <a:ea typeface="Cambria" panose="02040503050406030204" pitchFamily="18" charset="0"/>
              </a:rPr>
              <a:t>Options</a:t>
            </a:r>
          </a:p>
          <a:p>
            <a:pPr algn="just">
              <a:lnSpc>
                <a:spcPct val="200000"/>
              </a:lnSpc>
            </a:pPr>
            <a:r>
              <a:rPr lang="en-US" dirty="0">
                <a:latin typeface="Cambria" panose="02040503050406030204" pitchFamily="18" charset="0"/>
                <a:ea typeface="Cambria" panose="02040503050406030204" pitchFamily="18" charset="0"/>
              </a:rPr>
              <a:t>Swaps</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987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17</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Forwards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 y="745435"/>
            <a:ext cx="7752521" cy="4148473"/>
          </a:xfrm>
        </p:spPr>
        <p:txBody>
          <a:bodyPr/>
          <a:lstStyle/>
          <a:p>
            <a:pPr algn="just">
              <a:lnSpc>
                <a:spcPct val="150000"/>
              </a:lnSpc>
            </a:pPr>
            <a:r>
              <a:rPr lang="en-US" dirty="0">
                <a:latin typeface="Cambria" panose="02040503050406030204" pitchFamily="18" charset="0"/>
                <a:ea typeface="Cambria" panose="02040503050406030204" pitchFamily="18" charset="0"/>
              </a:rPr>
              <a:t>Holder is charged to perform the contract.</a:t>
            </a:r>
          </a:p>
          <a:p>
            <a:pPr algn="just">
              <a:lnSpc>
                <a:spcPct val="150000"/>
              </a:lnSpc>
            </a:pPr>
            <a:r>
              <a:rPr lang="en-US" dirty="0">
                <a:latin typeface="Cambria" panose="02040503050406030204" pitchFamily="18" charset="0"/>
                <a:ea typeface="Cambria" panose="02040503050406030204" pitchFamily="18" charset="0"/>
              </a:rPr>
              <a:t>Forwards are not traded on stock exchanges. They are available over-the-counter (OTC) and are not market-to-market.</a:t>
            </a:r>
          </a:p>
          <a:p>
            <a:pPr algn="just">
              <a:lnSpc>
                <a:spcPct val="150000"/>
              </a:lnSpc>
            </a:pPr>
            <a:r>
              <a:rPr lang="en-US" dirty="0">
                <a:latin typeface="Cambria" panose="02040503050406030204" pitchFamily="18" charset="0"/>
                <a:ea typeface="Cambria" panose="02040503050406030204" pitchFamily="18" charset="0"/>
              </a:rPr>
              <a:t>Example: A farmer plans to grow 5000 Kgs of wheat this year. He can sell his wheat for whatever the price is when he harvests it, or he could lock in a price now by selling a forward contract that obligates him to sell 5000 kgs of wheat to a company after the harvest for a fixed or specified price. By locking in the price now, he can actually eliminate the risk of falling wheat prices.</a:t>
            </a:r>
          </a:p>
          <a:p>
            <a:pPr algn="just">
              <a:lnSpc>
                <a:spcPct val="150000"/>
              </a:lnSpc>
            </a:pP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632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18</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10135" y="0"/>
            <a:ext cx="6962100" cy="396300"/>
          </a:xfrm>
        </p:spPr>
        <p:txBody>
          <a:bodyPr/>
          <a:lstStyle/>
          <a:p>
            <a:pPr algn="ctr"/>
            <a:r>
              <a:rPr lang="en-US" b="1" dirty="0">
                <a:latin typeface="Cambria" panose="02040503050406030204" pitchFamily="18" charset="0"/>
                <a:ea typeface="Cambria" panose="02040503050406030204" pitchFamily="18" charset="0"/>
              </a:rPr>
              <a:t>Futures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88070" y="198150"/>
            <a:ext cx="8160026" cy="4148473"/>
          </a:xfrm>
        </p:spPr>
        <p:txBody>
          <a:bodyPr/>
          <a:lstStyle/>
          <a:p>
            <a:pPr algn="just">
              <a:lnSpc>
                <a:spcPct val="150000"/>
              </a:lnSpc>
            </a:pPr>
            <a:r>
              <a:rPr lang="en-US" dirty="0">
                <a:latin typeface="Cambria" panose="02040503050406030204" pitchFamily="18" charset="0"/>
                <a:ea typeface="Cambria" panose="02040503050406030204" pitchFamily="18" charset="0"/>
              </a:rPr>
              <a:t>Standardized agreement: Buy or sell an asset (commodity, stock, etc.) at a predetermined price on a specific future date.</a:t>
            </a:r>
          </a:p>
          <a:p>
            <a:pPr algn="just">
              <a:lnSpc>
                <a:spcPct val="150000"/>
              </a:lnSpc>
            </a:pPr>
            <a:r>
              <a:rPr lang="en-US" dirty="0">
                <a:latin typeface="Cambria" panose="02040503050406030204" pitchFamily="18" charset="0"/>
                <a:ea typeface="Cambria" panose="02040503050406030204" pitchFamily="18" charset="0"/>
              </a:rPr>
              <a:t>Binding obligation: Both parties must fulfill the contract, ensuring commitment.</a:t>
            </a:r>
          </a:p>
          <a:p>
            <a:pPr algn="just">
              <a:lnSpc>
                <a:spcPct val="150000"/>
              </a:lnSpc>
            </a:pPr>
            <a:r>
              <a:rPr lang="en-US" dirty="0">
                <a:latin typeface="Cambria" panose="02040503050406030204" pitchFamily="18" charset="0"/>
                <a:ea typeface="Cambria" panose="02040503050406030204" pitchFamily="18" charset="0"/>
              </a:rPr>
              <a:t>Exchange-traded: Contracts are bought and sold on regulated stock exchanges.</a:t>
            </a:r>
          </a:p>
          <a:p>
            <a:pPr algn="just">
              <a:lnSpc>
                <a:spcPct val="150000"/>
              </a:lnSpc>
            </a:pPr>
            <a:r>
              <a:rPr lang="en-US" dirty="0">
                <a:latin typeface="Cambria" panose="02040503050406030204" pitchFamily="18" charset="0"/>
                <a:ea typeface="Cambria" panose="02040503050406030204" pitchFamily="18" charset="0"/>
              </a:rPr>
              <a:t>Equity Futures are cash settled or delivery </a:t>
            </a:r>
            <a:r>
              <a:rPr lang="en-US" dirty="0" err="1">
                <a:latin typeface="Cambria" panose="02040503050406030204" pitchFamily="18" charset="0"/>
                <a:ea typeface="Cambria" panose="02040503050406030204" pitchFamily="18" charset="0"/>
              </a:rPr>
              <a:t>setled</a:t>
            </a:r>
            <a:r>
              <a:rPr lang="en-US" dirty="0">
                <a:latin typeface="Cambria" panose="02040503050406030204" pitchFamily="18" charset="0"/>
                <a:ea typeface="Cambria" panose="02040503050406030204" pitchFamily="18" charset="0"/>
              </a:rPr>
              <a:t> but index futures are always cash settled</a:t>
            </a:r>
          </a:p>
          <a:p>
            <a:pPr algn="just">
              <a:lnSpc>
                <a:spcPct val="150000"/>
              </a:lnSpc>
            </a:pPr>
            <a:r>
              <a:rPr lang="en-US" dirty="0">
                <a:latin typeface="Cambria" panose="02040503050406030204" pitchFamily="18" charset="0"/>
                <a:ea typeface="Cambria" panose="02040503050406030204" pitchFamily="18" charset="0"/>
              </a:rPr>
              <a:t>Example: Purchasing a June futures contract for XYZ stock at Rs. 1,000 per share means buying/selling at that price on the designated date in June.</a:t>
            </a:r>
          </a:p>
          <a:p>
            <a:pPr algn="just">
              <a:lnSpc>
                <a:spcPct val="150000"/>
              </a:lnSpc>
            </a:pP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800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19</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114716" y="1"/>
            <a:ext cx="7995614" cy="469900"/>
          </a:xfrm>
        </p:spPr>
        <p:txBody>
          <a:bodyPr/>
          <a:lstStyle/>
          <a:p>
            <a:pPr algn="ctr"/>
            <a:r>
              <a:rPr lang="en-US" b="1" dirty="0">
                <a:latin typeface="Cambria" panose="02040503050406030204" pitchFamily="18" charset="0"/>
                <a:ea typeface="Cambria" panose="02040503050406030204" pitchFamily="18" charset="0"/>
              </a:rPr>
              <a:t>Futures - Illustration</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6" y="358412"/>
            <a:ext cx="8365868" cy="4539421"/>
          </a:xfrm>
        </p:spPr>
        <p:txBody>
          <a:bodyPr/>
          <a:lstStyle/>
          <a:p>
            <a:pPr marL="88900" lvl="1" indent="0" algn="just">
              <a:lnSpc>
                <a:spcPct val="150000"/>
              </a:lnSpc>
              <a:buNone/>
            </a:pPr>
            <a:r>
              <a:rPr lang="en-US" dirty="0">
                <a:latin typeface="Cambria" panose="02040503050406030204" pitchFamily="18" charset="0"/>
                <a:ea typeface="Cambria" panose="02040503050406030204" pitchFamily="18" charset="0"/>
              </a:rPr>
              <a:t>Example –</a:t>
            </a:r>
          </a:p>
          <a:p>
            <a:pPr marL="88900" lvl="1" indent="0" algn="just">
              <a:lnSpc>
                <a:spcPct val="150000"/>
              </a:lnSpc>
              <a:buNone/>
            </a:pPr>
            <a:endParaRPr lang="en-US" dirty="0">
              <a:latin typeface="Cambria" panose="02040503050406030204" pitchFamily="18" charset="0"/>
              <a:ea typeface="Cambria" panose="02040503050406030204" pitchFamily="18" charset="0"/>
            </a:endParaRPr>
          </a:p>
        </p:txBody>
      </p:sp>
      <p:grpSp>
        <p:nvGrpSpPr>
          <p:cNvPr id="6" name="Group 60"/>
          <p:cNvGrpSpPr>
            <a:grpSpLocks/>
          </p:cNvGrpSpPr>
          <p:nvPr/>
        </p:nvGrpSpPr>
        <p:grpSpPr bwMode="auto">
          <a:xfrm>
            <a:off x="198164" y="867742"/>
            <a:ext cx="7715446" cy="2362200"/>
            <a:chOff x="-3" y="-3"/>
            <a:chExt cx="2680" cy="3462"/>
          </a:xfrm>
        </p:grpSpPr>
        <p:grpSp>
          <p:nvGrpSpPr>
            <p:cNvPr id="7" name="Group 58"/>
            <p:cNvGrpSpPr>
              <a:grpSpLocks/>
            </p:cNvGrpSpPr>
            <p:nvPr/>
          </p:nvGrpSpPr>
          <p:grpSpPr bwMode="auto">
            <a:xfrm>
              <a:off x="0" y="0"/>
              <a:ext cx="2674" cy="3456"/>
              <a:chOff x="0" y="0"/>
              <a:chExt cx="2674" cy="3456"/>
            </a:xfrm>
          </p:grpSpPr>
          <p:grpSp>
            <p:nvGrpSpPr>
              <p:cNvPr id="9" name="Group 23"/>
              <p:cNvGrpSpPr>
                <a:grpSpLocks/>
              </p:cNvGrpSpPr>
              <p:nvPr/>
            </p:nvGrpSpPr>
            <p:grpSpPr bwMode="auto">
              <a:xfrm>
                <a:off x="0" y="0"/>
                <a:ext cx="1518" cy="384"/>
                <a:chOff x="0" y="0"/>
                <a:chExt cx="1518" cy="384"/>
              </a:xfrm>
            </p:grpSpPr>
            <p:sp>
              <p:nvSpPr>
                <p:cNvPr id="61" name="Rectangle 4"/>
                <p:cNvSpPr>
                  <a:spLocks noChangeArrowheads="1"/>
                </p:cNvSpPr>
                <p:nvPr/>
              </p:nvSpPr>
              <p:spPr bwMode="auto">
                <a:xfrm>
                  <a:off x="43" y="0"/>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Date of </a:t>
                  </a:r>
                  <a:r>
                    <a:rPr lang="en-US" altLang="en-US" sz="1400" dirty="0">
                      <a:latin typeface="Cambria" panose="02040503050406030204" pitchFamily="18" charset="0"/>
                      <a:ea typeface="Cambria" panose="02040503050406030204" pitchFamily="18" charset="0"/>
                      <a:cs typeface="Arial Unicode MS" panose="020B0604020202020204" pitchFamily="34" charset="-128"/>
                    </a:rPr>
                    <a:t>Transaction</a:t>
                  </a:r>
                </a:p>
                <a:p>
                  <a:pPr algn="just"/>
                  <a:endParaRPr lang="en-US" altLang="en-US" sz="1400" dirty="0">
                    <a:latin typeface="Cambria" panose="02040503050406030204" pitchFamily="18" charset="0"/>
                    <a:ea typeface="Cambria" panose="02040503050406030204" pitchFamily="18" charset="0"/>
                  </a:endParaRPr>
                </a:p>
              </p:txBody>
            </p:sp>
            <p:sp>
              <p:nvSpPr>
                <p:cNvPr id="62" name="Rectangle 22"/>
                <p:cNvSpPr>
                  <a:spLocks noChangeArrowheads="1"/>
                </p:cNvSpPr>
                <p:nvPr/>
              </p:nvSpPr>
              <p:spPr bwMode="auto">
                <a:xfrm>
                  <a:off x="0" y="0"/>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0" name="Group 25"/>
              <p:cNvGrpSpPr>
                <a:grpSpLocks/>
              </p:cNvGrpSpPr>
              <p:nvPr/>
            </p:nvGrpSpPr>
            <p:grpSpPr bwMode="auto">
              <a:xfrm>
                <a:off x="1518" y="0"/>
                <a:ext cx="1156" cy="384"/>
                <a:chOff x="1518" y="0"/>
                <a:chExt cx="1156" cy="384"/>
              </a:xfrm>
            </p:grpSpPr>
            <p:sp>
              <p:nvSpPr>
                <p:cNvPr id="59" name="Rectangle 5"/>
                <p:cNvSpPr>
                  <a:spLocks noChangeArrowheads="1"/>
                </p:cNvSpPr>
                <p:nvPr/>
              </p:nvSpPr>
              <p:spPr bwMode="auto">
                <a:xfrm>
                  <a:off x="1561" y="0"/>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12/04/2023</a:t>
                  </a:r>
                  <a:endParaRPr lang="en-US" altLang="en-US" sz="14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60" name="Rectangle 24"/>
                <p:cNvSpPr>
                  <a:spLocks noChangeArrowheads="1"/>
                </p:cNvSpPr>
                <p:nvPr/>
              </p:nvSpPr>
              <p:spPr bwMode="auto">
                <a:xfrm>
                  <a:off x="1518" y="0"/>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1" name="Group 27"/>
              <p:cNvGrpSpPr>
                <a:grpSpLocks/>
              </p:cNvGrpSpPr>
              <p:nvPr/>
            </p:nvGrpSpPr>
            <p:grpSpPr bwMode="auto">
              <a:xfrm>
                <a:off x="0" y="384"/>
                <a:ext cx="1518" cy="384"/>
                <a:chOff x="0" y="384"/>
                <a:chExt cx="1518" cy="384"/>
              </a:xfrm>
            </p:grpSpPr>
            <p:sp>
              <p:nvSpPr>
                <p:cNvPr id="57" name="Rectangle 6"/>
                <p:cNvSpPr>
                  <a:spLocks noChangeArrowheads="1"/>
                </p:cNvSpPr>
                <p:nvPr/>
              </p:nvSpPr>
              <p:spPr bwMode="auto">
                <a:xfrm>
                  <a:off x="43" y="384"/>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Contract Specification</a:t>
                  </a:r>
                  <a:endParaRPr lang="en-US" altLang="en-US" sz="14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58" name="Rectangle 26"/>
                <p:cNvSpPr>
                  <a:spLocks noChangeArrowheads="1"/>
                </p:cNvSpPr>
                <p:nvPr/>
              </p:nvSpPr>
              <p:spPr bwMode="auto">
                <a:xfrm>
                  <a:off x="0" y="384"/>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2" name="Group 29"/>
              <p:cNvGrpSpPr>
                <a:grpSpLocks/>
              </p:cNvGrpSpPr>
              <p:nvPr/>
            </p:nvGrpSpPr>
            <p:grpSpPr bwMode="auto">
              <a:xfrm>
                <a:off x="1518" y="384"/>
                <a:ext cx="1156" cy="384"/>
                <a:chOff x="1518" y="384"/>
                <a:chExt cx="1156" cy="384"/>
              </a:xfrm>
            </p:grpSpPr>
            <p:sp>
              <p:nvSpPr>
                <p:cNvPr id="55" name="Rectangle 7"/>
                <p:cNvSpPr>
                  <a:spLocks noChangeArrowheads="1"/>
                </p:cNvSpPr>
                <p:nvPr/>
              </p:nvSpPr>
              <p:spPr bwMode="auto">
                <a:xfrm>
                  <a:off x="1561" y="384"/>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NIFTYFUTApr23</a:t>
                  </a:r>
                  <a:endParaRPr lang="en-US" altLang="en-US" sz="14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56" name="Rectangle 28"/>
                <p:cNvSpPr>
                  <a:spLocks noChangeArrowheads="1"/>
                </p:cNvSpPr>
                <p:nvPr/>
              </p:nvSpPr>
              <p:spPr bwMode="auto">
                <a:xfrm>
                  <a:off x="1518" y="384"/>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3" name="Group 31"/>
              <p:cNvGrpSpPr>
                <a:grpSpLocks/>
              </p:cNvGrpSpPr>
              <p:nvPr/>
            </p:nvGrpSpPr>
            <p:grpSpPr bwMode="auto">
              <a:xfrm>
                <a:off x="0" y="768"/>
                <a:ext cx="1518" cy="384"/>
                <a:chOff x="0" y="768"/>
                <a:chExt cx="1518" cy="384"/>
              </a:xfrm>
            </p:grpSpPr>
            <p:sp>
              <p:nvSpPr>
                <p:cNvPr id="53" name="Rectangle 8"/>
                <p:cNvSpPr>
                  <a:spLocks noChangeArrowheads="1"/>
                </p:cNvSpPr>
                <p:nvPr/>
              </p:nvSpPr>
              <p:spPr bwMode="auto">
                <a:xfrm>
                  <a:off x="43" y="768"/>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b="1" dirty="0">
                      <a:latin typeface="Cambria" panose="02040503050406030204" pitchFamily="18" charset="0"/>
                      <a:ea typeface="Cambria" panose="02040503050406030204" pitchFamily="18" charset="0"/>
                      <a:cs typeface="Arial" panose="020B0604020202020204" pitchFamily="34" charset="0"/>
                    </a:rPr>
                    <a:t>  Contract Price</a:t>
                  </a:r>
                  <a:endParaRPr lang="en-US" altLang="en-US" sz="1400" b="1" dirty="0">
                    <a:latin typeface="Cambria" panose="02040503050406030204" pitchFamily="18" charset="0"/>
                    <a:ea typeface="Cambria" panose="020405030504060302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54" name="Rectangle 30"/>
                <p:cNvSpPr>
                  <a:spLocks noChangeArrowheads="1"/>
                </p:cNvSpPr>
                <p:nvPr/>
              </p:nvSpPr>
              <p:spPr bwMode="auto">
                <a:xfrm>
                  <a:off x="0" y="768"/>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4" name="Group 33"/>
              <p:cNvGrpSpPr>
                <a:grpSpLocks/>
              </p:cNvGrpSpPr>
              <p:nvPr/>
            </p:nvGrpSpPr>
            <p:grpSpPr bwMode="auto">
              <a:xfrm>
                <a:off x="1518" y="768"/>
                <a:ext cx="1156" cy="384"/>
                <a:chOff x="1518" y="768"/>
                <a:chExt cx="1156" cy="384"/>
              </a:xfrm>
            </p:grpSpPr>
            <p:sp>
              <p:nvSpPr>
                <p:cNvPr id="51" name="Rectangle 9"/>
                <p:cNvSpPr>
                  <a:spLocks noChangeArrowheads="1"/>
                </p:cNvSpPr>
                <p:nvPr/>
              </p:nvSpPr>
              <p:spPr bwMode="auto">
                <a:xfrm>
                  <a:off x="1561" y="768"/>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b="1">
                      <a:latin typeface="Cambria" panose="02040503050406030204" pitchFamily="18" charset="0"/>
                      <a:ea typeface="Cambria" panose="02040503050406030204" pitchFamily="18" charset="0"/>
                      <a:cs typeface="Arial" panose="020B0604020202020204" pitchFamily="34" charset="0"/>
                    </a:rPr>
                    <a:t>Rs. 3,500/-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52" name="Rectangle 32"/>
                <p:cNvSpPr>
                  <a:spLocks noChangeArrowheads="1"/>
                </p:cNvSpPr>
                <p:nvPr/>
              </p:nvSpPr>
              <p:spPr bwMode="auto">
                <a:xfrm>
                  <a:off x="1518" y="768"/>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5" name="Group 35"/>
              <p:cNvGrpSpPr>
                <a:grpSpLocks/>
              </p:cNvGrpSpPr>
              <p:nvPr/>
            </p:nvGrpSpPr>
            <p:grpSpPr bwMode="auto">
              <a:xfrm>
                <a:off x="0" y="1152"/>
                <a:ext cx="1518" cy="384"/>
                <a:chOff x="0" y="1152"/>
                <a:chExt cx="1518" cy="384"/>
              </a:xfrm>
            </p:grpSpPr>
            <p:sp>
              <p:nvSpPr>
                <p:cNvPr id="49" name="Rectangle 10"/>
                <p:cNvSpPr>
                  <a:spLocks noChangeArrowheads="1"/>
                </p:cNvSpPr>
                <p:nvPr/>
              </p:nvSpPr>
              <p:spPr bwMode="auto">
                <a:xfrm>
                  <a:off x="43" y="1152"/>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Market Lot (No. of Units)</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50" name="Rectangle 34"/>
                <p:cNvSpPr>
                  <a:spLocks noChangeArrowheads="1"/>
                </p:cNvSpPr>
                <p:nvPr/>
              </p:nvSpPr>
              <p:spPr bwMode="auto">
                <a:xfrm>
                  <a:off x="0" y="1152"/>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6" name="Group 37"/>
              <p:cNvGrpSpPr>
                <a:grpSpLocks/>
              </p:cNvGrpSpPr>
              <p:nvPr/>
            </p:nvGrpSpPr>
            <p:grpSpPr bwMode="auto">
              <a:xfrm>
                <a:off x="1518" y="1152"/>
                <a:ext cx="1156" cy="384"/>
                <a:chOff x="1518" y="1152"/>
                <a:chExt cx="1156" cy="384"/>
              </a:xfrm>
            </p:grpSpPr>
            <p:sp>
              <p:nvSpPr>
                <p:cNvPr id="47" name="Rectangle 11"/>
                <p:cNvSpPr>
                  <a:spLocks noChangeArrowheads="1"/>
                </p:cNvSpPr>
                <p:nvPr/>
              </p:nvSpPr>
              <p:spPr bwMode="auto">
                <a:xfrm>
                  <a:off x="1561" y="1152"/>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48" name="Rectangle 36"/>
                <p:cNvSpPr>
                  <a:spLocks noChangeArrowheads="1"/>
                </p:cNvSpPr>
                <p:nvPr/>
              </p:nvSpPr>
              <p:spPr bwMode="auto">
                <a:xfrm>
                  <a:off x="1518" y="1152"/>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7" name="Group 39"/>
              <p:cNvGrpSpPr>
                <a:grpSpLocks/>
              </p:cNvGrpSpPr>
              <p:nvPr/>
            </p:nvGrpSpPr>
            <p:grpSpPr bwMode="auto">
              <a:xfrm>
                <a:off x="0" y="1536"/>
                <a:ext cx="1518" cy="384"/>
                <a:chOff x="0" y="1536"/>
                <a:chExt cx="1518" cy="384"/>
              </a:xfrm>
            </p:grpSpPr>
            <p:sp>
              <p:nvSpPr>
                <p:cNvPr id="45" name="Rectangle 12"/>
                <p:cNvSpPr>
                  <a:spLocks noChangeArrowheads="1"/>
                </p:cNvSpPr>
                <p:nvPr/>
              </p:nvSpPr>
              <p:spPr bwMode="auto">
                <a:xfrm>
                  <a:off x="43" y="1536"/>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No. of Contracts Bought</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46" name="Rectangle 38"/>
                <p:cNvSpPr>
                  <a:spLocks noChangeArrowheads="1"/>
                </p:cNvSpPr>
                <p:nvPr/>
              </p:nvSpPr>
              <p:spPr bwMode="auto">
                <a:xfrm>
                  <a:off x="0" y="1536"/>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8" name="Group 41"/>
              <p:cNvGrpSpPr>
                <a:grpSpLocks/>
              </p:cNvGrpSpPr>
              <p:nvPr/>
            </p:nvGrpSpPr>
            <p:grpSpPr bwMode="auto">
              <a:xfrm>
                <a:off x="1518" y="1536"/>
                <a:ext cx="1156" cy="384"/>
                <a:chOff x="1518" y="1536"/>
                <a:chExt cx="1156" cy="384"/>
              </a:xfrm>
            </p:grpSpPr>
            <p:sp>
              <p:nvSpPr>
                <p:cNvPr id="43" name="Rectangle 13"/>
                <p:cNvSpPr>
                  <a:spLocks noChangeArrowheads="1"/>
                </p:cNvSpPr>
                <p:nvPr/>
              </p:nvSpPr>
              <p:spPr bwMode="auto">
                <a:xfrm>
                  <a:off x="1561" y="1536"/>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5 (1000 Units of NIFTY)</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44" name="Rectangle 40"/>
                <p:cNvSpPr>
                  <a:spLocks noChangeArrowheads="1"/>
                </p:cNvSpPr>
                <p:nvPr/>
              </p:nvSpPr>
              <p:spPr bwMode="auto">
                <a:xfrm>
                  <a:off x="1518" y="1536"/>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19" name="Group 43"/>
              <p:cNvGrpSpPr>
                <a:grpSpLocks/>
              </p:cNvGrpSpPr>
              <p:nvPr/>
            </p:nvGrpSpPr>
            <p:grpSpPr bwMode="auto">
              <a:xfrm>
                <a:off x="0" y="1920"/>
                <a:ext cx="1518" cy="384"/>
                <a:chOff x="0" y="1920"/>
                <a:chExt cx="1518" cy="384"/>
              </a:xfrm>
            </p:grpSpPr>
            <p:sp>
              <p:nvSpPr>
                <p:cNvPr id="41" name="Rectangle 14"/>
                <p:cNvSpPr>
                  <a:spLocks noChangeArrowheads="1"/>
                </p:cNvSpPr>
                <p:nvPr/>
              </p:nvSpPr>
              <p:spPr bwMode="auto">
                <a:xfrm>
                  <a:off x="43" y="1920"/>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Initial Margin</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42" name="Rectangle 42"/>
                <p:cNvSpPr>
                  <a:spLocks noChangeArrowheads="1"/>
                </p:cNvSpPr>
                <p:nvPr/>
              </p:nvSpPr>
              <p:spPr bwMode="auto">
                <a:xfrm>
                  <a:off x="0" y="1920"/>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20" name="Group 45"/>
              <p:cNvGrpSpPr>
                <a:grpSpLocks/>
              </p:cNvGrpSpPr>
              <p:nvPr/>
            </p:nvGrpSpPr>
            <p:grpSpPr bwMode="auto">
              <a:xfrm>
                <a:off x="1518" y="1920"/>
                <a:ext cx="1156" cy="384"/>
                <a:chOff x="1518" y="1920"/>
                <a:chExt cx="1156" cy="384"/>
              </a:xfrm>
            </p:grpSpPr>
            <p:sp>
              <p:nvSpPr>
                <p:cNvPr id="39" name="Rectangle 15"/>
                <p:cNvSpPr>
                  <a:spLocks noChangeArrowheads="1"/>
                </p:cNvSpPr>
                <p:nvPr/>
              </p:nvSpPr>
              <p:spPr bwMode="auto">
                <a:xfrm>
                  <a:off x="1561" y="1920"/>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10%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40" name="Rectangle 44"/>
                <p:cNvSpPr>
                  <a:spLocks noChangeArrowheads="1"/>
                </p:cNvSpPr>
                <p:nvPr/>
              </p:nvSpPr>
              <p:spPr bwMode="auto">
                <a:xfrm>
                  <a:off x="1518" y="1920"/>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21" name="Group 47"/>
              <p:cNvGrpSpPr>
                <a:grpSpLocks/>
              </p:cNvGrpSpPr>
              <p:nvPr/>
            </p:nvGrpSpPr>
            <p:grpSpPr bwMode="auto">
              <a:xfrm>
                <a:off x="0" y="2304"/>
                <a:ext cx="1518" cy="384"/>
                <a:chOff x="0" y="2304"/>
                <a:chExt cx="1518" cy="384"/>
              </a:xfrm>
            </p:grpSpPr>
            <p:sp>
              <p:nvSpPr>
                <p:cNvPr id="37" name="Rectangle 16"/>
                <p:cNvSpPr>
                  <a:spLocks noChangeArrowheads="1"/>
                </p:cNvSpPr>
                <p:nvPr/>
              </p:nvSpPr>
              <p:spPr bwMode="auto">
                <a:xfrm>
                  <a:off x="43" y="2304"/>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Price as on close of 12/04/2023</a:t>
                  </a:r>
                  <a:endParaRPr lang="en-US" altLang="en-US" sz="14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38" name="Rectangle 46"/>
                <p:cNvSpPr>
                  <a:spLocks noChangeArrowheads="1"/>
                </p:cNvSpPr>
                <p:nvPr/>
              </p:nvSpPr>
              <p:spPr bwMode="auto">
                <a:xfrm>
                  <a:off x="0" y="2304"/>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22" name="Group 49"/>
              <p:cNvGrpSpPr>
                <a:grpSpLocks/>
              </p:cNvGrpSpPr>
              <p:nvPr/>
            </p:nvGrpSpPr>
            <p:grpSpPr bwMode="auto">
              <a:xfrm>
                <a:off x="1518" y="2304"/>
                <a:ext cx="1156" cy="384"/>
                <a:chOff x="1518" y="2304"/>
                <a:chExt cx="1156" cy="384"/>
              </a:xfrm>
            </p:grpSpPr>
            <p:sp>
              <p:nvSpPr>
                <p:cNvPr id="35" name="Rectangle 17"/>
                <p:cNvSpPr>
                  <a:spLocks noChangeArrowheads="1"/>
                </p:cNvSpPr>
                <p:nvPr/>
              </p:nvSpPr>
              <p:spPr bwMode="auto">
                <a:xfrm>
                  <a:off x="1561" y="2304"/>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Rs.3,550/-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36" name="Rectangle 48"/>
                <p:cNvSpPr>
                  <a:spLocks noChangeArrowheads="1"/>
                </p:cNvSpPr>
                <p:nvPr/>
              </p:nvSpPr>
              <p:spPr bwMode="auto">
                <a:xfrm>
                  <a:off x="1518" y="2304"/>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23" name="Group 51"/>
              <p:cNvGrpSpPr>
                <a:grpSpLocks/>
              </p:cNvGrpSpPr>
              <p:nvPr/>
            </p:nvGrpSpPr>
            <p:grpSpPr bwMode="auto">
              <a:xfrm>
                <a:off x="0" y="2688"/>
                <a:ext cx="1518" cy="384"/>
                <a:chOff x="0" y="2688"/>
                <a:chExt cx="1518" cy="384"/>
              </a:xfrm>
            </p:grpSpPr>
            <p:sp>
              <p:nvSpPr>
                <p:cNvPr id="33" name="Rectangle 18"/>
                <p:cNvSpPr>
                  <a:spLocks noChangeArrowheads="1"/>
                </p:cNvSpPr>
                <p:nvPr/>
              </p:nvSpPr>
              <p:spPr bwMode="auto">
                <a:xfrm>
                  <a:off x="43" y="2688"/>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Price as on close of 13/04/2023</a:t>
                  </a:r>
                  <a:endParaRPr lang="en-US" altLang="en-US" sz="14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34" name="Rectangle 50"/>
                <p:cNvSpPr>
                  <a:spLocks noChangeArrowheads="1"/>
                </p:cNvSpPr>
                <p:nvPr/>
              </p:nvSpPr>
              <p:spPr bwMode="auto">
                <a:xfrm>
                  <a:off x="0" y="2688"/>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24" name="Group 53"/>
              <p:cNvGrpSpPr>
                <a:grpSpLocks/>
              </p:cNvGrpSpPr>
              <p:nvPr/>
            </p:nvGrpSpPr>
            <p:grpSpPr bwMode="auto">
              <a:xfrm>
                <a:off x="1518" y="2688"/>
                <a:ext cx="1156" cy="384"/>
                <a:chOff x="1518" y="2688"/>
                <a:chExt cx="1156" cy="384"/>
              </a:xfrm>
            </p:grpSpPr>
            <p:sp>
              <p:nvSpPr>
                <p:cNvPr id="31" name="Rectangle 19"/>
                <p:cNvSpPr>
                  <a:spLocks noChangeArrowheads="1"/>
                </p:cNvSpPr>
                <p:nvPr/>
              </p:nvSpPr>
              <p:spPr bwMode="auto">
                <a:xfrm>
                  <a:off x="1561" y="2688"/>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a:latin typeface="Cambria" panose="02040503050406030204" pitchFamily="18" charset="0"/>
                      <a:ea typeface="Cambria" panose="02040503050406030204" pitchFamily="18" charset="0"/>
                      <a:cs typeface="Arial" panose="020B0604020202020204" pitchFamily="34" charset="0"/>
                    </a:rPr>
                    <a:t>Rs.3,470/-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a:latin typeface="Cambria" panose="02040503050406030204" pitchFamily="18" charset="0"/>
                    <a:ea typeface="Cambria" panose="02040503050406030204" pitchFamily="18" charset="0"/>
                  </a:endParaRPr>
                </a:p>
              </p:txBody>
            </p:sp>
            <p:sp>
              <p:nvSpPr>
                <p:cNvPr id="32" name="Rectangle 52"/>
                <p:cNvSpPr>
                  <a:spLocks noChangeArrowheads="1"/>
                </p:cNvSpPr>
                <p:nvPr/>
              </p:nvSpPr>
              <p:spPr bwMode="auto">
                <a:xfrm>
                  <a:off x="1518" y="2688"/>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25" name="Group 55"/>
              <p:cNvGrpSpPr>
                <a:grpSpLocks/>
              </p:cNvGrpSpPr>
              <p:nvPr/>
            </p:nvGrpSpPr>
            <p:grpSpPr bwMode="auto">
              <a:xfrm>
                <a:off x="0" y="3072"/>
                <a:ext cx="1518" cy="384"/>
                <a:chOff x="0" y="3072"/>
                <a:chExt cx="1518" cy="384"/>
              </a:xfrm>
            </p:grpSpPr>
            <p:sp>
              <p:nvSpPr>
                <p:cNvPr id="29" name="Rectangle 20"/>
                <p:cNvSpPr>
                  <a:spLocks noChangeArrowheads="1"/>
                </p:cNvSpPr>
                <p:nvPr/>
              </p:nvSpPr>
              <p:spPr bwMode="auto">
                <a:xfrm>
                  <a:off x="43" y="3072"/>
                  <a:ext cx="14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Position Squared off on 14/04/2023</a:t>
                  </a:r>
                  <a:endParaRPr lang="en-US" altLang="en-US" sz="14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30" name="Rectangle 54"/>
                <p:cNvSpPr>
                  <a:spLocks noChangeArrowheads="1"/>
                </p:cNvSpPr>
                <p:nvPr/>
              </p:nvSpPr>
              <p:spPr bwMode="auto">
                <a:xfrm>
                  <a:off x="0" y="3072"/>
                  <a:ext cx="151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nvGrpSpPr>
              <p:cNvPr id="26" name="Group 57"/>
              <p:cNvGrpSpPr>
                <a:grpSpLocks/>
              </p:cNvGrpSpPr>
              <p:nvPr/>
            </p:nvGrpSpPr>
            <p:grpSpPr bwMode="auto">
              <a:xfrm>
                <a:off x="1518" y="3072"/>
                <a:ext cx="1156" cy="384"/>
                <a:chOff x="1518" y="3072"/>
                <a:chExt cx="1156" cy="384"/>
              </a:xfrm>
            </p:grpSpPr>
            <p:sp>
              <p:nvSpPr>
                <p:cNvPr id="27" name="Rectangle 21"/>
                <p:cNvSpPr>
                  <a:spLocks noChangeArrowheads="1"/>
                </p:cNvSpPr>
                <p:nvPr/>
              </p:nvSpPr>
              <p:spPr bwMode="auto">
                <a:xfrm>
                  <a:off x="1561" y="3072"/>
                  <a:ext cx="107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400" dirty="0">
                      <a:latin typeface="Cambria" panose="02040503050406030204" pitchFamily="18" charset="0"/>
                      <a:ea typeface="Cambria" panose="02040503050406030204" pitchFamily="18" charset="0"/>
                      <a:cs typeface="Arial" panose="020B0604020202020204" pitchFamily="34" charset="0"/>
                    </a:rPr>
                    <a:t>Rs.3,600/-</a:t>
                  </a:r>
                  <a:endParaRPr lang="en-US" altLang="en-US" sz="14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US" altLang="en-US" sz="1400" dirty="0">
                    <a:latin typeface="Cambria" panose="02040503050406030204" pitchFamily="18" charset="0"/>
                    <a:ea typeface="Cambria" panose="02040503050406030204" pitchFamily="18" charset="0"/>
                  </a:endParaRPr>
                </a:p>
              </p:txBody>
            </p:sp>
            <p:sp>
              <p:nvSpPr>
                <p:cNvPr id="28" name="Rectangle 56"/>
                <p:cNvSpPr>
                  <a:spLocks noChangeArrowheads="1"/>
                </p:cNvSpPr>
                <p:nvPr/>
              </p:nvSpPr>
              <p:spPr bwMode="auto">
                <a:xfrm>
                  <a:off x="1518" y="3072"/>
                  <a:ext cx="115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grpSp>
        <p:sp>
          <p:nvSpPr>
            <p:cNvPr id="8" name="Rectangle 59"/>
            <p:cNvSpPr>
              <a:spLocks noChangeArrowheads="1"/>
            </p:cNvSpPr>
            <p:nvPr/>
          </p:nvSpPr>
          <p:spPr bwMode="auto">
            <a:xfrm>
              <a:off x="-3" y="-3"/>
              <a:ext cx="2680" cy="346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Cambria" panose="02040503050406030204" pitchFamily="18" charset="0"/>
                <a:ea typeface="Cambria" panose="02040503050406030204" pitchFamily="18" charset="0"/>
              </a:endParaRPr>
            </a:p>
          </p:txBody>
        </p:sp>
      </p:grpSp>
      <p:sp>
        <p:nvSpPr>
          <p:cNvPr id="4" name="TextBox 3">
            <a:extLst>
              <a:ext uri="{FF2B5EF4-FFF2-40B4-BE49-F238E27FC236}">
                <a16:creationId xmlns:a16="http://schemas.microsoft.com/office/drawing/2014/main" id="{38EC70B8-8266-4CEA-913B-7EFBA218D2B3}"/>
              </a:ext>
            </a:extLst>
          </p:cNvPr>
          <p:cNvSpPr txBox="1"/>
          <p:nvPr/>
        </p:nvSpPr>
        <p:spPr>
          <a:xfrm>
            <a:off x="114716" y="3299792"/>
            <a:ext cx="8154641" cy="2246769"/>
          </a:xfrm>
          <a:prstGeom prst="rect">
            <a:avLst/>
          </a:prstGeom>
          <a:noFill/>
        </p:spPr>
        <p:txBody>
          <a:bodyPr wrap="square" rtlCol="0">
            <a:spAutoFit/>
          </a:bodyPr>
          <a:lstStyle/>
          <a:p>
            <a:r>
              <a:rPr lang="en-US" u="sng" dirty="0">
                <a:solidFill>
                  <a:schemeClr val="tx1"/>
                </a:solidFill>
                <a:latin typeface="Cambria" panose="02040503050406030204" pitchFamily="18" charset="0"/>
                <a:ea typeface="Cambria" panose="02040503050406030204" pitchFamily="18" charset="0"/>
              </a:rPr>
              <a:t>Initial margin:</a:t>
            </a:r>
          </a:p>
          <a:p>
            <a:r>
              <a:rPr lang="en-US" dirty="0">
                <a:solidFill>
                  <a:schemeClr val="tx1"/>
                </a:solidFill>
                <a:latin typeface="Cambria" panose="02040503050406030204" pitchFamily="18" charset="0"/>
                <a:ea typeface="Cambria" panose="02040503050406030204" pitchFamily="18" charset="0"/>
              </a:rPr>
              <a:t>On 12/04/2023: Mr. Bull to pay Initial Margin of Rs.3, 50, 000/-., i.e. 10% (1000 x 3500)</a:t>
            </a:r>
          </a:p>
          <a:p>
            <a:r>
              <a:rPr lang="en-US" u="sng" dirty="0">
                <a:solidFill>
                  <a:schemeClr val="tx1"/>
                </a:solidFill>
                <a:latin typeface="Cambria" panose="02040503050406030204" pitchFamily="18" charset="0"/>
                <a:ea typeface="Cambria" panose="02040503050406030204" pitchFamily="18" charset="0"/>
              </a:rPr>
              <a:t>Mark to Market</a:t>
            </a:r>
            <a:r>
              <a:rPr lang="en-US" dirty="0">
                <a:solidFill>
                  <a:schemeClr val="tx1"/>
                </a:solidFill>
                <a:latin typeface="Cambria" panose="02040503050406030204" pitchFamily="18" charset="0"/>
                <a:ea typeface="Cambria" panose="02040503050406030204" pitchFamily="18" charset="0"/>
              </a:rPr>
              <a:t>:</a:t>
            </a:r>
          </a:p>
          <a:p>
            <a:r>
              <a:rPr lang="en-US" dirty="0">
                <a:solidFill>
                  <a:schemeClr val="tx1"/>
                </a:solidFill>
                <a:latin typeface="Cambria" panose="02040503050406030204" pitchFamily="18" charset="0"/>
                <a:ea typeface="Cambria" panose="02040503050406030204" pitchFamily="18" charset="0"/>
              </a:rPr>
              <a:t>On 12/04/2023 – Mr. Bull to receive Rs.50, 000/-, i.e. 1000 (3550 – 3500).</a:t>
            </a:r>
          </a:p>
          <a:p>
            <a:r>
              <a:rPr lang="en-US" dirty="0">
                <a:solidFill>
                  <a:schemeClr val="tx1"/>
                </a:solidFill>
                <a:latin typeface="Cambria" panose="02040503050406030204" pitchFamily="18" charset="0"/>
                <a:ea typeface="Cambria" panose="02040503050406030204" pitchFamily="18" charset="0"/>
              </a:rPr>
              <a:t>On 13/04/2023 – Mr. Bull to pay Rs.80, 000/-, i.e. 1000 (3550 – 3470).</a:t>
            </a:r>
          </a:p>
          <a:p>
            <a:r>
              <a:rPr lang="en-US" u="sng" dirty="0">
                <a:solidFill>
                  <a:schemeClr val="tx1"/>
                </a:solidFill>
                <a:latin typeface="Cambria" panose="02040503050406030204" pitchFamily="18" charset="0"/>
                <a:ea typeface="Cambria" panose="02040503050406030204" pitchFamily="18" charset="0"/>
              </a:rPr>
              <a:t>On Squaring up of the Contract:</a:t>
            </a:r>
          </a:p>
          <a:p>
            <a:r>
              <a:rPr lang="en-US" dirty="0">
                <a:solidFill>
                  <a:schemeClr val="tx1"/>
                </a:solidFill>
                <a:latin typeface="Cambria" panose="02040503050406030204" pitchFamily="18" charset="0"/>
                <a:ea typeface="Cambria" panose="02040503050406030204" pitchFamily="18" charset="0"/>
              </a:rPr>
              <a:t>Mr. Bull will receive Rs.1,30,000/- i.e. 1000(3600-3470).</a:t>
            </a:r>
          </a:p>
          <a:p>
            <a:r>
              <a:rPr lang="en-US" dirty="0">
                <a:solidFill>
                  <a:schemeClr val="tx1"/>
                </a:solidFill>
                <a:latin typeface="Cambria" panose="02040503050406030204" pitchFamily="18" charset="0"/>
                <a:ea typeface="Cambria" panose="02040503050406030204" pitchFamily="18" charset="0"/>
              </a:rPr>
              <a:t>Actual gain in the transaction – Rs. 1,00,000- i.e. 1000(3600-3500)</a:t>
            </a:r>
          </a:p>
          <a:p>
            <a:endParaRPr lang="en-US" dirty="0">
              <a:solidFill>
                <a:schemeClr val="tx1"/>
              </a:solidFill>
              <a:latin typeface="Cambria" panose="02040503050406030204" pitchFamily="18" charset="0"/>
              <a:ea typeface="Cambria" panose="02040503050406030204" pitchFamily="18" charset="0"/>
            </a:endParaRPr>
          </a:p>
          <a:p>
            <a:endParaRPr lang="en-IN"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CONTENT</a:t>
            </a:r>
            <a:endParaRPr b="1" dirty="0">
              <a:latin typeface="Cambria" panose="02040503050406030204" pitchFamily="18" charset="0"/>
              <a:ea typeface="Cambria" panose="02040503050406030204" pitchFamily="18" charset="0"/>
            </a:endParaRPr>
          </a:p>
        </p:txBody>
      </p:sp>
      <p:sp>
        <p:nvSpPr>
          <p:cNvPr id="91" name="Google Shape;91;p13"/>
          <p:cNvSpPr txBox="1">
            <a:spLocks noGrp="1"/>
          </p:cNvSpPr>
          <p:nvPr>
            <p:ph type="body" idx="1"/>
          </p:nvPr>
        </p:nvSpPr>
        <p:spPr>
          <a:xfrm>
            <a:off x="685800" y="1352725"/>
            <a:ext cx="7200900" cy="2921700"/>
          </a:xfrm>
          <a:prstGeom prst="rect">
            <a:avLst/>
          </a:prstGeom>
        </p:spPr>
        <p:txBody>
          <a:bodyPr spcFirstLastPara="1" wrap="square" lIns="0" tIns="0" rIns="0" bIns="0" anchor="t" anchorCtr="0">
            <a:noAutofit/>
          </a:bodyPr>
          <a:lstStyle/>
          <a:p>
            <a:pPr marL="342900" indent="-342900" algn="just">
              <a:buClr>
                <a:schemeClr val="dk1"/>
              </a:buClr>
              <a:buSzPts val="1100"/>
            </a:pPr>
            <a:r>
              <a:rPr lang="en-US" sz="2500" dirty="0">
                <a:latin typeface="Cambria" panose="02040503050406030204" pitchFamily="18" charset="0"/>
                <a:ea typeface="Cambria" panose="02040503050406030204" pitchFamily="18" charset="0"/>
              </a:rPr>
              <a:t>What are Securities?</a:t>
            </a:r>
          </a:p>
          <a:p>
            <a:pPr marL="342900" indent="-342900" algn="just">
              <a:buClr>
                <a:schemeClr val="dk1"/>
              </a:buClr>
              <a:buSzPts val="1100"/>
            </a:pPr>
            <a:r>
              <a:rPr lang="en-US" sz="2500" dirty="0">
                <a:latin typeface="Cambria" panose="02040503050406030204" pitchFamily="18" charset="0"/>
                <a:ea typeface="Cambria" panose="02040503050406030204" pitchFamily="18" charset="0"/>
              </a:rPr>
              <a:t>Types of securities </a:t>
            </a:r>
          </a:p>
          <a:p>
            <a:pPr marL="342900" indent="-342900" algn="just">
              <a:buClr>
                <a:schemeClr val="dk1"/>
              </a:buClr>
              <a:buSzPts val="1100"/>
            </a:pPr>
            <a:r>
              <a:rPr lang="en-US" sz="2500" dirty="0">
                <a:latin typeface="Cambria" panose="02040503050406030204" pitchFamily="18" charset="0"/>
                <a:ea typeface="Cambria" panose="02040503050406030204" pitchFamily="18" charset="0"/>
              </a:rPr>
              <a:t>Accounting treatment</a:t>
            </a:r>
          </a:p>
          <a:p>
            <a:pPr marL="342900" indent="-342900" algn="just">
              <a:buClr>
                <a:schemeClr val="dk1"/>
              </a:buClr>
              <a:buSzPts val="1100"/>
            </a:pPr>
            <a:r>
              <a:rPr lang="en-US" sz="2500" dirty="0">
                <a:latin typeface="Cambria" panose="02040503050406030204" pitchFamily="18" charset="0"/>
                <a:ea typeface="Cambria" panose="02040503050406030204" pitchFamily="18" charset="0"/>
              </a:rPr>
              <a:t>Taxation of securities</a:t>
            </a:r>
          </a:p>
          <a:p>
            <a:pPr marL="342900" indent="-342900" algn="just">
              <a:buClr>
                <a:schemeClr val="dk1"/>
              </a:buClr>
              <a:buSzPts val="1100"/>
            </a:pPr>
            <a:r>
              <a:rPr lang="en-US" sz="2500" dirty="0">
                <a:latin typeface="Cambria" panose="02040503050406030204" pitchFamily="18" charset="0"/>
                <a:ea typeface="Cambria" panose="02040503050406030204" pitchFamily="18" charset="0"/>
              </a:rPr>
              <a:t>Case studies</a:t>
            </a:r>
          </a:p>
          <a:p>
            <a:pPr marL="342900" indent="-342900" algn="just">
              <a:buClr>
                <a:schemeClr val="dk1"/>
              </a:buClr>
              <a:buSzPts val="1100"/>
            </a:pPr>
            <a:r>
              <a:rPr lang="en-US" sz="2500" dirty="0">
                <a:latin typeface="Cambria" panose="02040503050406030204" pitchFamily="18" charset="0"/>
                <a:ea typeface="Cambria" panose="02040503050406030204" pitchFamily="18" charset="0"/>
              </a:rPr>
              <a:t>Other important points</a:t>
            </a:r>
            <a:endParaRPr sz="2500" dirty="0">
              <a:latin typeface="Cambria" panose="02040503050406030204" pitchFamily="18" charset="0"/>
              <a:ea typeface="Cambria" panose="02040503050406030204" pitchFamily="18" charset="0"/>
            </a:endParaRPr>
          </a:p>
        </p:txBody>
      </p:sp>
      <p:sp>
        <p:nvSpPr>
          <p:cNvPr id="93" name="Google Shape;93;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a:t>
            </a:fld>
            <a:endParaRPr>
              <a:latin typeface="Cambria" panose="02040503050406030204" pitchFamily="18" charset="0"/>
              <a:ea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20</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49891" y="101213"/>
            <a:ext cx="6962100" cy="396300"/>
          </a:xfrm>
        </p:spPr>
        <p:txBody>
          <a:bodyPr/>
          <a:lstStyle/>
          <a:p>
            <a:pPr algn="ctr"/>
            <a:r>
              <a:rPr lang="en-US" b="1" dirty="0">
                <a:latin typeface="Cambria" panose="02040503050406030204" pitchFamily="18" charset="0"/>
                <a:ea typeface="Cambria" panose="02040503050406030204" pitchFamily="18" charset="0"/>
              </a:rPr>
              <a:t>Options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0" y="497513"/>
            <a:ext cx="7941364" cy="4148473"/>
          </a:xfrm>
        </p:spPr>
        <p:txBody>
          <a:bodyPr/>
          <a:lstStyle/>
          <a:p>
            <a:pPr algn="just">
              <a:lnSpc>
                <a:spcPct val="150000"/>
              </a:lnSpc>
            </a:pPr>
            <a:r>
              <a:rPr lang="en-US" dirty="0">
                <a:latin typeface="Cambria" panose="02040503050406030204" pitchFamily="18" charset="0"/>
                <a:ea typeface="Cambria" panose="02040503050406030204" pitchFamily="18" charset="0"/>
              </a:rPr>
              <a:t>Contracts that give the buyer a right to buy and/ or sell the underlying asset at the specified price during a particular period of time.</a:t>
            </a:r>
          </a:p>
          <a:p>
            <a:pPr algn="just">
              <a:lnSpc>
                <a:spcPct val="150000"/>
              </a:lnSpc>
            </a:pPr>
            <a:r>
              <a:rPr lang="en-US" dirty="0">
                <a:latin typeface="Cambria" panose="02040503050406030204" pitchFamily="18" charset="0"/>
                <a:ea typeface="Cambria" panose="02040503050406030204" pitchFamily="18" charset="0"/>
              </a:rPr>
              <a:t>The buyer of the contract has a right but not an obligation to perform as per the terms of the contract. For acquiring this right the buyer has to pay ‘Option Premium’ to the seller/writer.</a:t>
            </a:r>
          </a:p>
          <a:p>
            <a:pPr algn="just">
              <a:lnSpc>
                <a:spcPct val="150000"/>
              </a:lnSpc>
            </a:pPr>
            <a:r>
              <a:rPr lang="en-US" dirty="0">
                <a:latin typeface="Cambria" panose="02040503050406030204" pitchFamily="18" charset="0"/>
                <a:ea typeface="Cambria" panose="02040503050406030204" pitchFamily="18" charset="0"/>
              </a:rPr>
              <a:t>The seller has the obligation to buy or sell the specified underlying asset at an agreed price if the buyer chooses to exercise the option. For this he charges the ‘Option Premium’ from the buyer/holder.</a:t>
            </a:r>
          </a:p>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928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21</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Options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 y="745435"/>
            <a:ext cx="7941364" cy="4148473"/>
          </a:xfrm>
        </p:spPr>
        <p:txBody>
          <a:bodyPr/>
          <a:lstStyle/>
          <a:p>
            <a:pPr algn="just">
              <a:lnSpc>
                <a:spcPct val="150000"/>
              </a:lnSpc>
            </a:pPr>
            <a:r>
              <a:rPr lang="en-US" dirty="0">
                <a:latin typeface="Cambria" panose="02040503050406030204" pitchFamily="18" charset="0"/>
                <a:ea typeface="Cambria" panose="02040503050406030204" pitchFamily="18" charset="0"/>
              </a:rPr>
              <a:t>Strike/Exercise Price: The price at which the buyer has a right to buy or sell an underlying asset and the seller has an obligation to sell or buy.</a:t>
            </a:r>
          </a:p>
          <a:p>
            <a:pPr algn="just">
              <a:lnSpc>
                <a:spcPct val="150000"/>
              </a:lnSpc>
            </a:pPr>
            <a:r>
              <a:rPr lang="en-US" dirty="0">
                <a:latin typeface="Cambria" panose="02040503050406030204" pitchFamily="18" charset="0"/>
                <a:ea typeface="Cambria" panose="02040503050406030204" pitchFamily="18" charset="0"/>
              </a:rPr>
              <a:t>There are two types of options: Call Option and Put Option</a:t>
            </a:r>
          </a:p>
          <a:p>
            <a:pPr algn="just">
              <a:lnSpc>
                <a:spcPct val="150000"/>
              </a:lnSpc>
            </a:pPr>
            <a:r>
              <a:rPr lang="en-US" dirty="0">
                <a:latin typeface="Cambria" panose="02040503050406030204" pitchFamily="18" charset="0"/>
                <a:ea typeface="Cambria" panose="02040503050406030204" pitchFamily="18" charset="0"/>
              </a:rPr>
              <a:t>A call option is a right to buy an underlying asset or contract at a fixed price at a future date but at a price that is decided today.</a:t>
            </a:r>
          </a:p>
          <a:p>
            <a:pPr algn="just">
              <a:lnSpc>
                <a:spcPct val="150000"/>
              </a:lnSpc>
            </a:pPr>
            <a:r>
              <a:rPr lang="en-US" dirty="0">
                <a:latin typeface="Cambria" panose="02040503050406030204" pitchFamily="18" charset="0"/>
                <a:ea typeface="Cambria" panose="02040503050406030204" pitchFamily="18" charset="0"/>
              </a:rPr>
              <a:t>A put option is the right to sell an underlying asset or contract at a fixed price at a future date but at a price that is decided today.</a:t>
            </a:r>
          </a:p>
        </p:txBody>
      </p:sp>
    </p:spTree>
    <p:extLst>
      <p:ext uri="{BB962C8B-B14F-4D97-AF65-F5344CB8AC3E}">
        <p14:creationId xmlns:p14="http://schemas.microsoft.com/office/powerpoint/2010/main" val="1658863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22</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Options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 y="745435"/>
            <a:ext cx="7941364" cy="4148473"/>
          </a:xfrm>
        </p:spPr>
        <p:txBody>
          <a:bodyPr/>
          <a:lstStyle/>
          <a:p>
            <a:pPr algn="just">
              <a:lnSpc>
                <a:spcPct val="150000"/>
              </a:lnSpc>
            </a:pPr>
            <a:r>
              <a:rPr lang="en-US" dirty="0">
                <a:latin typeface="Cambria" panose="02040503050406030204" pitchFamily="18" charset="0"/>
                <a:ea typeface="Cambria" panose="02040503050406030204" pitchFamily="18" charset="0"/>
              </a:rPr>
              <a:t>The rights and obligations of the parties involved in an option contract can be summarized in a tabular form, as under:</a:t>
            </a:r>
          </a:p>
          <a:p>
            <a:pPr algn="just">
              <a:lnSpc>
                <a:spcPct val="150000"/>
              </a:lnSpc>
            </a:pPr>
            <a:endParaRPr lang="en-US" dirty="0">
              <a:latin typeface="Cambria" panose="02040503050406030204" pitchFamily="18" charset="0"/>
              <a:ea typeface="Cambria" panose="02040503050406030204" pitchFamily="18" charset="0"/>
            </a:endParaRPr>
          </a:p>
        </p:txBody>
      </p:sp>
      <p:graphicFrame>
        <p:nvGraphicFramePr>
          <p:cNvPr id="2" name="Table 3">
            <a:extLst>
              <a:ext uri="{FF2B5EF4-FFF2-40B4-BE49-F238E27FC236}">
                <a16:creationId xmlns:a16="http://schemas.microsoft.com/office/drawing/2014/main" id="{EACD91DA-1881-4ABD-8DBB-4197429A6FAE}"/>
              </a:ext>
            </a:extLst>
          </p:cNvPr>
          <p:cNvGraphicFramePr>
            <a:graphicFrameLocks noGrp="1"/>
          </p:cNvGraphicFramePr>
          <p:nvPr>
            <p:extLst>
              <p:ext uri="{D42A27DB-BD31-4B8C-83A1-F6EECF244321}">
                <p14:modId xmlns:p14="http://schemas.microsoft.com/office/powerpoint/2010/main" val="3373778348"/>
              </p:ext>
            </p:extLst>
          </p:nvPr>
        </p:nvGraphicFramePr>
        <p:xfrm>
          <a:off x="416061" y="1945689"/>
          <a:ext cx="7205870" cy="2199640"/>
        </p:xfrm>
        <a:graphic>
          <a:graphicData uri="http://schemas.openxmlformats.org/drawingml/2006/table">
            <a:tbl>
              <a:tblPr firstRow="1" bandRow="1">
                <a:tableStyleId>{9800860D-6354-4378-A09D-8DFCC888E2C9}</a:tableStyleId>
              </a:tblPr>
              <a:tblGrid>
                <a:gridCol w="1292087">
                  <a:extLst>
                    <a:ext uri="{9D8B030D-6E8A-4147-A177-3AD203B41FA5}">
                      <a16:colId xmlns:a16="http://schemas.microsoft.com/office/drawing/2014/main" val="3384270975"/>
                    </a:ext>
                  </a:extLst>
                </a:gridCol>
                <a:gridCol w="3227457">
                  <a:extLst>
                    <a:ext uri="{9D8B030D-6E8A-4147-A177-3AD203B41FA5}">
                      <a16:colId xmlns:a16="http://schemas.microsoft.com/office/drawing/2014/main" val="1899752059"/>
                    </a:ext>
                  </a:extLst>
                </a:gridCol>
                <a:gridCol w="2686326">
                  <a:extLst>
                    <a:ext uri="{9D8B030D-6E8A-4147-A177-3AD203B41FA5}">
                      <a16:colId xmlns:a16="http://schemas.microsoft.com/office/drawing/2014/main" val="3082735715"/>
                    </a:ext>
                  </a:extLst>
                </a:gridCol>
              </a:tblGrid>
              <a:tr h="370840">
                <a:tc>
                  <a:txBody>
                    <a:bodyPr/>
                    <a:lstStyle/>
                    <a:p>
                      <a:pPr algn="just"/>
                      <a:r>
                        <a:rPr lang="en-US" sz="1800" b="1" dirty="0">
                          <a:latin typeface="Cambria" panose="02040503050406030204" pitchFamily="18" charset="0"/>
                          <a:ea typeface="Cambria" panose="02040503050406030204" pitchFamily="18" charset="0"/>
                        </a:rPr>
                        <a:t>Option</a:t>
                      </a:r>
                      <a:endParaRPr lang="en-IN" sz="1800" b="1" dirty="0">
                        <a:latin typeface="Cambria" panose="02040503050406030204" pitchFamily="18" charset="0"/>
                        <a:ea typeface="Cambria" panose="02040503050406030204" pitchFamily="18" charset="0"/>
                      </a:endParaRPr>
                    </a:p>
                  </a:txBody>
                  <a:tcPr/>
                </a:tc>
                <a:tc>
                  <a:txBody>
                    <a:bodyPr/>
                    <a:lstStyle/>
                    <a:p>
                      <a:pPr algn="just"/>
                      <a:r>
                        <a:rPr lang="en-US" sz="1800" b="1" dirty="0">
                          <a:latin typeface="Cambria" panose="02040503050406030204" pitchFamily="18" charset="0"/>
                          <a:ea typeface="Cambria" panose="02040503050406030204" pitchFamily="18" charset="0"/>
                        </a:rPr>
                        <a:t>Buyer/Holder</a:t>
                      </a:r>
                      <a:endParaRPr lang="en-IN" sz="1800" b="1" dirty="0">
                        <a:latin typeface="Cambria" panose="02040503050406030204" pitchFamily="18" charset="0"/>
                        <a:ea typeface="Cambria" panose="02040503050406030204" pitchFamily="18" charset="0"/>
                      </a:endParaRPr>
                    </a:p>
                  </a:txBody>
                  <a:tcPr/>
                </a:tc>
                <a:tc>
                  <a:txBody>
                    <a:bodyPr/>
                    <a:lstStyle/>
                    <a:p>
                      <a:pPr algn="just"/>
                      <a:r>
                        <a:rPr lang="en-US" sz="1800" b="1" dirty="0">
                          <a:latin typeface="Cambria" panose="02040503050406030204" pitchFamily="18" charset="0"/>
                          <a:ea typeface="Cambria" panose="02040503050406030204" pitchFamily="18" charset="0"/>
                        </a:rPr>
                        <a:t>Seller/Writer</a:t>
                      </a:r>
                      <a:endParaRPr lang="en-IN" sz="18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04371707"/>
                  </a:ext>
                </a:extLst>
              </a:tr>
              <a:tr h="370840">
                <a:tc>
                  <a:txBody>
                    <a:bodyPr/>
                    <a:lstStyle/>
                    <a:p>
                      <a:pPr algn="just"/>
                      <a:r>
                        <a:rPr lang="en-US" sz="1800" dirty="0">
                          <a:latin typeface="Cambria" panose="02040503050406030204" pitchFamily="18" charset="0"/>
                          <a:ea typeface="Cambria" panose="02040503050406030204" pitchFamily="18" charset="0"/>
                        </a:rPr>
                        <a:t>Call</a:t>
                      </a:r>
                      <a:endParaRPr lang="en-IN" sz="1800" dirty="0">
                        <a:latin typeface="Cambria" panose="02040503050406030204" pitchFamily="18" charset="0"/>
                        <a:ea typeface="Cambria" panose="02040503050406030204" pitchFamily="18" charset="0"/>
                      </a:endParaRPr>
                    </a:p>
                  </a:txBody>
                  <a:tcPr/>
                </a:tc>
                <a:tc>
                  <a:txBody>
                    <a:bodyPr/>
                    <a:lstStyle/>
                    <a:p>
                      <a:pPr algn="just"/>
                      <a:r>
                        <a:rPr lang="en-US" sz="1800" dirty="0">
                          <a:latin typeface="Cambria" panose="02040503050406030204" pitchFamily="18" charset="0"/>
                          <a:ea typeface="Cambria" panose="02040503050406030204" pitchFamily="18" charset="0"/>
                        </a:rPr>
                        <a:t>Right but not an obligation to buy the underlying asset</a:t>
                      </a:r>
                    </a:p>
                    <a:p>
                      <a:pPr algn="just"/>
                      <a:endParaRPr lang="en-IN" sz="1800" dirty="0">
                        <a:latin typeface="Cambria" panose="02040503050406030204" pitchFamily="18" charset="0"/>
                        <a:ea typeface="Cambria" panose="02040503050406030204" pitchFamily="18" charset="0"/>
                      </a:endParaRPr>
                    </a:p>
                  </a:txBody>
                  <a:tcPr/>
                </a:tc>
                <a:tc>
                  <a:txBody>
                    <a:bodyPr/>
                    <a:lstStyle/>
                    <a:p>
                      <a:pPr algn="just"/>
                      <a:r>
                        <a:rPr lang="en-US" sz="1800" dirty="0">
                          <a:latin typeface="Cambria" panose="02040503050406030204" pitchFamily="18" charset="0"/>
                          <a:ea typeface="Cambria" panose="02040503050406030204" pitchFamily="18" charset="0"/>
                        </a:rPr>
                        <a:t>Obligation but no right to sell the underlying asset.</a:t>
                      </a:r>
                    </a:p>
                    <a:p>
                      <a:pPr algn="just"/>
                      <a:endParaRPr lang="en-IN" sz="1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97570170"/>
                  </a:ext>
                </a:extLst>
              </a:tr>
              <a:tr h="370840">
                <a:tc>
                  <a:txBody>
                    <a:bodyPr/>
                    <a:lstStyle/>
                    <a:p>
                      <a:pPr algn="just"/>
                      <a:r>
                        <a:rPr lang="en-US" sz="1800" dirty="0">
                          <a:latin typeface="Cambria" panose="02040503050406030204" pitchFamily="18" charset="0"/>
                          <a:ea typeface="Cambria" panose="02040503050406030204" pitchFamily="18" charset="0"/>
                        </a:rPr>
                        <a:t>Put</a:t>
                      </a:r>
                      <a:endParaRPr lang="en-IN" sz="1800" dirty="0">
                        <a:latin typeface="Cambria" panose="02040503050406030204" pitchFamily="18" charset="0"/>
                        <a:ea typeface="Cambria" panose="02040503050406030204" pitchFamily="18" charset="0"/>
                      </a:endParaRPr>
                    </a:p>
                  </a:txBody>
                  <a:tcPr/>
                </a:tc>
                <a:tc>
                  <a:txBody>
                    <a:bodyPr/>
                    <a:lstStyle/>
                    <a:p>
                      <a:pPr algn="just"/>
                      <a:r>
                        <a:rPr lang="en-US" sz="1800" dirty="0">
                          <a:latin typeface="Cambria" panose="02040503050406030204" pitchFamily="18" charset="0"/>
                          <a:ea typeface="Cambria" panose="02040503050406030204" pitchFamily="18" charset="0"/>
                        </a:rPr>
                        <a:t>Right but not an obligation to sell the underlying asset</a:t>
                      </a:r>
                    </a:p>
                    <a:p>
                      <a:pPr algn="just"/>
                      <a:endParaRPr lang="en-IN" sz="1800" dirty="0">
                        <a:latin typeface="Cambria" panose="02040503050406030204" pitchFamily="18" charset="0"/>
                        <a:ea typeface="Cambria" panose="02040503050406030204" pitchFamily="18" charset="0"/>
                      </a:endParaRPr>
                    </a:p>
                  </a:txBody>
                  <a:tcPr/>
                </a:tc>
                <a:tc>
                  <a:txBody>
                    <a:bodyPr/>
                    <a:lstStyle/>
                    <a:p>
                      <a:pPr algn="just"/>
                      <a:r>
                        <a:rPr lang="en-US" sz="1800" dirty="0">
                          <a:latin typeface="Cambria" panose="02040503050406030204" pitchFamily="18" charset="0"/>
                          <a:ea typeface="Cambria" panose="02040503050406030204" pitchFamily="18" charset="0"/>
                        </a:rPr>
                        <a:t>Obligation but no right to buy the underlying asset</a:t>
                      </a:r>
                    </a:p>
                    <a:p>
                      <a:pPr algn="just"/>
                      <a:endParaRPr lang="en-IN" sz="1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99146145"/>
                  </a:ext>
                </a:extLst>
              </a:tr>
            </a:tbl>
          </a:graphicData>
        </a:graphic>
      </p:graphicFrame>
    </p:spTree>
    <p:extLst>
      <p:ext uri="{BB962C8B-B14F-4D97-AF65-F5344CB8AC3E}">
        <p14:creationId xmlns:p14="http://schemas.microsoft.com/office/powerpoint/2010/main" val="2137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23</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91325" y="51442"/>
            <a:ext cx="6962100" cy="396300"/>
          </a:xfrm>
        </p:spPr>
        <p:txBody>
          <a:bodyPr/>
          <a:lstStyle/>
          <a:p>
            <a:pPr algn="ctr"/>
            <a:r>
              <a:rPr lang="en-US" b="1" dirty="0">
                <a:latin typeface="Cambria" panose="02040503050406030204" pitchFamily="18" charset="0"/>
                <a:ea typeface="Cambria" panose="02040503050406030204" pitchFamily="18" charset="0"/>
              </a:rPr>
              <a:t>Options - Illustration</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30973" y="447742"/>
            <a:ext cx="7941364" cy="4148473"/>
          </a:xfrm>
        </p:spPr>
        <p:txBody>
          <a:bodyPr/>
          <a:lstStyle/>
          <a:p>
            <a:pPr marL="101600" indent="0" algn="just">
              <a:lnSpc>
                <a:spcPct val="150000"/>
              </a:lnSpc>
              <a:buNone/>
            </a:pPr>
            <a:r>
              <a:rPr lang="en-US" dirty="0">
                <a:latin typeface="Cambria" panose="02040503050406030204" pitchFamily="18" charset="0"/>
                <a:ea typeface="Cambria" panose="02040503050406030204" pitchFamily="18" charset="0"/>
              </a:rPr>
              <a:t>Example- Purchase of Put option by Mr. Bear</a:t>
            </a:r>
          </a:p>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graphicFrame>
        <p:nvGraphicFramePr>
          <p:cNvPr id="60" name="Table 59">
            <a:extLst>
              <a:ext uri="{FF2B5EF4-FFF2-40B4-BE49-F238E27FC236}">
                <a16:creationId xmlns:a16="http://schemas.microsoft.com/office/drawing/2014/main" id="{3D87BCDF-F33A-434D-AB53-CA890FE6DCD9}"/>
              </a:ext>
            </a:extLst>
          </p:cNvPr>
          <p:cNvGraphicFramePr>
            <a:graphicFrameLocks noGrp="1"/>
          </p:cNvGraphicFramePr>
          <p:nvPr>
            <p:extLst>
              <p:ext uri="{D42A27DB-BD31-4B8C-83A1-F6EECF244321}">
                <p14:modId xmlns:p14="http://schemas.microsoft.com/office/powerpoint/2010/main" val="2370649553"/>
              </p:ext>
            </p:extLst>
          </p:nvPr>
        </p:nvGraphicFramePr>
        <p:xfrm>
          <a:off x="377687" y="924340"/>
          <a:ext cx="7086600" cy="4068174"/>
        </p:xfrm>
        <a:graphic>
          <a:graphicData uri="http://schemas.openxmlformats.org/drawingml/2006/table">
            <a:tbl>
              <a:tblPr firstRow="1" firstCol="1" bandRow="1">
                <a:tableStyleId>{9800860D-6354-4378-A09D-8DFCC888E2C9}</a:tableStyleId>
              </a:tblPr>
              <a:tblGrid>
                <a:gridCol w="3913384">
                  <a:extLst>
                    <a:ext uri="{9D8B030D-6E8A-4147-A177-3AD203B41FA5}">
                      <a16:colId xmlns:a16="http://schemas.microsoft.com/office/drawing/2014/main" val="2507156694"/>
                    </a:ext>
                  </a:extLst>
                </a:gridCol>
                <a:gridCol w="3173216">
                  <a:extLst>
                    <a:ext uri="{9D8B030D-6E8A-4147-A177-3AD203B41FA5}">
                      <a16:colId xmlns:a16="http://schemas.microsoft.com/office/drawing/2014/main" val="3429466865"/>
                    </a:ext>
                  </a:extLst>
                </a:gridCol>
              </a:tblGrid>
              <a:tr h="332498">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Date of transaction</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12/04/2023</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1549341"/>
                  </a:ext>
                </a:extLst>
              </a:tr>
              <a:tr h="332498">
                <a:tc>
                  <a:txBody>
                    <a:bodyPr/>
                    <a:lstStyle/>
                    <a:p>
                      <a:pPr>
                        <a:lnSpc>
                          <a:spcPct val="107000"/>
                        </a:lnSpc>
                        <a:spcAft>
                          <a:spcPts val="0"/>
                        </a:spcAft>
                      </a:pPr>
                      <a:r>
                        <a:rPr lang="en-IN" sz="1800" dirty="0">
                          <a:effectLst/>
                          <a:latin typeface="Cambria" panose="02040503050406030204" pitchFamily="18" charset="0"/>
                          <a:ea typeface="Cambria" panose="02040503050406030204" pitchFamily="18" charset="0"/>
                        </a:rPr>
                        <a:t>Contract specification</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TCSApr23</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7238198"/>
                  </a:ext>
                </a:extLst>
              </a:tr>
              <a:tr h="332498">
                <a:tc>
                  <a:txBody>
                    <a:bodyPr/>
                    <a:lstStyle/>
                    <a:p>
                      <a:pPr>
                        <a:lnSpc>
                          <a:spcPct val="107000"/>
                        </a:lnSpc>
                        <a:spcAft>
                          <a:spcPts val="0"/>
                        </a:spcAft>
                      </a:pPr>
                      <a:r>
                        <a:rPr lang="en-IN" sz="1800" dirty="0">
                          <a:effectLst/>
                          <a:latin typeface="Cambria" panose="02040503050406030204" pitchFamily="18" charset="0"/>
                          <a:ea typeface="Cambria" panose="02040503050406030204" pitchFamily="18" charset="0"/>
                        </a:rPr>
                        <a:t>Strike price</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dirty="0">
                          <a:effectLst/>
                          <a:latin typeface="Cambria" panose="02040503050406030204" pitchFamily="18" charset="0"/>
                          <a:ea typeface="Cambria" panose="02040503050406030204" pitchFamily="18" charset="0"/>
                        </a:rPr>
                        <a:t>Rs. 2,050/-</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9155712"/>
                  </a:ext>
                </a:extLst>
              </a:tr>
              <a:tr h="332498">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Market lot (No. of units)</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dirty="0">
                          <a:effectLst/>
                          <a:latin typeface="Cambria" panose="02040503050406030204" pitchFamily="18" charset="0"/>
                          <a:ea typeface="Cambria" panose="02040503050406030204" pitchFamily="18" charset="0"/>
                        </a:rPr>
                        <a:t>200</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797061"/>
                  </a:ext>
                </a:extLst>
              </a:tr>
              <a:tr h="332498">
                <a:tc>
                  <a:txBody>
                    <a:bodyPr/>
                    <a:lstStyle/>
                    <a:p>
                      <a:pPr>
                        <a:lnSpc>
                          <a:spcPct val="107000"/>
                        </a:lnSpc>
                        <a:spcAft>
                          <a:spcPts val="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No. of put options bought</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5 (1,000 shares of TCS)</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3441496"/>
                  </a:ext>
                </a:extLst>
              </a:tr>
              <a:tr h="332498">
                <a:tc>
                  <a:txBody>
                    <a:bodyPr/>
                    <a:lstStyle/>
                    <a:p>
                      <a:pPr>
                        <a:lnSpc>
                          <a:spcPct val="107000"/>
                        </a:lnSpc>
                        <a:spcAft>
                          <a:spcPts val="0"/>
                        </a:spcAft>
                      </a:pPr>
                      <a:r>
                        <a:rPr lang="en-IN" sz="1800" dirty="0">
                          <a:effectLst/>
                          <a:latin typeface="Cambria" panose="02040503050406030204" pitchFamily="18" charset="0"/>
                          <a:ea typeface="Cambria" panose="02040503050406030204" pitchFamily="18" charset="0"/>
                        </a:rPr>
                        <a:t>Premium on 12/04/2023</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Rs. 20/- per unit</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0174008"/>
                  </a:ext>
                </a:extLst>
              </a:tr>
              <a:tr h="691062">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Price as on last day of settlement (Expiry date: 27/04/2023)</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I – Rs. 2,100/-</a:t>
                      </a:r>
                    </a:p>
                    <a:p>
                      <a:pPr>
                        <a:lnSpc>
                          <a:spcPct val="107000"/>
                        </a:lnSpc>
                        <a:spcAft>
                          <a:spcPts val="0"/>
                        </a:spcAft>
                      </a:pPr>
                      <a:r>
                        <a:rPr lang="en-IN" sz="1800">
                          <a:effectLst/>
                          <a:latin typeface="Cambria" panose="02040503050406030204" pitchFamily="18" charset="0"/>
                          <a:ea typeface="Cambria" panose="02040503050406030204" pitchFamily="18" charset="0"/>
                        </a:rPr>
                        <a:t>II – Rs. 1,900</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3682109"/>
                  </a:ext>
                </a:extLst>
              </a:tr>
              <a:tr h="691062">
                <a:tc>
                  <a:txBody>
                    <a:bodyPr/>
                    <a:lstStyle/>
                    <a:p>
                      <a:pPr>
                        <a:lnSpc>
                          <a:spcPct val="107000"/>
                        </a:lnSpc>
                        <a:spcAft>
                          <a:spcPts val="0"/>
                        </a:spcAft>
                      </a:pPr>
                      <a:r>
                        <a:rPr lang="en-IN" sz="1800">
                          <a:effectLst/>
                          <a:latin typeface="Cambria" panose="02040503050406030204" pitchFamily="18" charset="0"/>
                          <a:ea typeface="Cambria" panose="02040503050406030204" pitchFamily="18" charset="0"/>
                        </a:rPr>
                        <a:t>Price as on 25/04/2023 (i.e., before expiry)</a:t>
                      </a:r>
                      <a:endParaRPr lang="en-IN"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dirty="0">
                          <a:effectLst/>
                          <a:latin typeface="Cambria" panose="02040503050406030204" pitchFamily="18" charset="0"/>
                          <a:ea typeface="Cambria" panose="02040503050406030204" pitchFamily="18" charset="0"/>
                        </a:rPr>
                        <a:t>Rs. 2,000</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3536428"/>
                  </a:ext>
                </a:extLst>
              </a:tr>
              <a:tr h="691062">
                <a:tc>
                  <a:txBody>
                    <a:bodyPr/>
                    <a:lstStyle/>
                    <a:p>
                      <a:pPr>
                        <a:lnSpc>
                          <a:spcPct val="107000"/>
                        </a:lnSpc>
                        <a:spcAft>
                          <a:spcPts val="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Selling price (Premium receivable) as on 25/04/2023</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Rs. 25/- per unit</a:t>
                      </a:r>
                      <a:endParaRPr lang="en-IN"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8830168"/>
                  </a:ext>
                </a:extLst>
              </a:tr>
            </a:tbl>
          </a:graphicData>
        </a:graphic>
      </p:graphicFrame>
    </p:spTree>
    <p:extLst>
      <p:ext uri="{BB962C8B-B14F-4D97-AF65-F5344CB8AC3E}">
        <p14:creationId xmlns:p14="http://schemas.microsoft.com/office/powerpoint/2010/main" val="206375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24</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91325" y="51442"/>
            <a:ext cx="6962100" cy="396300"/>
          </a:xfrm>
        </p:spPr>
        <p:txBody>
          <a:bodyPr/>
          <a:lstStyle/>
          <a:p>
            <a:pPr algn="ctr"/>
            <a:r>
              <a:rPr lang="en-US" b="1" dirty="0">
                <a:latin typeface="Cambria" panose="02040503050406030204" pitchFamily="18" charset="0"/>
                <a:ea typeface="Cambria" panose="02040503050406030204" pitchFamily="18" charset="0"/>
              </a:rPr>
              <a:t>Options - Illustration</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6" y="310838"/>
            <a:ext cx="7929662" cy="4658727"/>
          </a:xfrm>
        </p:spPr>
        <p:txBody>
          <a:bodyPr/>
          <a:lstStyle/>
          <a:p>
            <a:pPr marL="101600" indent="0" algn="just">
              <a:lnSpc>
                <a:spcPct val="200000"/>
              </a:lnSpc>
              <a:buNone/>
            </a:pPr>
            <a:r>
              <a:rPr lang="en-US" sz="1700" b="1" i="1" dirty="0">
                <a:latin typeface="Cambria" panose="02040503050406030204" pitchFamily="18" charset="0"/>
                <a:ea typeface="Cambria" panose="02040503050406030204" pitchFamily="18" charset="0"/>
              </a:rPr>
              <a:t>As Mr. Bearer is the buyer of the put option, he has the right but not an obligation to sell the underlying asset </a:t>
            </a:r>
          </a:p>
          <a:p>
            <a:pPr marL="101600" indent="0" algn="just">
              <a:lnSpc>
                <a:spcPct val="200000"/>
              </a:lnSpc>
              <a:buNone/>
            </a:pPr>
            <a:r>
              <a:rPr lang="en-US" sz="1700" u="sng" dirty="0">
                <a:latin typeface="Cambria" panose="02040503050406030204" pitchFamily="18" charset="0"/>
                <a:ea typeface="Cambria" panose="02040503050406030204" pitchFamily="18" charset="0"/>
              </a:rPr>
              <a:t>Scenario I - Purchase of Put option by Mr. Bear and square up before contract expiry</a:t>
            </a:r>
            <a:r>
              <a:rPr lang="en-US" sz="1700" dirty="0">
                <a:latin typeface="Cambria" panose="02040503050406030204" pitchFamily="18" charset="0"/>
                <a:ea typeface="Cambria" panose="02040503050406030204" pitchFamily="18" charset="0"/>
              </a:rPr>
              <a:t> </a:t>
            </a:r>
          </a:p>
          <a:p>
            <a:pPr marL="101600" indent="0" algn="just">
              <a:lnSpc>
                <a:spcPct val="200000"/>
              </a:lnSpc>
              <a:buNone/>
            </a:pPr>
            <a:r>
              <a:rPr lang="en-US" sz="1700" u="sng" dirty="0">
                <a:latin typeface="Cambria" panose="02040503050406030204" pitchFamily="18" charset="0"/>
                <a:ea typeface="Cambria" panose="02040503050406030204" pitchFamily="18" charset="0"/>
              </a:rPr>
              <a:t>On 12/04/2023 </a:t>
            </a:r>
            <a:r>
              <a:rPr lang="en-US" sz="1700" dirty="0">
                <a:latin typeface="Cambria" panose="02040503050406030204" pitchFamily="18" charset="0"/>
                <a:ea typeface="Cambria" panose="02040503050406030204" pitchFamily="18" charset="0"/>
              </a:rPr>
              <a:t>: Put Premium  Payable by Mr. Bear - Rs.20,000/- i.e. 1000 * Rs.20/-. </a:t>
            </a:r>
          </a:p>
          <a:p>
            <a:pPr marL="101600" indent="0" algn="just">
              <a:lnSpc>
                <a:spcPct val="200000"/>
              </a:lnSpc>
              <a:buNone/>
            </a:pPr>
            <a:r>
              <a:rPr lang="en-US" sz="1700" u="sng" dirty="0">
                <a:latin typeface="Cambria" panose="02040503050406030204" pitchFamily="18" charset="0"/>
                <a:ea typeface="Cambria" panose="02040503050406030204" pitchFamily="18" charset="0"/>
              </a:rPr>
              <a:t>Sale on 25/04/2023 (Before expiry):</a:t>
            </a:r>
          </a:p>
          <a:p>
            <a:pPr marL="101600" indent="0" algn="just">
              <a:lnSpc>
                <a:spcPct val="200000"/>
              </a:lnSpc>
              <a:buNone/>
            </a:pPr>
            <a:r>
              <a:rPr lang="en-US" sz="1700" dirty="0">
                <a:latin typeface="Cambria" panose="02040503050406030204" pitchFamily="18" charset="0"/>
                <a:ea typeface="Cambria" panose="02040503050406030204" pitchFamily="18" charset="0"/>
              </a:rPr>
              <a:t>Assumed Mr. Bear will square up his Put Option on 25/04/2023 i.e., before expiry</a:t>
            </a:r>
          </a:p>
          <a:p>
            <a:pPr marL="101600" indent="0" algn="just">
              <a:lnSpc>
                <a:spcPct val="200000"/>
              </a:lnSpc>
              <a:buNone/>
            </a:pPr>
            <a:r>
              <a:rPr lang="en-US" sz="1700" dirty="0">
                <a:latin typeface="Cambria" panose="02040503050406030204" pitchFamily="18" charset="0"/>
                <a:ea typeface="Cambria" panose="02040503050406030204" pitchFamily="18" charset="0"/>
              </a:rPr>
              <a:t>Net gain to Mr. Bear – Premium received Less Premium paid for the purchase of Put Option </a:t>
            </a:r>
          </a:p>
          <a:p>
            <a:pPr marL="101600" indent="0" algn="just">
              <a:lnSpc>
                <a:spcPct val="200000"/>
              </a:lnSpc>
              <a:buNone/>
            </a:pPr>
            <a:r>
              <a:rPr lang="en-US" sz="1700" dirty="0" err="1">
                <a:latin typeface="Cambria" panose="02040503050406030204" pitchFamily="18" charset="0"/>
                <a:ea typeface="Cambria" panose="02040503050406030204" pitchFamily="18" charset="0"/>
              </a:rPr>
              <a:t>i.e</a:t>
            </a:r>
            <a:r>
              <a:rPr lang="en-US" sz="1700" dirty="0">
                <a:latin typeface="Cambria" panose="02040503050406030204" pitchFamily="18" charset="0"/>
                <a:ea typeface="Cambria" panose="02040503050406030204" pitchFamily="18" charset="0"/>
              </a:rPr>
              <a:t> Rs.5,000/- {Rs. 25,000 (-) Rs.20,000/-}. </a:t>
            </a:r>
          </a:p>
          <a:p>
            <a:pPr marL="101600" indent="0" algn="just">
              <a:lnSpc>
                <a:spcPct val="200000"/>
              </a:lnSpc>
              <a:buNone/>
            </a:pPr>
            <a:endParaRPr lang="en-US" sz="1700" dirty="0">
              <a:latin typeface="Cambria" panose="02040503050406030204" pitchFamily="18" charset="0"/>
              <a:ea typeface="Cambria" panose="02040503050406030204" pitchFamily="18" charset="0"/>
            </a:endParaRPr>
          </a:p>
          <a:p>
            <a:pPr marL="101600" indent="0" algn="just">
              <a:lnSpc>
                <a:spcPct val="200000"/>
              </a:lnSpc>
              <a:buNone/>
            </a:pPr>
            <a:endParaRPr lang="en-US" sz="1700" dirty="0">
              <a:latin typeface="Cambria" panose="02040503050406030204" pitchFamily="18" charset="0"/>
              <a:ea typeface="Cambria" panose="02040503050406030204" pitchFamily="18" charset="0"/>
            </a:endParaRPr>
          </a:p>
          <a:p>
            <a:pPr marL="101600" indent="0" algn="just">
              <a:lnSpc>
                <a:spcPct val="200000"/>
              </a:lnSpc>
              <a:buNone/>
            </a:pPr>
            <a:endParaRPr lang="en-US" sz="17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965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25</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91325" y="51442"/>
            <a:ext cx="6962100" cy="396300"/>
          </a:xfrm>
        </p:spPr>
        <p:txBody>
          <a:bodyPr/>
          <a:lstStyle/>
          <a:p>
            <a:pPr algn="ctr"/>
            <a:r>
              <a:rPr lang="en-US" b="1" dirty="0">
                <a:latin typeface="Cambria" panose="02040503050406030204" pitchFamily="18" charset="0"/>
                <a:ea typeface="Cambria" panose="02040503050406030204" pitchFamily="18" charset="0"/>
              </a:rPr>
              <a:t>Options - Illustration</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30973" y="447742"/>
            <a:ext cx="7800453" cy="4521823"/>
          </a:xfrm>
        </p:spPr>
        <p:txBody>
          <a:bodyPr/>
          <a:lstStyle/>
          <a:p>
            <a:pPr marL="101600" indent="0" algn="just">
              <a:lnSpc>
                <a:spcPct val="150000"/>
              </a:lnSpc>
              <a:buNone/>
            </a:pPr>
            <a:r>
              <a:rPr lang="en-US" sz="1700" u="sng" dirty="0">
                <a:latin typeface="Cambria" panose="02040503050406030204" pitchFamily="18" charset="0"/>
                <a:ea typeface="Cambria" panose="02040503050406030204" pitchFamily="18" charset="0"/>
              </a:rPr>
              <a:t>Scenario II - Purchase of Put option by Mr. Bear and square up on contract expiry</a:t>
            </a:r>
            <a:r>
              <a:rPr lang="en-US" sz="1700" dirty="0">
                <a:latin typeface="Cambria" panose="02040503050406030204" pitchFamily="18" charset="0"/>
                <a:ea typeface="Cambria" panose="02040503050406030204" pitchFamily="18" charset="0"/>
              </a:rPr>
              <a:t> </a:t>
            </a:r>
          </a:p>
          <a:p>
            <a:pPr marL="101600" indent="0" algn="just">
              <a:lnSpc>
                <a:spcPct val="150000"/>
              </a:lnSpc>
              <a:buNone/>
            </a:pPr>
            <a:r>
              <a:rPr lang="en-US" sz="1700" u="sng" dirty="0">
                <a:latin typeface="Cambria" panose="02040503050406030204" pitchFamily="18" charset="0"/>
                <a:ea typeface="Cambria" panose="02040503050406030204" pitchFamily="18" charset="0"/>
              </a:rPr>
              <a:t>On 12/04/2023 </a:t>
            </a:r>
            <a:r>
              <a:rPr lang="en-US" sz="1700" dirty="0">
                <a:latin typeface="Cambria" panose="02040503050406030204" pitchFamily="18" charset="0"/>
                <a:ea typeface="Cambria" panose="02040503050406030204" pitchFamily="18" charset="0"/>
              </a:rPr>
              <a:t>: Put Premium  Payable by Mr. Bear - Rs.20,000/- i.e. 1000 * Rs.20/-. </a:t>
            </a:r>
          </a:p>
          <a:p>
            <a:pPr marL="101600" indent="0" algn="just">
              <a:lnSpc>
                <a:spcPct val="150000"/>
              </a:lnSpc>
              <a:buNone/>
            </a:pPr>
            <a:r>
              <a:rPr lang="en-US" sz="1700" u="sng" dirty="0">
                <a:latin typeface="Cambria" panose="02040503050406030204" pitchFamily="18" charset="0"/>
                <a:ea typeface="Cambria" panose="02040503050406030204" pitchFamily="18" charset="0"/>
              </a:rPr>
              <a:t>On 27/04/2023:</a:t>
            </a:r>
          </a:p>
          <a:p>
            <a:pPr marL="101600" indent="0" algn="just">
              <a:lnSpc>
                <a:spcPct val="150000"/>
              </a:lnSpc>
              <a:buNone/>
            </a:pPr>
            <a:r>
              <a:rPr lang="en-US" sz="1700" dirty="0">
                <a:latin typeface="Cambria" panose="02040503050406030204" pitchFamily="18" charset="0"/>
                <a:ea typeface="Cambria" panose="02040503050406030204" pitchFamily="18" charset="0"/>
              </a:rPr>
              <a:t>I – TCS Price is Rs.2,100/-  - Assumed  that Mr. Bear will not exercise the Put Option.</a:t>
            </a:r>
          </a:p>
          <a:p>
            <a:pPr marL="101600" indent="0" algn="just">
              <a:lnSpc>
                <a:spcPct val="150000"/>
              </a:lnSpc>
              <a:buNone/>
            </a:pPr>
            <a:r>
              <a:rPr lang="en-US" sz="1700" dirty="0">
                <a:latin typeface="Cambria" panose="02040503050406030204" pitchFamily="18" charset="0"/>
                <a:ea typeface="Cambria" panose="02040503050406030204" pitchFamily="18" charset="0"/>
              </a:rPr>
              <a:t>Mr. Bear will incur a maximum loss of Rs.20,000/- i.e. the amount of premium paid.</a:t>
            </a:r>
          </a:p>
          <a:p>
            <a:pPr marL="101600" indent="0" algn="just">
              <a:lnSpc>
                <a:spcPct val="150000"/>
              </a:lnSpc>
              <a:buNone/>
            </a:pPr>
            <a:r>
              <a:rPr lang="en-US" sz="1700" dirty="0">
                <a:latin typeface="Cambria" panose="02040503050406030204" pitchFamily="18" charset="0"/>
                <a:ea typeface="Cambria" panose="02040503050406030204" pitchFamily="18" charset="0"/>
              </a:rPr>
              <a:t>II – TCS Price is Rs.1,900/- -  Mr. Bear will exercise his Put Option and will receive</a:t>
            </a:r>
          </a:p>
          <a:p>
            <a:pPr marL="101600" indent="0" algn="just">
              <a:lnSpc>
                <a:spcPct val="150000"/>
              </a:lnSpc>
              <a:buNone/>
            </a:pPr>
            <a:r>
              <a:rPr lang="en-US" sz="1700" dirty="0">
                <a:latin typeface="Cambria" panose="02040503050406030204" pitchFamily="18" charset="0"/>
                <a:ea typeface="Cambria" panose="02040503050406030204" pitchFamily="18" charset="0"/>
              </a:rPr>
              <a:t>Rs.1,50,000/- { 1000(2050-1900)}</a:t>
            </a:r>
          </a:p>
          <a:p>
            <a:pPr marL="101600" indent="0" algn="just">
              <a:lnSpc>
                <a:spcPct val="150000"/>
              </a:lnSpc>
              <a:buNone/>
            </a:pPr>
            <a:r>
              <a:rPr lang="en-US" sz="1700" u="sng" dirty="0">
                <a:latin typeface="Cambria" panose="02040503050406030204" pitchFamily="18" charset="0"/>
                <a:ea typeface="Cambria" panose="02040503050406030204" pitchFamily="18" charset="0"/>
              </a:rPr>
              <a:t>On settlement:</a:t>
            </a:r>
          </a:p>
          <a:p>
            <a:pPr marL="101600" indent="0" algn="just">
              <a:lnSpc>
                <a:spcPct val="150000"/>
              </a:lnSpc>
              <a:buNone/>
            </a:pPr>
            <a:r>
              <a:rPr lang="en-US" sz="1700" dirty="0">
                <a:latin typeface="Cambria" panose="02040503050406030204" pitchFamily="18" charset="0"/>
                <a:ea typeface="Cambria" panose="02040503050406030204" pitchFamily="18" charset="0"/>
              </a:rPr>
              <a:t>Net gain to Mr. Bear - Profit on settlement of Put Option Less Premium paid for the purchase of Put Option </a:t>
            </a:r>
            <a:r>
              <a:rPr lang="en-US" sz="1700" dirty="0" err="1">
                <a:latin typeface="Cambria" panose="02040503050406030204" pitchFamily="18" charset="0"/>
                <a:ea typeface="Cambria" panose="02040503050406030204" pitchFamily="18" charset="0"/>
              </a:rPr>
              <a:t>i.e</a:t>
            </a:r>
            <a:r>
              <a:rPr lang="en-US" sz="1700" dirty="0">
                <a:latin typeface="Cambria" panose="02040503050406030204" pitchFamily="18" charset="0"/>
                <a:ea typeface="Cambria" panose="02040503050406030204" pitchFamily="18" charset="0"/>
              </a:rPr>
              <a:t> Rs.1,30,000/- {Rs.1,50,000 (-) Rs.20,000/-}. </a:t>
            </a:r>
          </a:p>
          <a:p>
            <a:pPr marL="101600" indent="0" algn="just">
              <a:lnSpc>
                <a:spcPct val="150000"/>
              </a:lnSpc>
              <a:buNone/>
            </a:pPr>
            <a:endParaRPr lang="en-US" sz="1700" dirty="0">
              <a:latin typeface="Cambria" panose="02040503050406030204" pitchFamily="18" charset="0"/>
              <a:ea typeface="Cambria" panose="02040503050406030204" pitchFamily="18" charset="0"/>
            </a:endParaRPr>
          </a:p>
          <a:p>
            <a:pPr marL="101600" indent="0" algn="just">
              <a:lnSpc>
                <a:spcPct val="150000"/>
              </a:lnSpc>
              <a:buNone/>
            </a:pPr>
            <a:endParaRPr lang="en-US" sz="1700" dirty="0">
              <a:latin typeface="Cambria" panose="02040503050406030204" pitchFamily="18" charset="0"/>
              <a:ea typeface="Cambria" panose="02040503050406030204" pitchFamily="18" charset="0"/>
            </a:endParaRPr>
          </a:p>
          <a:p>
            <a:pPr marL="101600" indent="0" algn="just">
              <a:lnSpc>
                <a:spcPct val="150000"/>
              </a:lnSpc>
              <a:buNone/>
            </a:pPr>
            <a:endParaRPr lang="en-US" sz="17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40095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26</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91325" y="51442"/>
            <a:ext cx="6962100" cy="396300"/>
          </a:xfrm>
        </p:spPr>
        <p:txBody>
          <a:bodyPr/>
          <a:lstStyle/>
          <a:p>
            <a:pPr algn="ctr"/>
            <a:r>
              <a:rPr lang="en-US" b="1" dirty="0">
                <a:latin typeface="Cambria" panose="02040503050406030204" pitchFamily="18" charset="0"/>
                <a:ea typeface="Cambria" panose="02040503050406030204" pitchFamily="18" charset="0"/>
              </a:rPr>
              <a:t>Options - Illustration</a:t>
            </a:r>
            <a:endParaRPr lang="en-IN" b="1" dirty="0">
              <a:latin typeface="Cambria" panose="02040503050406030204" pitchFamily="18" charset="0"/>
              <a:ea typeface="Cambria" panose="02040503050406030204" pitchFamily="18" charset="0"/>
            </a:endParaRPr>
          </a:p>
        </p:txBody>
      </p:sp>
      <p:sp>
        <p:nvSpPr>
          <p:cNvPr id="6" name="Text Box 3">
            <a:extLst>
              <a:ext uri="{FF2B5EF4-FFF2-40B4-BE49-F238E27FC236}">
                <a16:creationId xmlns:a16="http://schemas.microsoft.com/office/drawing/2014/main" id="{30ACA766-DCEC-4C1C-A5CB-386C5FCB93EA}"/>
              </a:ext>
            </a:extLst>
          </p:cNvPr>
          <p:cNvSpPr txBox="1">
            <a:spLocks noChangeArrowheads="1"/>
          </p:cNvSpPr>
          <p:nvPr/>
        </p:nvSpPr>
        <p:spPr bwMode="auto">
          <a:xfrm>
            <a:off x="168965" y="447742"/>
            <a:ext cx="82329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gn="just"/>
            <a:r>
              <a:rPr lang="en-US" sz="1600" dirty="0">
                <a:latin typeface="Cambria" panose="02040503050406030204" pitchFamily="18" charset="0"/>
                <a:ea typeface="Cambria" panose="02040503050406030204" pitchFamily="18" charset="0"/>
              </a:rPr>
              <a:t>In the above example suppose Mr. Bull is the seller of the above-referred Put Option at the same premium for the same strike price and for the same series. </a:t>
            </a:r>
          </a:p>
          <a:p>
            <a:pPr marL="0" indent="0" algn="just" eaLnBrk="1" hangingPunct="1"/>
            <a:endParaRPr lang="en-US" altLang="en-US" sz="1600" dirty="0">
              <a:latin typeface="Cambria" panose="02040503050406030204" pitchFamily="18" charset="0"/>
              <a:ea typeface="Cambria" panose="02040503050406030204" pitchFamily="18" charset="0"/>
              <a:cs typeface="Times New Roman" panose="02020603050405020304" pitchFamily="18" charset="0"/>
            </a:endParaRPr>
          </a:p>
          <a:p>
            <a:pPr marL="0" indent="0" algn="just" eaLnBrk="1" hangingPunct="1"/>
            <a:r>
              <a:rPr lang="en-US" altLang="en-US" sz="1600" dirty="0">
                <a:latin typeface="Cambria" panose="02040503050406030204" pitchFamily="18" charset="0"/>
                <a:ea typeface="Cambria" panose="02040503050406030204" pitchFamily="18" charset="0"/>
                <a:cs typeface="Times New Roman" panose="02020603050405020304" pitchFamily="18" charset="0"/>
              </a:rPr>
              <a:t>F</a:t>
            </a:r>
            <a:r>
              <a:rPr lang="en-US" altLang="en-US" sz="1600" dirty="0">
                <a:latin typeface="Cambria" panose="02040503050406030204" pitchFamily="18" charset="0"/>
                <a:ea typeface="Cambria" panose="02040503050406030204" pitchFamily="18" charset="0"/>
                <a:cs typeface="Arial" panose="020B0604020202020204" pitchFamily="34" charset="0"/>
              </a:rPr>
              <a:t>rom the following tabulation the net position of profit/loss for both Mr. Bear (Buyer of Put Option) and Mr. Bull (Seller of Put Option) at different levels of price of TCS on the settlement date viz.27th April 2023 can be assessed. </a:t>
            </a:r>
          </a:p>
        </p:txBody>
      </p:sp>
      <p:grpSp>
        <p:nvGrpSpPr>
          <p:cNvPr id="9" name="Group 69">
            <a:extLst>
              <a:ext uri="{FF2B5EF4-FFF2-40B4-BE49-F238E27FC236}">
                <a16:creationId xmlns:a16="http://schemas.microsoft.com/office/drawing/2014/main" id="{FFC29E28-2965-47CD-BA13-A61D54CB814C}"/>
              </a:ext>
            </a:extLst>
          </p:cNvPr>
          <p:cNvGrpSpPr>
            <a:grpSpLocks/>
          </p:cNvGrpSpPr>
          <p:nvPr/>
        </p:nvGrpSpPr>
        <p:grpSpPr bwMode="auto">
          <a:xfrm>
            <a:off x="284921" y="2017402"/>
            <a:ext cx="8001000" cy="2971800"/>
            <a:chOff x="-3" y="-3"/>
            <a:chExt cx="2046" cy="2982"/>
          </a:xfrm>
        </p:grpSpPr>
        <p:grpSp>
          <p:nvGrpSpPr>
            <p:cNvPr id="10" name="Group 67">
              <a:extLst>
                <a:ext uri="{FF2B5EF4-FFF2-40B4-BE49-F238E27FC236}">
                  <a16:creationId xmlns:a16="http://schemas.microsoft.com/office/drawing/2014/main" id="{2528C59D-EC15-4ED7-B196-7EBC7E8F9498}"/>
                </a:ext>
              </a:extLst>
            </p:cNvPr>
            <p:cNvGrpSpPr>
              <a:grpSpLocks/>
            </p:cNvGrpSpPr>
            <p:nvPr/>
          </p:nvGrpSpPr>
          <p:grpSpPr bwMode="auto">
            <a:xfrm>
              <a:off x="0" y="0"/>
              <a:ext cx="2040" cy="2976"/>
              <a:chOff x="0" y="0"/>
              <a:chExt cx="2040" cy="2976"/>
            </a:xfrm>
          </p:grpSpPr>
          <p:grpSp>
            <p:nvGrpSpPr>
              <p:cNvPr id="12" name="Group 26">
                <a:extLst>
                  <a:ext uri="{FF2B5EF4-FFF2-40B4-BE49-F238E27FC236}">
                    <a16:creationId xmlns:a16="http://schemas.microsoft.com/office/drawing/2014/main" id="{C52896E1-4B73-402B-883D-A86806504A95}"/>
                  </a:ext>
                </a:extLst>
              </p:cNvPr>
              <p:cNvGrpSpPr>
                <a:grpSpLocks/>
              </p:cNvGrpSpPr>
              <p:nvPr/>
            </p:nvGrpSpPr>
            <p:grpSpPr bwMode="auto">
              <a:xfrm>
                <a:off x="0" y="0"/>
                <a:ext cx="668" cy="672"/>
                <a:chOff x="0" y="0"/>
                <a:chExt cx="668" cy="672"/>
              </a:xfrm>
            </p:grpSpPr>
            <p:sp>
              <p:nvSpPr>
                <p:cNvPr id="73" name="Rectangle 4">
                  <a:extLst>
                    <a:ext uri="{FF2B5EF4-FFF2-40B4-BE49-F238E27FC236}">
                      <a16:creationId xmlns:a16="http://schemas.microsoft.com/office/drawing/2014/main" id="{853133B7-D90A-400C-84D0-65DC72E39801}"/>
                    </a:ext>
                  </a:extLst>
                </p:cNvPr>
                <p:cNvSpPr>
                  <a:spLocks noChangeArrowheads="1"/>
                </p:cNvSpPr>
                <p:nvPr/>
              </p:nvSpPr>
              <p:spPr bwMode="auto">
                <a:xfrm>
                  <a:off x="43" y="0"/>
                  <a:ext cx="58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dirty="0">
                      <a:latin typeface="Cambria" panose="02040503050406030204" pitchFamily="18" charset="0"/>
                      <a:ea typeface="Cambria" panose="02040503050406030204" pitchFamily="18" charset="0"/>
                      <a:cs typeface="Arial" panose="020B0604020202020204" pitchFamily="34" charset="0"/>
                    </a:rPr>
                    <a:t>Price of TCS as on 27</a:t>
                  </a:r>
                  <a:r>
                    <a:rPr lang="en-US" altLang="en-US" sz="1400" b="1" baseline="30000" dirty="0">
                      <a:latin typeface="Cambria" panose="02040503050406030204" pitchFamily="18" charset="0"/>
                      <a:ea typeface="Cambria" panose="02040503050406030204" pitchFamily="18" charset="0"/>
                      <a:cs typeface="Arial" panose="020B0604020202020204" pitchFamily="34" charset="0"/>
                    </a:rPr>
                    <a:t>th</a:t>
                  </a:r>
                  <a:r>
                    <a:rPr lang="en-US" altLang="en-US" sz="1400" b="1" dirty="0">
                      <a:latin typeface="Cambria" panose="02040503050406030204" pitchFamily="18" charset="0"/>
                      <a:ea typeface="Cambria" panose="02040503050406030204" pitchFamily="18" charset="0"/>
                      <a:cs typeface="Arial" panose="020B0604020202020204" pitchFamily="34" charset="0"/>
                    </a:rPr>
                    <a:t> April 2023 (Maturity)</a:t>
                  </a:r>
                  <a:endParaRPr lang="en-US" altLang="en-US" sz="1400" b="1" dirty="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dirty="0">
                    <a:latin typeface="Cambria" panose="02040503050406030204" pitchFamily="18" charset="0"/>
                    <a:ea typeface="Cambria" panose="02040503050406030204" pitchFamily="18" charset="0"/>
                  </a:endParaRPr>
                </a:p>
              </p:txBody>
            </p:sp>
            <p:sp>
              <p:nvSpPr>
                <p:cNvPr id="74" name="Rectangle 25">
                  <a:extLst>
                    <a:ext uri="{FF2B5EF4-FFF2-40B4-BE49-F238E27FC236}">
                      <a16:creationId xmlns:a16="http://schemas.microsoft.com/office/drawing/2014/main" id="{6426901C-2D73-4CA4-98A8-C73385F43AF2}"/>
                    </a:ext>
                  </a:extLst>
                </p:cNvPr>
                <p:cNvSpPr>
                  <a:spLocks noChangeArrowheads="1"/>
                </p:cNvSpPr>
                <p:nvPr/>
              </p:nvSpPr>
              <p:spPr bwMode="auto">
                <a:xfrm>
                  <a:off x="0" y="0"/>
                  <a:ext cx="668"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13" name="Group 28">
                <a:extLst>
                  <a:ext uri="{FF2B5EF4-FFF2-40B4-BE49-F238E27FC236}">
                    <a16:creationId xmlns:a16="http://schemas.microsoft.com/office/drawing/2014/main" id="{902FCA12-4EC1-4952-BF1F-DEC523B2E48E}"/>
                  </a:ext>
                </a:extLst>
              </p:cNvPr>
              <p:cNvGrpSpPr>
                <a:grpSpLocks/>
              </p:cNvGrpSpPr>
              <p:nvPr/>
            </p:nvGrpSpPr>
            <p:grpSpPr bwMode="auto">
              <a:xfrm>
                <a:off x="668" y="0"/>
                <a:ext cx="686" cy="672"/>
                <a:chOff x="668" y="0"/>
                <a:chExt cx="686" cy="672"/>
              </a:xfrm>
            </p:grpSpPr>
            <p:sp>
              <p:nvSpPr>
                <p:cNvPr id="71" name="Rectangle 5">
                  <a:extLst>
                    <a:ext uri="{FF2B5EF4-FFF2-40B4-BE49-F238E27FC236}">
                      <a16:creationId xmlns:a16="http://schemas.microsoft.com/office/drawing/2014/main" id="{8DBAB6C5-B2FA-421F-9F76-BCC21C9E454F}"/>
                    </a:ext>
                  </a:extLst>
                </p:cNvPr>
                <p:cNvSpPr>
                  <a:spLocks noChangeArrowheads="1"/>
                </p:cNvSpPr>
                <p:nvPr/>
              </p:nvSpPr>
              <p:spPr bwMode="auto">
                <a:xfrm>
                  <a:off x="711" y="0"/>
                  <a:ext cx="60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dirty="0">
                      <a:latin typeface="Cambria" panose="02040503050406030204" pitchFamily="18" charset="0"/>
                      <a:ea typeface="Cambria" panose="02040503050406030204" pitchFamily="18" charset="0"/>
                      <a:cs typeface="Arial" panose="020B0604020202020204" pitchFamily="34" charset="0"/>
                    </a:rPr>
                    <a:t>Mr. Bear (Buyer of 1000 Put Options)</a:t>
                  </a:r>
                  <a:endParaRPr lang="en-US" altLang="en-US" sz="1400" b="1" dirty="0">
                    <a:latin typeface="Cambria" panose="02040503050406030204" pitchFamily="18" charset="0"/>
                    <a:ea typeface="Cambria" panose="02040503050406030204" pitchFamily="18" charset="0"/>
                    <a:cs typeface="Times New Roman" panose="02020603050405020304" pitchFamily="18" charset="0"/>
                  </a:endParaRPr>
                </a:p>
                <a:p>
                  <a:pPr algn="ctr"/>
                  <a:r>
                    <a:rPr lang="en-US" altLang="en-US" sz="1400" b="1" dirty="0">
                      <a:latin typeface="Cambria" panose="02040503050406030204" pitchFamily="18" charset="0"/>
                      <a:ea typeface="Cambria" panose="02040503050406030204" pitchFamily="18" charset="0"/>
                      <a:cs typeface="Arial" panose="020B0604020202020204" pitchFamily="34" charset="0"/>
                    </a:rPr>
                    <a:t>Profit/(Loss)</a:t>
                  </a:r>
                  <a:endParaRPr lang="en-US" altLang="en-US" sz="1400" b="1" dirty="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dirty="0">
                    <a:latin typeface="Cambria" panose="02040503050406030204" pitchFamily="18" charset="0"/>
                    <a:ea typeface="Cambria" panose="02040503050406030204" pitchFamily="18" charset="0"/>
                  </a:endParaRPr>
                </a:p>
              </p:txBody>
            </p:sp>
            <p:sp>
              <p:nvSpPr>
                <p:cNvPr id="72" name="Rectangle 27">
                  <a:extLst>
                    <a:ext uri="{FF2B5EF4-FFF2-40B4-BE49-F238E27FC236}">
                      <a16:creationId xmlns:a16="http://schemas.microsoft.com/office/drawing/2014/main" id="{29952DEF-7F3C-4741-976B-B58E2D8A4E0F}"/>
                    </a:ext>
                  </a:extLst>
                </p:cNvPr>
                <p:cNvSpPr>
                  <a:spLocks noChangeArrowheads="1"/>
                </p:cNvSpPr>
                <p:nvPr/>
              </p:nvSpPr>
              <p:spPr bwMode="auto">
                <a:xfrm>
                  <a:off x="668" y="0"/>
                  <a:ext cx="68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14" name="Group 30">
                <a:extLst>
                  <a:ext uri="{FF2B5EF4-FFF2-40B4-BE49-F238E27FC236}">
                    <a16:creationId xmlns:a16="http://schemas.microsoft.com/office/drawing/2014/main" id="{4B319A28-AC4F-484E-B803-31224AF1C367}"/>
                  </a:ext>
                </a:extLst>
              </p:cNvPr>
              <p:cNvGrpSpPr>
                <a:grpSpLocks/>
              </p:cNvGrpSpPr>
              <p:nvPr/>
            </p:nvGrpSpPr>
            <p:grpSpPr bwMode="auto">
              <a:xfrm>
                <a:off x="1354" y="0"/>
                <a:ext cx="686" cy="672"/>
                <a:chOff x="1354" y="0"/>
                <a:chExt cx="686" cy="672"/>
              </a:xfrm>
            </p:grpSpPr>
            <p:sp>
              <p:nvSpPr>
                <p:cNvPr id="69" name="Rectangle 6">
                  <a:extLst>
                    <a:ext uri="{FF2B5EF4-FFF2-40B4-BE49-F238E27FC236}">
                      <a16:creationId xmlns:a16="http://schemas.microsoft.com/office/drawing/2014/main" id="{651028DD-0038-498A-AC66-B6B31122B9F9}"/>
                    </a:ext>
                  </a:extLst>
                </p:cNvPr>
                <p:cNvSpPr>
                  <a:spLocks noChangeArrowheads="1"/>
                </p:cNvSpPr>
                <p:nvPr/>
              </p:nvSpPr>
              <p:spPr bwMode="auto">
                <a:xfrm>
                  <a:off x="1397" y="0"/>
                  <a:ext cx="60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a:latin typeface="Cambria" panose="02040503050406030204" pitchFamily="18" charset="0"/>
                      <a:ea typeface="Cambria" panose="02040503050406030204" pitchFamily="18" charset="0"/>
                      <a:cs typeface="Arial" panose="020B0604020202020204" pitchFamily="34" charset="0"/>
                    </a:rPr>
                    <a:t>Mr. Bull  (Seller of 1000 Put Options)</a:t>
                  </a:r>
                  <a:endParaRPr lang="en-US" altLang="en-US" sz="1400" b="1">
                    <a:latin typeface="Cambria" panose="02040503050406030204" pitchFamily="18" charset="0"/>
                    <a:ea typeface="Cambria" panose="02040503050406030204" pitchFamily="18" charset="0"/>
                    <a:cs typeface="Times New Roman" panose="02020603050405020304" pitchFamily="18" charset="0"/>
                  </a:endParaRPr>
                </a:p>
                <a:p>
                  <a:pPr algn="ctr"/>
                  <a:r>
                    <a:rPr lang="en-US" altLang="en-US" sz="1400" b="1">
                      <a:latin typeface="Cambria" panose="02040503050406030204" pitchFamily="18" charset="0"/>
                      <a:ea typeface="Cambria" panose="02040503050406030204" pitchFamily="18" charset="0"/>
                      <a:cs typeface="Arial" panose="020B0604020202020204" pitchFamily="34" charset="0"/>
                    </a:rPr>
                    <a:t>Profit/(Loss)</a:t>
                  </a:r>
                  <a:endParaRPr lang="en-US" altLang="en-US" sz="1400" b="1">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70" name="Rectangle 29">
                  <a:extLst>
                    <a:ext uri="{FF2B5EF4-FFF2-40B4-BE49-F238E27FC236}">
                      <a16:creationId xmlns:a16="http://schemas.microsoft.com/office/drawing/2014/main" id="{2B7035CE-8D06-4E70-BB7C-EFE30BC159E4}"/>
                    </a:ext>
                  </a:extLst>
                </p:cNvPr>
                <p:cNvSpPr>
                  <a:spLocks noChangeArrowheads="1"/>
                </p:cNvSpPr>
                <p:nvPr/>
              </p:nvSpPr>
              <p:spPr bwMode="auto">
                <a:xfrm>
                  <a:off x="1354" y="0"/>
                  <a:ext cx="68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15" name="Group 32">
                <a:extLst>
                  <a:ext uri="{FF2B5EF4-FFF2-40B4-BE49-F238E27FC236}">
                    <a16:creationId xmlns:a16="http://schemas.microsoft.com/office/drawing/2014/main" id="{00FA4326-4ACD-4AB0-B235-91F565EE856D}"/>
                  </a:ext>
                </a:extLst>
              </p:cNvPr>
              <p:cNvGrpSpPr>
                <a:grpSpLocks/>
              </p:cNvGrpSpPr>
              <p:nvPr/>
            </p:nvGrpSpPr>
            <p:grpSpPr bwMode="auto">
              <a:xfrm>
                <a:off x="0" y="672"/>
                <a:ext cx="668" cy="384"/>
                <a:chOff x="0" y="672"/>
                <a:chExt cx="668" cy="384"/>
              </a:xfrm>
            </p:grpSpPr>
            <p:sp>
              <p:nvSpPr>
                <p:cNvPr id="67" name="Rectangle 7">
                  <a:extLst>
                    <a:ext uri="{FF2B5EF4-FFF2-40B4-BE49-F238E27FC236}">
                      <a16:creationId xmlns:a16="http://schemas.microsoft.com/office/drawing/2014/main" id="{E5DC3043-8E62-49E3-8C7E-A012A0C9C7C5}"/>
                    </a:ext>
                  </a:extLst>
                </p:cNvPr>
                <p:cNvSpPr>
                  <a:spLocks noChangeArrowheads="1"/>
                </p:cNvSpPr>
                <p:nvPr/>
              </p:nvSpPr>
              <p:spPr bwMode="auto">
                <a:xfrm>
                  <a:off x="43" y="672"/>
                  <a:ext cx="5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2150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68" name="Rectangle 31">
                  <a:extLst>
                    <a:ext uri="{FF2B5EF4-FFF2-40B4-BE49-F238E27FC236}">
                      <a16:creationId xmlns:a16="http://schemas.microsoft.com/office/drawing/2014/main" id="{4C576AFA-5413-4DB9-BF6C-512E66A17655}"/>
                    </a:ext>
                  </a:extLst>
                </p:cNvPr>
                <p:cNvSpPr>
                  <a:spLocks noChangeArrowheads="1"/>
                </p:cNvSpPr>
                <p:nvPr/>
              </p:nvSpPr>
              <p:spPr bwMode="auto">
                <a:xfrm>
                  <a:off x="0" y="672"/>
                  <a:ext cx="6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16" name="Group 34">
                <a:extLst>
                  <a:ext uri="{FF2B5EF4-FFF2-40B4-BE49-F238E27FC236}">
                    <a16:creationId xmlns:a16="http://schemas.microsoft.com/office/drawing/2014/main" id="{504A704F-DFB4-4FEF-B019-0FC0A29AC6D0}"/>
                  </a:ext>
                </a:extLst>
              </p:cNvPr>
              <p:cNvGrpSpPr>
                <a:grpSpLocks/>
              </p:cNvGrpSpPr>
              <p:nvPr/>
            </p:nvGrpSpPr>
            <p:grpSpPr bwMode="auto">
              <a:xfrm>
                <a:off x="668" y="672"/>
                <a:ext cx="686" cy="384"/>
                <a:chOff x="668" y="672"/>
                <a:chExt cx="686" cy="384"/>
              </a:xfrm>
            </p:grpSpPr>
            <p:sp>
              <p:nvSpPr>
                <p:cNvPr id="65" name="Rectangle 8">
                  <a:extLst>
                    <a:ext uri="{FF2B5EF4-FFF2-40B4-BE49-F238E27FC236}">
                      <a16:creationId xmlns:a16="http://schemas.microsoft.com/office/drawing/2014/main" id="{5E76DA7D-6FE5-403D-9542-DE45B9030647}"/>
                    </a:ext>
                  </a:extLst>
                </p:cNvPr>
                <p:cNvSpPr>
                  <a:spLocks noChangeArrowheads="1"/>
                </p:cNvSpPr>
                <p:nvPr/>
              </p:nvSpPr>
              <p:spPr bwMode="auto">
                <a:xfrm>
                  <a:off x="711" y="672"/>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66" name="Rectangle 33">
                  <a:extLst>
                    <a:ext uri="{FF2B5EF4-FFF2-40B4-BE49-F238E27FC236}">
                      <a16:creationId xmlns:a16="http://schemas.microsoft.com/office/drawing/2014/main" id="{F49C91C8-F3FD-4C3F-B453-FAA990062005}"/>
                    </a:ext>
                  </a:extLst>
                </p:cNvPr>
                <p:cNvSpPr>
                  <a:spLocks noChangeArrowheads="1"/>
                </p:cNvSpPr>
                <p:nvPr/>
              </p:nvSpPr>
              <p:spPr bwMode="auto">
                <a:xfrm>
                  <a:off x="668" y="672"/>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17" name="Group 36">
                <a:extLst>
                  <a:ext uri="{FF2B5EF4-FFF2-40B4-BE49-F238E27FC236}">
                    <a16:creationId xmlns:a16="http://schemas.microsoft.com/office/drawing/2014/main" id="{C71C47EB-7641-405E-B18D-5CDA8479A309}"/>
                  </a:ext>
                </a:extLst>
              </p:cNvPr>
              <p:cNvGrpSpPr>
                <a:grpSpLocks/>
              </p:cNvGrpSpPr>
              <p:nvPr/>
            </p:nvGrpSpPr>
            <p:grpSpPr bwMode="auto">
              <a:xfrm>
                <a:off x="1354" y="672"/>
                <a:ext cx="686" cy="384"/>
                <a:chOff x="1354" y="672"/>
                <a:chExt cx="686" cy="384"/>
              </a:xfrm>
            </p:grpSpPr>
            <p:sp>
              <p:nvSpPr>
                <p:cNvPr id="63" name="Rectangle 9">
                  <a:extLst>
                    <a:ext uri="{FF2B5EF4-FFF2-40B4-BE49-F238E27FC236}">
                      <a16:creationId xmlns:a16="http://schemas.microsoft.com/office/drawing/2014/main" id="{5FF42F1B-C642-4761-8656-D5C0A4C63CAA}"/>
                    </a:ext>
                  </a:extLst>
                </p:cNvPr>
                <p:cNvSpPr>
                  <a:spLocks noChangeArrowheads="1"/>
                </p:cNvSpPr>
                <p:nvPr/>
              </p:nvSpPr>
              <p:spPr bwMode="auto">
                <a:xfrm>
                  <a:off x="1397" y="672"/>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64" name="Rectangle 35">
                  <a:extLst>
                    <a:ext uri="{FF2B5EF4-FFF2-40B4-BE49-F238E27FC236}">
                      <a16:creationId xmlns:a16="http://schemas.microsoft.com/office/drawing/2014/main" id="{A5F9F5C5-C99F-45ED-A983-95C4F4713EF9}"/>
                    </a:ext>
                  </a:extLst>
                </p:cNvPr>
                <p:cNvSpPr>
                  <a:spLocks noChangeArrowheads="1"/>
                </p:cNvSpPr>
                <p:nvPr/>
              </p:nvSpPr>
              <p:spPr bwMode="auto">
                <a:xfrm>
                  <a:off x="1354" y="672"/>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18" name="Group 38">
                <a:extLst>
                  <a:ext uri="{FF2B5EF4-FFF2-40B4-BE49-F238E27FC236}">
                    <a16:creationId xmlns:a16="http://schemas.microsoft.com/office/drawing/2014/main" id="{334C9CB1-AAC0-4BB8-9DF5-D682D01E4DB3}"/>
                  </a:ext>
                </a:extLst>
              </p:cNvPr>
              <p:cNvGrpSpPr>
                <a:grpSpLocks/>
              </p:cNvGrpSpPr>
              <p:nvPr/>
            </p:nvGrpSpPr>
            <p:grpSpPr bwMode="auto">
              <a:xfrm>
                <a:off x="0" y="1056"/>
                <a:ext cx="668" cy="384"/>
                <a:chOff x="0" y="1056"/>
                <a:chExt cx="668" cy="384"/>
              </a:xfrm>
            </p:grpSpPr>
            <p:sp>
              <p:nvSpPr>
                <p:cNvPr id="61" name="Rectangle 10">
                  <a:extLst>
                    <a:ext uri="{FF2B5EF4-FFF2-40B4-BE49-F238E27FC236}">
                      <a16:creationId xmlns:a16="http://schemas.microsoft.com/office/drawing/2014/main" id="{680D503E-F86D-4569-8EF4-B22681AF76EC}"/>
                    </a:ext>
                  </a:extLst>
                </p:cNvPr>
                <p:cNvSpPr>
                  <a:spLocks noChangeArrowheads="1"/>
                </p:cNvSpPr>
                <p:nvPr/>
              </p:nvSpPr>
              <p:spPr bwMode="auto">
                <a:xfrm>
                  <a:off x="43" y="1056"/>
                  <a:ext cx="5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2100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62" name="Rectangle 37">
                  <a:extLst>
                    <a:ext uri="{FF2B5EF4-FFF2-40B4-BE49-F238E27FC236}">
                      <a16:creationId xmlns:a16="http://schemas.microsoft.com/office/drawing/2014/main" id="{41E82681-662F-43EF-BEE1-72C92B8823FE}"/>
                    </a:ext>
                  </a:extLst>
                </p:cNvPr>
                <p:cNvSpPr>
                  <a:spLocks noChangeArrowheads="1"/>
                </p:cNvSpPr>
                <p:nvPr/>
              </p:nvSpPr>
              <p:spPr bwMode="auto">
                <a:xfrm>
                  <a:off x="0" y="1056"/>
                  <a:ext cx="6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19" name="Group 40">
                <a:extLst>
                  <a:ext uri="{FF2B5EF4-FFF2-40B4-BE49-F238E27FC236}">
                    <a16:creationId xmlns:a16="http://schemas.microsoft.com/office/drawing/2014/main" id="{A86AC933-8E98-4528-AC34-B4C7CF11EEA6}"/>
                  </a:ext>
                </a:extLst>
              </p:cNvPr>
              <p:cNvGrpSpPr>
                <a:grpSpLocks/>
              </p:cNvGrpSpPr>
              <p:nvPr/>
            </p:nvGrpSpPr>
            <p:grpSpPr bwMode="auto">
              <a:xfrm>
                <a:off x="668" y="1056"/>
                <a:ext cx="686" cy="384"/>
                <a:chOff x="668" y="1056"/>
                <a:chExt cx="686" cy="384"/>
              </a:xfrm>
            </p:grpSpPr>
            <p:sp>
              <p:nvSpPr>
                <p:cNvPr id="59" name="Rectangle 11">
                  <a:extLst>
                    <a:ext uri="{FF2B5EF4-FFF2-40B4-BE49-F238E27FC236}">
                      <a16:creationId xmlns:a16="http://schemas.microsoft.com/office/drawing/2014/main" id="{564B6973-23A3-45F5-AD91-8EFA639BE131}"/>
                    </a:ext>
                  </a:extLst>
                </p:cNvPr>
                <p:cNvSpPr>
                  <a:spLocks noChangeArrowheads="1"/>
                </p:cNvSpPr>
                <p:nvPr/>
              </p:nvSpPr>
              <p:spPr bwMode="auto">
                <a:xfrm>
                  <a:off x="711" y="1056"/>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60" name="Rectangle 39">
                  <a:extLst>
                    <a:ext uri="{FF2B5EF4-FFF2-40B4-BE49-F238E27FC236}">
                      <a16:creationId xmlns:a16="http://schemas.microsoft.com/office/drawing/2014/main" id="{FE8616AB-0742-4147-AD1A-1A68F24E10A2}"/>
                    </a:ext>
                  </a:extLst>
                </p:cNvPr>
                <p:cNvSpPr>
                  <a:spLocks noChangeArrowheads="1"/>
                </p:cNvSpPr>
                <p:nvPr/>
              </p:nvSpPr>
              <p:spPr bwMode="auto">
                <a:xfrm>
                  <a:off x="668" y="1056"/>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0" name="Group 42">
                <a:extLst>
                  <a:ext uri="{FF2B5EF4-FFF2-40B4-BE49-F238E27FC236}">
                    <a16:creationId xmlns:a16="http://schemas.microsoft.com/office/drawing/2014/main" id="{58D09648-C8D6-43EA-90E1-D6843D86C3B2}"/>
                  </a:ext>
                </a:extLst>
              </p:cNvPr>
              <p:cNvGrpSpPr>
                <a:grpSpLocks/>
              </p:cNvGrpSpPr>
              <p:nvPr/>
            </p:nvGrpSpPr>
            <p:grpSpPr bwMode="auto">
              <a:xfrm>
                <a:off x="1354" y="1056"/>
                <a:ext cx="686" cy="384"/>
                <a:chOff x="1354" y="1056"/>
                <a:chExt cx="686" cy="384"/>
              </a:xfrm>
            </p:grpSpPr>
            <p:sp>
              <p:nvSpPr>
                <p:cNvPr id="57" name="Rectangle 12">
                  <a:extLst>
                    <a:ext uri="{FF2B5EF4-FFF2-40B4-BE49-F238E27FC236}">
                      <a16:creationId xmlns:a16="http://schemas.microsoft.com/office/drawing/2014/main" id="{3184921D-C2FB-465B-9437-06B670B99DAF}"/>
                    </a:ext>
                  </a:extLst>
                </p:cNvPr>
                <p:cNvSpPr>
                  <a:spLocks noChangeArrowheads="1"/>
                </p:cNvSpPr>
                <p:nvPr/>
              </p:nvSpPr>
              <p:spPr bwMode="auto">
                <a:xfrm>
                  <a:off x="1397" y="1056"/>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58" name="Rectangle 41">
                  <a:extLst>
                    <a:ext uri="{FF2B5EF4-FFF2-40B4-BE49-F238E27FC236}">
                      <a16:creationId xmlns:a16="http://schemas.microsoft.com/office/drawing/2014/main" id="{5B5CFB86-1A7E-4973-A653-96601D641BA5}"/>
                    </a:ext>
                  </a:extLst>
                </p:cNvPr>
                <p:cNvSpPr>
                  <a:spLocks noChangeArrowheads="1"/>
                </p:cNvSpPr>
                <p:nvPr/>
              </p:nvSpPr>
              <p:spPr bwMode="auto">
                <a:xfrm>
                  <a:off x="1354" y="1056"/>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1" name="Group 44">
                <a:extLst>
                  <a:ext uri="{FF2B5EF4-FFF2-40B4-BE49-F238E27FC236}">
                    <a16:creationId xmlns:a16="http://schemas.microsoft.com/office/drawing/2014/main" id="{A9AC0194-FB3B-4DE9-9249-3FA935190A45}"/>
                  </a:ext>
                </a:extLst>
              </p:cNvPr>
              <p:cNvGrpSpPr>
                <a:grpSpLocks/>
              </p:cNvGrpSpPr>
              <p:nvPr/>
            </p:nvGrpSpPr>
            <p:grpSpPr bwMode="auto">
              <a:xfrm>
                <a:off x="0" y="1440"/>
                <a:ext cx="668" cy="384"/>
                <a:chOff x="0" y="1440"/>
                <a:chExt cx="668" cy="384"/>
              </a:xfrm>
            </p:grpSpPr>
            <p:sp>
              <p:nvSpPr>
                <p:cNvPr id="55" name="Rectangle 13">
                  <a:extLst>
                    <a:ext uri="{FF2B5EF4-FFF2-40B4-BE49-F238E27FC236}">
                      <a16:creationId xmlns:a16="http://schemas.microsoft.com/office/drawing/2014/main" id="{C055653E-55E3-4005-A80D-49753EFB06E5}"/>
                    </a:ext>
                  </a:extLst>
                </p:cNvPr>
                <p:cNvSpPr>
                  <a:spLocks noChangeArrowheads="1"/>
                </p:cNvSpPr>
                <p:nvPr/>
              </p:nvSpPr>
              <p:spPr bwMode="auto">
                <a:xfrm>
                  <a:off x="43" y="1440"/>
                  <a:ext cx="5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2050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56" name="Rectangle 43">
                  <a:extLst>
                    <a:ext uri="{FF2B5EF4-FFF2-40B4-BE49-F238E27FC236}">
                      <a16:creationId xmlns:a16="http://schemas.microsoft.com/office/drawing/2014/main" id="{D1EE7A75-5461-45C3-90A7-01B09B2B7C1B}"/>
                    </a:ext>
                  </a:extLst>
                </p:cNvPr>
                <p:cNvSpPr>
                  <a:spLocks noChangeArrowheads="1"/>
                </p:cNvSpPr>
                <p:nvPr/>
              </p:nvSpPr>
              <p:spPr bwMode="auto">
                <a:xfrm>
                  <a:off x="0" y="1440"/>
                  <a:ext cx="6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2" name="Group 46">
                <a:extLst>
                  <a:ext uri="{FF2B5EF4-FFF2-40B4-BE49-F238E27FC236}">
                    <a16:creationId xmlns:a16="http://schemas.microsoft.com/office/drawing/2014/main" id="{6917A7B8-873D-4551-916B-63BC21853A62}"/>
                  </a:ext>
                </a:extLst>
              </p:cNvPr>
              <p:cNvGrpSpPr>
                <a:grpSpLocks/>
              </p:cNvGrpSpPr>
              <p:nvPr/>
            </p:nvGrpSpPr>
            <p:grpSpPr bwMode="auto">
              <a:xfrm>
                <a:off x="668" y="1440"/>
                <a:ext cx="686" cy="384"/>
                <a:chOff x="668" y="1440"/>
                <a:chExt cx="686" cy="384"/>
              </a:xfrm>
            </p:grpSpPr>
            <p:sp>
              <p:nvSpPr>
                <p:cNvPr id="53" name="Rectangle 14">
                  <a:extLst>
                    <a:ext uri="{FF2B5EF4-FFF2-40B4-BE49-F238E27FC236}">
                      <a16:creationId xmlns:a16="http://schemas.microsoft.com/office/drawing/2014/main" id="{6EC2D8BB-BEEA-484A-8E6B-015DEFC7D4C7}"/>
                    </a:ext>
                  </a:extLst>
                </p:cNvPr>
                <p:cNvSpPr>
                  <a:spLocks noChangeArrowheads="1"/>
                </p:cNvSpPr>
                <p:nvPr/>
              </p:nvSpPr>
              <p:spPr bwMode="auto">
                <a:xfrm>
                  <a:off x="711" y="1440"/>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54" name="Rectangle 45">
                  <a:extLst>
                    <a:ext uri="{FF2B5EF4-FFF2-40B4-BE49-F238E27FC236}">
                      <a16:creationId xmlns:a16="http://schemas.microsoft.com/office/drawing/2014/main" id="{1346BC99-72F2-4270-A993-D9830D7B35FA}"/>
                    </a:ext>
                  </a:extLst>
                </p:cNvPr>
                <p:cNvSpPr>
                  <a:spLocks noChangeArrowheads="1"/>
                </p:cNvSpPr>
                <p:nvPr/>
              </p:nvSpPr>
              <p:spPr bwMode="auto">
                <a:xfrm>
                  <a:off x="668" y="1440"/>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3" name="Group 48">
                <a:extLst>
                  <a:ext uri="{FF2B5EF4-FFF2-40B4-BE49-F238E27FC236}">
                    <a16:creationId xmlns:a16="http://schemas.microsoft.com/office/drawing/2014/main" id="{33FDE744-E1FE-4E8F-B76F-A64A9C46C639}"/>
                  </a:ext>
                </a:extLst>
              </p:cNvPr>
              <p:cNvGrpSpPr>
                <a:grpSpLocks/>
              </p:cNvGrpSpPr>
              <p:nvPr/>
            </p:nvGrpSpPr>
            <p:grpSpPr bwMode="auto">
              <a:xfrm>
                <a:off x="1354" y="1440"/>
                <a:ext cx="686" cy="384"/>
                <a:chOff x="1354" y="1440"/>
                <a:chExt cx="686" cy="384"/>
              </a:xfrm>
            </p:grpSpPr>
            <p:sp>
              <p:nvSpPr>
                <p:cNvPr id="51" name="Rectangle 15">
                  <a:extLst>
                    <a:ext uri="{FF2B5EF4-FFF2-40B4-BE49-F238E27FC236}">
                      <a16:creationId xmlns:a16="http://schemas.microsoft.com/office/drawing/2014/main" id="{CAAE08BC-3F4C-447C-B661-74E010870E28}"/>
                    </a:ext>
                  </a:extLst>
                </p:cNvPr>
                <p:cNvSpPr>
                  <a:spLocks noChangeArrowheads="1"/>
                </p:cNvSpPr>
                <p:nvPr/>
              </p:nvSpPr>
              <p:spPr bwMode="auto">
                <a:xfrm>
                  <a:off x="1397" y="1440"/>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52" name="Rectangle 47">
                  <a:extLst>
                    <a:ext uri="{FF2B5EF4-FFF2-40B4-BE49-F238E27FC236}">
                      <a16:creationId xmlns:a16="http://schemas.microsoft.com/office/drawing/2014/main" id="{5EE693A7-8D02-4295-84CA-D15B8ECDCC6B}"/>
                    </a:ext>
                  </a:extLst>
                </p:cNvPr>
                <p:cNvSpPr>
                  <a:spLocks noChangeArrowheads="1"/>
                </p:cNvSpPr>
                <p:nvPr/>
              </p:nvSpPr>
              <p:spPr bwMode="auto">
                <a:xfrm>
                  <a:off x="1354" y="1440"/>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4" name="Group 50">
                <a:extLst>
                  <a:ext uri="{FF2B5EF4-FFF2-40B4-BE49-F238E27FC236}">
                    <a16:creationId xmlns:a16="http://schemas.microsoft.com/office/drawing/2014/main" id="{3F37B4B4-E102-4A3C-A6A2-D6BF516FB298}"/>
                  </a:ext>
                </a:extLst>
              </p:cNvPr>
              <p:cNvGrpSpPr>
                <a:grpSpLocks/>
              </p:cNvGrpSpPr>
              <p:nvPr/>
            </p:nvGrpSpPr>
            <p:grpSpPr bwMode="auto">
              <a:xfrm>
                <a:off x="0" y="1824"/>
                <a:ext cx="668" cy="384"/>
                <a:chOff x="0" y="1824"/>
                <a:chExt cx="668" cy="384"/>
              </a:xfrm>
            </p:grpSpPr>
            <p:sp>
              <p:nvSpPr>
                <p:cNvPr id="49" name="Rectangle 16">
                  <a:extLst>
                    <a:ext uri="{FF2B5EF4-FFF2-40B4-BE49-F238E27FC236}">
                      <a16:creationId xmlns:a16="http://schemas.microsoft.com/office/drawing/2014/main" id="{7D68634B-71A5-4539-8855-16A7B24AC784}"/>
                    </a:ext>
                  </a:extLst>
                </p:cNvPr>
                <p:cNvSpPr>
                  <a:spLocks noChangeArrowheads="1"/>
                </p:cNvSpPr>
                <p:nvPr/>
              </p:nvSpPr>
              <p:spPr bwMode="auto">
                <a:xfrm>
                  <a:off x="43" y="1824"/>
                  <a:ext cx="5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2000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50" name="Rectangle 49">
                  <a:extLst>
                    <a:ext uri="{FF2B5EF4-FFF2-40B4-BE49-F238E27FC236}">
                      <a16:creationId xmlns:a16="http://schemas.microsoft.com/office/drawing/2014/main" id="{41382585-2A55-4769-BEC8-5F4C6A57910E}"/>
                    </a:ext>
                  </a:extLst>
                </p:cNvPr>
                <p:cNvSpPr>
                  <a:spLocks noChangeArrowheads="1"/>
                </p:cNvSpPr>
                <p:nvPr/>
              </p:nvSpPr>
              <p:spPr bwMode="auto">
                <a:xfrm>
                  <a:off x="0" y="1824"/>
                  <a:ext cx="6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5" name="Group 52">
                <a:extLst>
                  <a:ext uri="{FF2B5EF4-FFF2-40B4-BE49-F238E27FC236}">
                    <a16:creationId xmlns:a16="http://schemas.microsoft.com/office/drawing/2014/main" id="{260DDE95-D2BE-45F4-9B99-F1D9B52F0C5A}"/>
                  </a:ext>
                </a:extLst>
              </p:cNvPr>
              <p:cNvGrpSpPr>
                <a:grpSpLocks/>
              </p:cNvGrpSpPr>
              <p:nvPr/>
            </p:nvGrpSpPr>
            <p:grpSpPr bwMode="auto">
              <a:xfrm>
                <a:off x="668" y="1824"/>
                <a:ext cx="686" cy="384"/>
                <a:chOff x="668" y="1824"/>
                <a:chExt cx="686" cy="384"/>
              </a:xfrm>
            </p:grpSpPr>
            <p:sp>
              <p:nvSpPr>
                <p:cNvPr id="47" name="Rectangle 17">
                  <a:extLst>
                    <a:ext uri="{FF2B5EF4-FFF2-40B4-BE49-F238E27FC236}">
                      <a16:creationId xmlns:a16="http://schemas.microsoft.com/office/drawing/2014/main" id="{8398ECA2-CDC8-4811-B43A-E8776F25A7D6}"/>
                    </a:ext>
                  </a:extLst>
                </p:cNvPr>
                <p:cNvSpPr>
                  <a:spLocks noChangeArrowheads="1"/>
                </p:cNvSpPr>
                <p:nvPr/>
              </p:nvSpPr>
              <p:spPr bwMode="auto">
                <a:xfrm>
                  <a:off x="711" y="1824"/>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30000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48" name="Rectangle 51">
                  <a:extLst>
                    <a:ext uri="{FF2B5EF4-FFF2-40B4-BE49-F238E27FC236}">
                      <a16:creationId xmlns:a16="http://schemas.microsoft.com/office/drawing/2014/main" id="{914B0DB6-52F7-4A63-8952-5FA83F14C59A}"/>
                    </a:ext>
                  </a:extLst>
                </p:cNvPr>
                <p:cNvSpPr>
                  <a:spLocks noChangeArrowheads="1"/>
                </p:cNvSpPr>
                <p:nvPr/>
              </p:nvSpPr>
              <p:spPr bwMode="auto">
                <a:xfrm>
                  <a:off x="668" y="1824"/>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6" name="Group 54">
                <a:extLst>
                  <a:ext uri="{FF2B5EF4-FFF2-40B4-BE49-F238E27FC236}">
                    <a16:creationId xmlns:a16="http://schemas.microsoft.com/office/drawing/2014/main" id="{30A861CB-40F1-442B-AD9E-C693FED3C6B6}"/>
                  </a:ext>
                </a:extLst>
              </p:cNvPr>
              <p:cNvGrpSpPr>
                <a:grpSpLocks/>
              </p:cNvGrpSpPr>
              <p:nvPr/>
            </p:nvGrpSpPr>
            <p:grpSpPr bwMode="auto">
              <a:xfrm>
                <a:off x="1354" y="1824"/>
                <a:ext cx="686" cy="384"/>
                <a:chOff x="1354" y="1824"/>
                <a:chExt cx="686" cy="384"/>
              </a:xfrm>
            </p:grpSpPr>
            <p:sp>
              <p:nvSpPr>
                <p:cNvPr id="45" name="Rectangle 18">
                  <a:extLst>
                    <a:ext uri="{FF2B5EF4-FFF2-40B4-BE49-F238E27FC236}">
                      <a16:creationId xmlns:a16="http://schemas.microsoft.com/office/drawing/2014/main" id="{8C85C724-59A0-474F-B557-DB91D48F9563}"/>
                    </a:ext>
                  </a:extLst>
                </p:cNvPr>
                <p:cNvSpPr>
                  <a:spLocks noChangeArrowheads="1"/>
                </p:cNvSpPr>
                <p:nvPr/>
              </p:nvSpPr>
              <p:spPr bwMode="auto">
                <a:xfrm>
                  <a:off x="1397" y="1824"/>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(30000)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46" name="Rectangle 53">
                  <a:extLst>
                    <a:ext uri="{FF2B5EF4-FFF2-40B4-BE49-F238E27FC236}">
                      <a16:creationId xmlns:a16="http://schemas.microsoft.com/office/drawing/2014/main" id="{B8E2E042-B735-409B-86C0-4480A6AEDB3E}"/>
                    </a:ext>
                  </a:extLst>
                </p:cNvPr>
                <p:cNvSpPr>
                  <a:spLocks noChangeArrowheads="1"/>
                </p:cNvSpPr>
                <p:nvPr/>
              </p:nvSpPr>
              <p:spPr bwMode="auto">
                <a:xfrm>
                  <a:off x="1354" y="1824"/>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7" name="Group 56">
                <a:extLst>
                  <a:ext uri="{FF2B5EF4-FFF2-40B4-BE49-F238E27FC236}">
                    <a16:creationId xmlns:a16="http://schemas.microsoft.com/office/drawing/2014/main" id="{0EEBAB4A-12BE-41C2-B465-7980D3BAA07D}"/>
                  </a:ext>
                </a:extLst>
              </p:cNvPr>
              <p:cNvGrpSpPr>
                <a:grpSpLocks/>
              </p:cNvGrpSpPr>
              <p:nvPr/>
            </p:nvGrpSpPr>
            <p:grpSpPr bwMode="auto">
              <a:xfrm>
                <a:off x="0" y="2208"/>
                <a:ext cx="668" cy="384"/>
                <a:chOff x="0" y="2208"/>
                <a:chExt cx="668" cy="384"/>
              </a:xfrm>
            </p:grpSpPr>
            <p:sp>
              <p:nvSpPr>
                <p:cNvPr id="43" name="Rectangle 19">
                  <a:extLst>
                    <a:ext uri="{FF2B5EF4-FFF2-40B4-BE49-F238E27FC236}">
                      <a16:creationId xmlns:a16="http://schemas.microsoft.com/office/drawing/2014/main" id="{F90455A9-CA2F-45FC-9CA0-238FE4969826}"/>
                    </a:ext>
                  </a:extLst>
                </p:cNvPr>
                <p:cNvSpPr>
                  <a:spLocks noChangeArrowheads="1"/>
                </p:cNvSpPr>
                <p:nvPr/>
              </p:nvSpPr>
              <p:spPr bwMode="auto">
                <a:xfrm>
                  <a:off x="43" y="2208"/>
                  <a:ext cx="5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1950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44" name="Rectangle 55">
                  <a:extLst>
                    <a:ext uri="{FF2B5EF4-FFF2-40B4-BE49-F238E27FC236}">
                      <a16:creationId xmlns:a16="http://schemas.microsoft.com/office/drawing/2014/main" id="{C2431FE7-24F1-42E7-9712-2DF806692EB2}"/>
                    </a:ext>
                  </a:extLst>
                </p:cNvPr>
                <p:cNvSpPr>
                  <a:spLocks noChangeArrowheads="1"/>
                </p:cNvSpPr>
                <p:nvPr/>
              </p:nvSpPr>
              <p:spPr bwMode="auto">
                <a:xfrm>
                  <a:off x="0" y="2208"/>
                  <a:ext cx="6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8" name="Group 58">
                <a:extLst>
                  <a:ext uri="{FF2B5EF4-FFF2-40B4-BE49-F238E27FC236}">
                    <a16:creationId xmlns:a16="http://schemas.microsoft.com/office/drawing/2014/main" id="{879D6306-0D02-48FC-803C-689935BE5922}"/>
                  </a:ext>
                </a:extLst>
              </p:cNvPr>
              <p:cNvGrpSpPr>
                <a:grpSpLocks/>
              </p:cNvGrpSpPr>
              <p:nvPr/>
            </p:nvGrpSpPr>
            <p:grpSpPr bwMode="auto">
              <a:xfrm>
                <a:off x="668" y="2208"/>
                <a:ext cx="686" cy="384"/>
                <a:chOff x="668" y="2208"/>
                <a:chExt cx="686" cy="384"/>
              </a:xfrm>
            </p:grpSpPr>
            <p:sp>
              <p:nvSpPr>
                <p:cNvPr id="41" name="Rectangle 20">
                  <a:extLst>
                    <a:ext uri="{FF2B5EF4-FFF2-40B4-BE49-F238E27FC236}">
                      <a16:creationId xmlns:a16="http://schemas.microsoft.com/office/drawing/2014/main" id="{CD350FD6-55E7-4817-8FCE-BA32C6DAE984}"/>
                    </a:ext>
                  </a:extLst>
                </p:cNvPr>
                <p:cNvSpPr>
                  <a:spLocks noChangeArrowheads="1"/>
                </p:cNvSpPr>
                <p:nvPr/>
              </p:nvSpPr>
              <p:spPr bwMode="auto">
                <a:xfrm>
                  <a:off x="711" y="2208"/>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80000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42" name="Rectangle 57">
                  <a:extLst>
                    <a:ext uri="{FF2B5EF4-FFF2-40B4-BE49-F238E27FC236}">
                      <a16:creationId xmlns:a16="http://schemas.microsoft.com/office/drawing/2014/main" id="{C39ADFE2-A0F7-44CA-8BE0-F9715E3BF4E3}"/>
                    </a:ext>
                  </a:extLst>
                </p:cNvPr>
                <p:cNvSpPr>
                  <a:spLocks noChangeArrowheads="1"/>
                </p:cNvSpPr>
                <p:nvPr/>
              </p:nvSpPr>
              <p:spPr bwMode="auto">
                <a:xfrm>
                  <a:off x="668" y="2208"/>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29" name="Group 60">
                <a:extLst>
                  <a:ext uri="{FF2B5EF4-FFF2-40B4-BE49-F238E27FC236}">
                    <a16:creationId xmlns:a16="http://schemas.microsoft.com/office/drawing/2014/main" id="{F3556BB9-C48C-4361-8467-24EA388D9146}"/>
                  </a:ext>
                </a:extLst>
              </p:cNvPr>
              <p:cNvGrpSpPr>
                <a:grpSpLocks/>
              </p:cNvGrpSpPr>
              <p:nvPr/>
            </p:nvGrpSpPr>
            <p:grpSpPr bwMode="auto">
              <a:xfrm>
                <a:off x="1354" y="2208"/>
                <a:ext cx="686" cy="384"/>
                <a:chOff x="1354" y="2208"/>
                <a:chExt cx="686" cy="384"/>
              </a:xfrm>
            </p:grpSpPr>
            <p:sp>
              <p:nvSpPr>
                <p:cNvPr id="39" name="Rectangle 21">
                  <a:extLst>
                    <a:ext uri="{FF2B5EF4-FFF2-40B4-BE49-F238E27FC236}">
                      <a16:creationId xmlns:a16="http://schemas.microsoft.com/office/drawing/2014/main" id="{128B79C9-2D43-4BFD-8FEC-2435D02D4F65}"/>
                    </a:ext>
                  </a:extLst>
                </p:cNvPr>
                <p:cNvSpPr>
                  <a:spLocks noChangeArrowheads="1"/>
                </p:cNvSpPr>
                <p:nvPr/>
              </p:nvSpPr>
              <p:spPr bwMode="auto">
                <a:xfrm>
                  <a:off x="1397" y="2208"/>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(80000)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40" name="Rectangle 59">
                  <a:extLst>
                    <a:ext uri="{FF2B5EF4-FFF2-40B4-BE49-F238E27FC236}">
                      <a16:creationId xmlns:a16="http://schemas.microsoft.com/office/drawing/2014/main" id="{A1B0BB39-E85C-4B00-9161-028CC58A52DF}"/>
                    </a:ext>
                  </a:extLst>
                </p:cNvPr>
                <p:cNvSpPr>
                  <a:spLocks noChangeArrowheads="1"/>
                </p:cNvSpPr>
                <p:nvPr/>
              </p:nvSpPr>
              <p:spPr bwMode="auto">
                <a:xfrm>
                  <a:off x="1354" y="2208"/>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30" name="Group 62">
                <a:extLst>
                  <a:ext uri="{FF2B5EF4-FFF2-40B4-BE49-F238E27FC236}">
                    <a16:creationId xmlns:a16="http://schemas.microsoft.com/office/drawing/2014/main" id="{537D4E33-4F9B-41D4-B08A-C77B0FFEC36C}"/>
                  </a:ext>
                </a:extLst>
              </p:cNvPr>
              <p:cNvGrpSpPr>
                <a:grpSpLocks/>
              </p:cNvGrpSpPr>
              <p:nvPr/>
            </p:nvGrpSpPr>
            <p:grpSpPr bwMode="auto">
              <a:xfrm>
                <a:off x="0" y="2592"/>
                <a:ext cx="668" cy="384"/>
                <a:chOff x="0" y="2592"/>
                <a:chExt cx="668" cy="384"/>
              </a:xfrm>
            </p:grpSpPr>
            <p:sp>
              <p:nvSpPr>
                <p:cNvPr id="37" name="Rectangle 22">
                  <a:extLst>
                    <a:ext uri="{FF2B5EF4-FFF2-40B4-BE49-F238E27FC236}">
                      <a16:creationId xmlns:a16="http://schemas.microsoft.com/office/drawing/2014/main" id="{745D997E-8484-489D-B8D4-8CE77073653B}"/>
                    </a:ext>
                  </a:extLst>
                </p:cNvPr>
                <p:cNvSpPr>
                  <a:spLocks noChangeArrowheads="1"/>
                </p:cNvSpPr>
                <p:nvPr/>
              </p:nvSpPr>
              <p:spPr bwMode="auto">
                <a:xfrm>
                  <a:off x="43" y="2592"/>
                  <a:ext cx="5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1900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38" name="Rectangle 61">
                  <a:extLst>
                    <a:ext uri="{FF2B5EF4-FFF2-40B4-BE49-F238E27FC236}">
                      <a16:creationId xmlns:a16="http://schemas.microsoft.com/office/drawing/2014/main" id="{BD6AD537-43AC-41AA-81BC-0F7F9BE71FB8}"/>
                    </a:ext>
                  </a:extLst>
                </p:cNvPr>
                <p:cNvSpPr>
                  <a:spLocks noChangeArrowheads="1"/>
                </p:cNvSpPr>
                <p:nvPr/>
              </p:nvSpPr>
              <p:spPr bwMode="auto">
                <a:xfrm>
                  <a:off x="0" y="2592"/>
                  <a:ext cx="6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31" name="Group 64">
                <a:extLst>
                  <a:ext uri="{FF2B5EF4-FFF2-40B4-BE49-F238E27FC236}">
                    <a16:creationId xmlns:a16="http://schemas.microsoft.com/office/drawing/2014/main" id="{27BDC458-F607-45E1-8B7D-D2C0C2EF89A7}"/>
                  </a:ext>
                </a:extLst>
              </p:cNvPr>
              <p:cNvGrpSpPr>
                <a:grpSpLocks/>
              </p:cNvGrpSpPr>
              <p:nvPr/>
            </p:nvGrpSpPr>
            <p:grpSpPr bwMode="auto">
              <a:xfrm>
                <a:off x="668" y="2592"/>
                <a:ext cx="686" cy="384"/>
                <a:chOff x="668" y="2592"/>
                <a:chExt cx="686" cy="384"/>
              </a:xfrm>
            </p:grpSpPr>
            <p:sp>
              <p:nvSpPr>
                <p:cNvPr id="35" name="Rectangle 23">
                  <a:extLst>
                    <a:ext uri="{FF2B5EF4-FFF2-40B4-BE49-F238E27FC236}">
                      <a16:creationId xmlns:a16="http://schemas.microsoft.com/office/drawing/2014/main" id="{79FEDEB7-0661-4E5D-BD4D-07E184CCD74B}"/>
                    </a:ext>
                  </a:extLst>
                </p:cNvPr>
                <p:cNvSpPr>
                  <a:spLocks noChangeArrowheads="1"/>
                </p:cNvSpPr>
                <p:nvPr/>
              </p:nvSpPr>
              <p:spPr bwMode="auto">
                <a:xfrm>
                  <a:off x="711" y="2592"/>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130000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36" name="Rectangle 63">
                  <a:extLst>
                    <a:ext uri="{FF2B5EF4-FFF2-40B4-BE49-F238E27FC236}">
                      <a16:creationId xmlns:a16="http://schemas.microsoft.com/office/drawing/2014/main" id="{E0918901-A17E-46DC-838A-D60CFFBE60E8}"/>
                    </a:ext>
                  </a:extLst>
                </p:cNvPr>
                <p:cNvSpPr>
                  <a:spLocks noChangeArrowheads="1"/>
                </p:cNvSpPr>
                <p:nvPr/>
              </p:nvSpPr>
              <p:spPr bwMode="auto">
                <a:xfrm>
                  <a:off x="668" y="2592"/>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nvGrpSpPr>
              <p:cNvPr id="32" name="Group 66">
                <a:extLst>
                  <a:ext uri="{FF2B5EF4-FFF2-40B4-BE49-F238E27FC236}">
                    <a16:creationId xmlns:a16="http://schemas.microsoft.com/office/drawing/2014/main" id="{EDA016C9-8FB5-42AC-80E7-AB5D14440EEA}"/>
                  </a:ext>
                </a:extLst>
              </p:cNvPr>
              <p:cNvGrpSpPr>
                <a:grpSpLocks/>
              </p:cNvGrpSpPr>
              <p:nvPr/>
            </p:nvGrpSpPr>
            <p:grpSpPr bwMode="auto">
              <a:xfrm>
                <a:off x="1354" y="2592"/>
                <a:ext cx="686" cy="384"/>
                <a:chOff x="1354" y="2592"/>
                <a:chExt cx="686" cy="384"/>
              </a:xfrm>
            </p:grpSpPr>
            <p:sp>
              <p:nvSpPr>
                <p:cNvPr id="33" name="Rectangle 24">
                  <a:extLst>
                    <a:ext uri="{FF2B5EF4-FFF2-40B4-BE49-F238E27FC236}">
                      <a16:creationId xmlns:a16="http://schemas.microsoft.com/office/drawing/2014/main" id="{FD443355-337E-4813-8B43-F3D6C7DDDC00}"/>
                    </a:ext>
                  </a:extLst>
                </p:cNvPr>
                <p:cNvSpPr>
                  <a:spLocks noChangeArrowheads="1"/>
                </p:cNvSpPr>
                <p:nvPr/>
              </p:nvSpPr>
              <p:spPr bwMode="auto">
                <a:xfrm>
                  <a:off x="1397" y="2592"/>
                  <a:ext cx="60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a:latin typeface="Cambria" panose="02040503050406030204" pitchFamily="18" charset="0"/>
                      <a:ea typeface="Cambria" panose="02040503050406030204" pitchFamily="18" charset="0"/>
                      <a:cs typeface="Arial" panose="020B0604020202020204" pitchFamily="34" charset="0"/>
                    </a:rPr>
                    <a:t>(130000)</a:t>
                  </a:r>
                  <a:endParaRPr lang="en-US" altLang="en-US" sz="1400">
                    <a:latin typeface="Cambria" panose="02040503050406030204" pitchFamily="18" charset="0"/>
                    <a:ea typeface="Cambria" panose="02040503050406030204" pitchFamily="18" charset="0"/>
                    <a:cs typeface="Times New Roman" panose="02020603050405020304" pitchFamily="18" charset="0"/>
                  </a:endParaRPr>
                </a:p>
                <a:p>
                  <a:pPr algn="ctr"/>
                  <a:endParaRPr lang="en-US" altLang="en-US" sz="1400">
                    <a:latin typeface="Cambria" panose="02040503050406030204" pitchFamily="18" charset="0"/>
                    <a:ea typeface="Cambria" panose="02040503050406030204" pitchFamily="18" charset="0"/>
                  </a:endParaRPr>
                </a:p>
              </p:txBody>
            </p:sp>
            <p:sp>
              <p:nvSpPr>
                <p:cNvPr id="34" name="Rectangle 65">
                  <a:extLst>
                    <a:ext uri="{FF2B5EF4-FFF2-40B4-BE49-F238E27FC236}">
                      <a16:creationId xmlns:a16="http://schemas.microsoft.com/office/drawing/2014/main" id="{EDC00E9A-6F00-47D6-8891-BD02E6773C45}"/>
                    </a:ext>
                  </a:extLst>
                </p:cNvPr>
                <p:cNvSpPr>
                  <a:spLocks noChangeArrowheads="1"/>
                </p:cNvSpPr>
                <p:nvPr/>
              </p:nvSpPr>
              <p:spPr bwMode="auto">
                <a:xfrm>
                  <a:off x="1354" y="2592"/>
                  <a:ext cx="6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grpSp>
        <p:sp>
          <p:nvSpPr>
            <p:cNvPr id="11" name="Rectangle 68">
              <a:extLst>
                <a:ext uri="{FF2B5EF4-FFF2-40B4-BE49-F238E27FC236}">
                  <a16:creationId xmlns:a16="http://schemas.microsoft.com/office/drawing/2014/main" id="{7E691D82-EF31-4234-9031-0F358BDC4E7C}"/>
                </a:ext>
              </a:extLst>
            </p:cNvPr>
            <p:cNvSpPr>
              <a:spLocks noChangeArrowheads="1"/>
            </p:cNvSpPr>
            <p:nvPr/>
          </p:nvSpPr>
          <p:spPr bwMode="auto">
            <a:xfrm>
              <a:off x="-3" y="-3"/>
              <a:ext cx="2046" cy="298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sz="14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77769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27</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Swaps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 y="745435"/>
            <a:ext cx="7941364" cy="4148473"/>
          </a:xfrm>
        </p:spPr>
        <p:txBody>
          <a:bodyPr/>
          <a:lstStyle/>
          <a:p>
            <a:pPr algn="just">
              <a:lnSpc>
                <a:spcPct val="150000"/>
              </a:lnSpc>
            </a:pPr>
            <a:r>
              <a:rPr lang="en-US" dirty="0">
                <a:latin typeface="Cambria" panose="02040503050406030204" pitchFamily="18" charset="0"/>
                <a:ea typeface="Cambria" panose="02040503050406030204" pitchFamily="18" charset="0"/>
              </a:rPr>
              <a:t>Two parties exchange their financial obligations under this contract.</a:t>
            </a:r>
          </a:p>
          <a:p>
            <a:pPr algn="just">
              <a:lnSpc>
                <a:spcPct val="150000"/>
              </a:lnSpc>
            </a:pPr>
            <a:r>
              <a:rPr lang="en-US" dirty="0">
                <a:latin typeface="Cambria" panose="02040503050406030204" pitchFamily="18" charset="0"/>
                <a:ea typeface="Cambria" panose="02040503050406030204" pitchFamily="18" charset="0"/>
              </a:rPr>
              <a:t>Cash flows are based on a principal amount agreed by both the parties without exchanging the principal. The amount is based on a rate of interest.</a:t>
            </a:r>
          </a:p>
          <a:p>
            <a:pPr algn="just">
              <a:lnSpc>
                <a:spcPct val="150000"/>
              </a:lnSpc>
            </a:pPr>
            <a:r>
              <a:rPr lang="en-US" dirty="0">
                <a:latin typeface="Cambria" panose="02040503050406030204" pitchFamily="18" charset="0"/>
                <a:ea typeface="Cambria" panose="02040503050406030204" pitchFamily="18" charset="0"/>
              </a:rPr>
              <a:t>While one cash flow remains fixed, the other changes based on the benchmark rate of interest.</a:t>
            </a:r>
          </a:p>
          <a:p>
            <a:pPr algn="just">
              <a:lnSpc>
                <a:spcPct val="150000"/>
              </a:lnSpc>
            </a:pPr>
            <a:r>
              <a:rPr lang="en-US" dirty="0">
                <a:latin typeface="Cambria" panose="02040503050406030204" pitchFamily="18" charset="0"/>
                <a:ea typeface="Cambria" panose="02040503050406030204" pitchFamily="18" charset="0"/>
              </a:rPr>
              <a:t>Swaps are OTC contracts between businesses and/ or financial institutions and are not traded on stock exchanges.</a:t>
            </a:r>
          </a:p>
        </p:txBody>
      </p:sp>
    </p:spTree>
    <p:extLst>
      <p:ext uri="{BB962C8B-B14F-4D97-AF65-F5344CB8AC3E}">
        <p14:creationId xmlns:p14="http://schemas.microsoft.com/office/powerpoint/2010/main" val="428705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228922" y="854764"/>
            <a:ext cx="5963156" cy="1378814"/>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IN" b="1" dirty="0">
                <a:latin typeface="Cambria" panose="02040503050406030204" pitchFamily="18" charset="0"/>
                <a:ea typeface="Cambria" panose="02040503050406030204" pitchFamily="18" charset="0"/>
              </a:rPr>
              <a:t>Accounting treatment</a:t>
            </a:r>
            <a:endParaRPr b="1" dirty="0">
              <a:latin typeface="Cambria" panose="02040503050406030204" pitchFamily="18" charset="0"/>
              <a:ea typeface="Cambria" panose="02040503050406030204" pitchFamily="18" charset="0"/>
            </a:endParaRPr>
          </a:p>
        </p:txBody>
      </p:sp>
      <p:sp>
        <p:nvSpPr>
          <p:cNvPr id="110" name="Google Shape;110;p15"/>
          <p:cNvSpPr/>
          <p:nvPr/>
        </p:nvSpPr>
        <p:spPr>
          <a:xfrm>
            <a:off x="7062378" y="2810300"/>
            <a:ext cx="1204570" cy="2326298"/>
          </a:xfrm>
          <a:prstGeom prst="rect">
            <a:avLst/>
          </a:prstGeom>
        </p:spPr>
        <p:txBody>
          <a:bodyPr>
            <a:prstTxWarp prst="textPlain">
              <a:avLst/>
            </a:prstTxWarp>
          </a:bodyPr>
          <a:lstStyle/>
          <a:p>
            <a:pPr lvl="0" algn="ctr"/>
            <a:endParaRPr b="0" i="0" dirty="0">
              <a:ln>
                <a:noFill/>
              </a:ln>
              <a:gradFill>
                <a:gsLst>
                  <a:gs pos="0">
                    <a:schemeClr val="accent3"/>
                  </a:gs>
                  <a:gs pos="100000">
                    <a:schemeClr val="accent4"/>
                  </a:gs>
                </a:gsLst>
                <a:lin ang="5400700" scaled="0"/>
              </a:gradFill>
              <a:latin typeface="Fira Sans;600"/>
            </a:endParaRPr>
          </a:p>
        </p:txBody>
      </p:sp>
    </p:spTree>
    <p:extLst>
      <p:ext uri="{BB962C8B-B14F-4D97-AF65-F5344CB8AC3E}">
        <p14:creationId xmlns:p14="http://schemas.microsoft.com/office/powerpoint/2010/main" val="407523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29</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Accounting treatment as per AS 13</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0" y="566532"/>
            <a:ext cx="7621931" cy="4462669"/>
          </a:xfrm>
        </p:spPr>
        <p:txBody>
          <a:bodyPr/>
          <a:lstStyle/>
          <a:p>
            <a:pPr algn="just">
              <a:lnSpc>
                <a:spcPct val="150000"/>
              </a:lnSpc>
            </a:pPr>
            <a:r>
              <a:rPr lang="en-US" dirty="0">
                <a:latin typeface="Cambria" panose="02040503050406030204" pitchFamily="18" charset="0"/>
                <a:ea typeface="Cambria" panose="02040503050406030204" pitchFamily="18" charset="0"/>
              </a:rPr>
              <a:t>AS 13  deals with accounting for assets held as Investments.</a:t>
            </a:r>
          </a:p>
          <a:p>
            <a:pPr algn="just">
              <a:lnSpc>
                <a:spcPct val="150000"/>
              </a:lnSpc>
            </a:pPr>
            <a:r>
              <a:rPr lang="en-US" dirty="0">
                <a:latin typeface="Cambria" panose="02040503050406030204" pitchFamily="18" charset="0"/>
                <a:ea typeface="Cambria" panose="02040503050406030204" pitchFamily="18" charset="0"/>
              </a:rPr>
              <a:t>Classification of Investments</a:t>
            </a:r>
          </a:p>
          <a:p>
            <a:pPr marL="447675" lvl="1" indent="-66675" algn="just">
              <a:lnSpc>
                <a:spcPct val="150000"/>
              </a:lnSpc>
              <a:buFont typeface="+mj-lt"/>
              <a:buAutoNum type="arabicPeriod"/>
            </a:pPr>
            <a:r>
              <a:rPr lang="en-US" dirty="0">
                <a:latin typeface="Cambria" panose="02040503050406030204" pitchFamily="18" charset="0"/>
                <a:ea typeface="Cambria" panose="02040503050406030204" pitchFamily="18" charset="0"/>
              </a:rPr>
              <a:t>Current Investments </a:t>
            </a:r>
          </a:p>
          <a:p>
            <a:pPr lvl="2" algn="just">
              <a:lnSpc>
                <a:spcPct val="150000"/>
              </a:lnSpc>
              <a:buFont typeface="Wingdings" panose="05000000000000000000" pitchFamily="2" charset="2"/>
              <a:buChar char="Ø"/>
            </a:pPr>
            <a:r>
              <a:rPr lang="en-US" dirty="0">
                <a:latin typeface="Cambria" panose="02040503050406030204" pitchFamily="18" charset="0"/>
                <a:ea typeface="Cambria" panose="02040503050406030204" pitchFamily="18" charset="0"/>
              </a:rPr>
              <a:t>Intended to be held for less than a year from the date when such investment is done</a:t>
            </a:r>
          </a:p>
          <a:p>
            <a:pPr lvl="2" algn="just">
              <a:lnSpc>
                <a:spcPct val="150000"/>
              </a:lnSpc>
              <a:buFont typeface="Wingdings" panose="05000000000000000000" pitchFamily="2" charset="2"/>
              <a:buChar char="Ø"/>
            </a:pPr>
            <a:r>
              <a:rPr lang="en-US" dirty="0">
                <a:latin typeface="Cambria" panose="02040503050406030204" pitchFamily="18" charset="0"/>
                <a:ea typeface="Cambria" panose="02040503050406030204" pitchFamily="18" charset="0"/>
              </a:rPr>
              <a:t>Carried in the books at lower of cost or market price. </a:t>
            </a:r>
          </a:p>
          <a:p>
            <a:pPr lvl="2" algn="just">
              <a:lnSpc>
                <a:spcPct val="150000"/>
              </a:lnSpc>
              <a:buFont typeface="Wingdings" panose="05000000000000000000" pitchFamily="2" charset="2"/>
              <a:buChar char="Ø"/>
            </a:pPr>
            <a:r>
              <a:rPr lang="en-US" dirty="0">
                <a:latin typeface="Cambria" panose="02040503050406030204" pitchFamily="18" charset="0"/>
                <a:ea typeface="Cambria" panose="02040503050406030204" pitchFamily="18" charset="0"/>
              </a:rPr>
              <a:t>If there is any reduction in the carrying amount than the cost the same should be debited to profit and loss account as diminution in the value of investments.</a:t>
            </a:r>
          </a:p>
          <a:p>
            <a:pPr lvl="2" algn="just">
              <a:lnSpc>
                <a:spcPct val="150000"/>
              </a:lnSpc>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519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248800" y="1730688"/>
            <a:ext cx="5570900" cy="632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latin typeface="Cambria" panose="02040503050406030204" pitchFamily="18" charset="0"/>
                <a:ea typeface="Cambria" panose="02040503050406030204" pitchFamily="18" charset="0"/>
              </a:rPr>
              <a:t>What  are Securities?</a:t>
            </a:r>
            <a:endParaRPr b="1" dirty="0">
              <a:latin typeface="Cambria" panose="02040503050406030204" pitchFamily="18" charset="0"/>
              <a:ea typeface="Cambria" panose="02040503050406030204" pitchFamily="18" charset="0"/>
            </a:endParaRPr>
          </a:p>
        </p:txBody>
      </p:sp>
      <p:sp>
        <p:nvSpPr>
          <p:cNvPr id="110" name="Google Shape;110;p15"/>
          <p:cNvSpPr/>
          <p:nvPr/>
        </p:nvSpPr>
        <p:spPr>
          <a:xfrm>
            <a:off x="7062378" y="2810300"/>
            <a:ext cx="1204570" cy="2326298"/>
          </a:xfrm>
          <a:prstGeom prst="rect">
            <a:avLst/>
          </a:prstGeom>
        </p:spPr>
        <p:txBody>
          <a:bodyPr>
            <a:prstTxWarp prst="textPlain">
              <a:avLst/>
            </a:prstTxWarp>
          </a:bodyPr>
          <a:lstStyle/>
          <a:p>
            <a:pPr lvl="0" algn="ctr"/>
            <a:endParaRPr b="0" i="0" dirty="0">
              <a:ln>
                <a:noFill/>
              </a:ln>
              <a:gradFill>
                <a:gsLst>
                  <a:gs pos="0">
                    <a:schemeClr val="accent3"/>
                  </a:gs>
                  <a:gs pos="100000">
                    <a:schemeClr val="accent4"/>
                  </a:gs>
                </a:gsLst>
                <a:lin ang="5400700" scaled="0"/>
              </a:gradFill>
              <a:latin typeface="Fira Sans;60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30</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Accounting treatment as per AS 13</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6" y="513800"/>
            <a:ext cx="7901607" cy="4462669"/>
          </a:xfrm>
        </p:spPr>
        <p:txBody>
          <a:bodyPr/>
          <a:lstStyle/>
          <a:p>
            <a:pPr marL="381000" lvl="1" indent="0" algn="just">
              <a:lnSpc>
                <a:spcPct val="150000"/>
              </a:lnSpc>
              <a:buNone/>
            </a:pPr>
            <a:r>
              <a:rPr lang="en-US" dirty="0">
                <a:latin typeface="Cambria" panose="02040503050406030204" pitchFamily="18" charset="0"/>
                <a:ea typeface="Cambria" panose="02040503050406030204" pitchFamily="18" charset="0"/>
              </a:rPr>
              <a:t>2. Long-Term Investments </a:t>
            </a:r>
          </a:p>
          <a:p>
            <a:pPr marL="1181100" lvl="2" indent="-342900" algn="just">
              <a:lnSpc>
                <a:spcPct val="150000"/>
              </a:lnSpc>
              <a:buFont typeface="Wingdings" panose="05000000000000000000" pitchFamily="2" charset="2"/>
              <a:buChar char="Ø"/>
            </a:pPr>
            <a:r>
              <a:rPr lang="en-US" dirty="0">
                <a:latin typeface="Cambria" panose="02040503050406030204" pitchFamily="18" charset="0"/>
                <a:ea typeface="Cambria" panose="02040503050406030204" pitchFamily="18" charset="0"/>
              </a:rPr>
              <a:t>Investments other than the current investments</a:t>
            </a:r>
          </a:p>
          <a:p>
            <a:pPr marL="1181100" lvl="2" indent="-342900" algn="just">
              <a:lnSpc>
                <a:spcPct val="150000"/>
              </a:lnSpc>
              <a:buFont typeface="Wingdings" panose="05000000000000000000" pitchFamily="2" charset="2"/>
              <a:buChar char="Ø"/>
            </a:pPr>
            <a:r>
              <a:rPr lang="en-US" dirty="0">
                <a:latin typeface="Cambria" panose="02040503050406030204" pitchFamily="18" charset="0"/>
                <a:ea typeface="Cambria" panose="02040503050406030204" pitchFamily="18" charset="0"/>
              </a:rPr>
              <a:t>Carried in the books at cost. </a:t>
            </a:r>
          </a:p>
          <a:p>
            <a:pPr marL="1181100" lvl="2" indent="-342900" algn="just">
              <a:lnSpc>
                <a:spcPct val="150000"/>
              </a:lnSpc>
              <a:buFont typeface="Wingdings" panose="05000000000000000000" pitchFamily="2" charset="2"/>
              <a:buChar char="Ø"/>
            </a:pPr>
            <a:r>
              <a:rPr lang="en-US" dirty="0">
                <a:latin typeface="Cambria" panose="02040503050406030204" pitchFamily="18" charset="0"/>
                <a:ea typeface="Cambria" panose="02040503050406030204" pitchFamily="18" charset="0"/>
              </a:rPr>
              <a:t>If there is any permanent decline in the value of investments the same will have to be recognized.  However a lenient view can be taken for investments held of a strategic nature</a:t>
            </a:r>
          </a:p>
          <a:p>
            <a:pPr marL="1181100" lvl="2" indent="-342900" algn="just">
              <a:lnSpc>
                <a:spcPct val="150000"/>
              </a:lnSpc>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481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31</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Accounting treatment as per AS 13</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6" y="513800"/>
            <a:ext cx="7901607" cy="4462669"/>
          </a:xfrm>
        </p:spPr>
        <p:txBody>
          <a:bodyPr/>
          <a:lstStyle/>
          <a:p>
            <a:pPr marL="381000" lvl="1" indent="0" algn="just">
              <a:lnSpc>
                <a:spcPct val="150000"/>
              </a:lnSpc>
              <a:buNone/>
            </a:pPr>
            <a:r>
              <a:rPr lang="en-US" b="1" u="sng" dirty="0">
                <a:latin typeface="Cambria" panose="02040503050406030204" pitchFamily="18" charset="0"/>
                <a:ea typeface="Cambria" panose="02040503050406030204" pitchFamily="18" charset="0"/>
              </a:rPr>
              <a:t>Disposal</a:t>
            </a:r>
          </a:p>
          <a:p>
            <a:pPr marL="381000" lvl="1" indent="0" algn="just">
              <a:lnSpc>
                <a:spcPct val="150000"/>
              </a:lnSpc>
              <a:buNone/>
            </a:pPr>
            <a:r>
              <a:rPr lang="en-US" dirty="0">
                <a:latin typeface="Cambria" panose="02040503050406030204" pitchFamily="18" charset="0"/>
                <a:ea typeface="Cambria" panose="02040503050406030204" pitchFamily="18" charset="0"/>
              </a:rPr>
              <a:t>On disposal of current/long term investments:</a:t>
            </a:r>
          </a:p>
          <a:p>
            <a:pPr marL="723900" lvl="1" indent="-342900" algn="just">
              <a:lnSpc>
                <a:spcPct val="150000"/>
              </a:lnSpc>
            </a:pPr>
            <a:r>
              <a:rPr lang="en-US" dirty="0">
                <a:latin typeface="Cambria" panose="02040503050406030204" pitchFamily="18" charset="0"/>
                <a:ea typeface="Cambria" panose="02040503050406030204" pitchFamily="18" charset="0"/>
              </a:rPr>
              <a:t>the difference </a:t>
            </a:r>
          </a:p>
          <a:p>
            <a:pPr marL="723900" lvl="1" indent="-342900" algn="just">
              <a:lnSpc>
                <a:spcPct val="150000"/>
              </a:lnSpc>
            </a:pPr>
            <a:r>
              <a:rPr lang="en-US" dirty="0">
                <a:latin typeface="Cambria" panose="02040503050406030204" pitchFamily="18" charset="0"/>
                <a:ea typeface="Cambria" panose="02040503050406030204" pitchFamily="18" charset="0"/>
              </a:rPr>
              <a:t>between the carrying amount and the proceeds on disposal</a:t>
            </a:r>
          </a:p>
          <a:p>
            <a:pPr marL="723900" lvl="1" indent="-342900" algn="just">
              <a:lnSpc>
                <a:spcPct val="150000"/>
              </a:lnSpc>
            </a:pPr>
            <a:r>
              <a:rPr lang="en-US" dirty="0">
                <a:latin typeface="Cambria" panose="02040503050406030204" pitchFamily="18" charset="0"/>
                <a:ea typeface="Cambria" panose="02040503050406030204" pitchFamily="18" charset="0"/>
              </a:rPr>
              <a:t>net of expenses, if any </a:t>
            </a:r>
          </a:p>
          <a:p>
            <a:pPr marL="723900" lvl="1" indent="-342900" algn="just">
              <a:lnSpc>
                <a:spcPct val="150000"/>
              </a:lnSpc>
            </a:pPr>
            <a:r>
              <a:rPr lang="en-US" dirty="0">
                <a:latin typeface="Cambria" panose="02040503050406030204" pitchFamily="18" charset="0"/>
                <a:ea typeface="Cambria" panose="02040503050406030204" pitchFamily="18" charset="0"/>
              </a:rPr>
              <a:t>should be recognized in the profit and loss account.	</a:t>
            </a:r>
          </a:p>
          <a:p>
            <a:pPr marL="381000" lvl="1" indent="0" algn="just">
              <a:lnSpc>
                <a:spcPct val="150000"/>
              </a:lnSpc>
              <a:buNone/>
            </a:pPr>
            <a:endParaRPr lang="en-US"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9756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32</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Accounting treatment as per AS 13</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6" y="513800"/>
            <a:ext cx="7901607" cy="4462669"/>
          </a:xfrm>
        </p:spPr>
        <p:txBody>
          <a:bodyPr/>
          <a:lstStyle/>
          <a:p>
            <a:pPr marL="88900" lvl="1" indent="0" algn="just">
              <a:lnSpc>
                <a:spcPct val="150000"/>
              </a:lnSpc>
              <a:buNone/>
            </a:pPr>
            <a:r>
              <a:rPr lang="en-US" b="1" u="sng" dirty="0">
                <a:latin typeface="Cambria" panose="02040503050406030204" pitchFamily="18" charset="0"/>
                <a:ea typeface="Cambria" panose="02040503050406030204" pitchFamily="18" charset="0"/>
              </a:rPr>
              <a:t>Reclassification of investments</a:t>
            </a:r>
          </a:p>
          <a:p>
            <a:pPr marL="625475" lvl="2" indent="-285750" algn="just">
              <a:buFont typeface="Wingdings" panose="05000000000000000000" pitchFamily="2" charset="2"/>
              <a:buChar char="Ø"/>
              <a:tabLst>
                <a:tab pos="715963" algn="l"/>
              </a:tabLst>
            </a:pPr>
            <a:r>
              <a:rPr lang="en-US" altLang="en-US" sz="1800" b="1" u="sng" dirty="0">
                <a:latin typeface="Cambria" panose="02040503050406030204" pitchFamily="18" charset="0"/>
                <a:ea typeface="Cambria" panose="02040503050406030204" pitchFamily="18" charset="0"/>
              </a:rPr>
              <a:t>From long term to current:</a:t>
            </a:r>
          </a:p>
          <a:p>
            <a:pPr marL="625475" lvl="2" indent="0" algn="just">
              <a:buNone/>
              <a:tabLst>
                <a:tab pos="625475" algn="l"/>
                <a:tab pos="715963" algn="l"/>
              </a:tabLst>
            </a:pPr>
            <a:r>
              <a:rPr lang="en-US" altLang="en-US" sz="1800" dirty="0">
                <a:latin typeface="Cambria" panose="02040503050406030204" pitchFamily="18" charset="0"/>
                <a:ea typeface="Cambria" panose="02040503050406030204" pitchFamily="18" charset="0"/>
              </a:rPr>
              <a:t>Transfer to be made at lower of cost and carrying value on the date of such transfer.</a:t>
            </a:r>
          </a:p>
          <a:p>
            <a:pPr marL="0" indent="0" algn="just">
              <a:buNone/>
            </a:pPr>
            <a:endParaRPr lang="en-US" altLang="en-US" sz="1800" dirty="0">
              <a:latin typeface="Cambria" panose="02040503050406030204" pitchFamily="18" charset="0"/>
              <a:ea typeface="Cambria" panose="02040503050406030204" pitchFamily="18" charset="0"/>
            </a:endParaRPr>
          </a:p>
          <a:p>
            <a:pPr marL="357188" indent="268288" algn="just">
              <a:buFont typeface="Wingdings" panose="05000000000000000000" pitchFamily="2" charset="2"/>
              <a:buChar char="Ø"/>
            </a:pPr>
            <a:r>
              <a:rPr lang="en-US" altLang="en-US" sz="1800" b="1" u="sng" dirty="0">
                <a:latin typeface="Cambria" panose="02040503050406030204" pitchFamily="18" charset="0"/>
                <a:ea typeface="Cambria" panose="02040503050406030204" pitchFamily="18" charset="0"/>
              </a:rPr>
              <a:t>From current to long term:</a:t>
            </a:r>
          </a:p>
          <a:p>
            <a:pPr marL="625475" indent="0" algn="just">
              <a:buNone/>
            </a:pPr>
            <a:r>
              <a:rPr lang="en-US" altLang="en-US" sz="1800" dirty="0">
                <a:latin typeface="Cambria" panose="02040503050406030204" pitchFamily="18" charset="0"/>
                <a:ea typeface="Cambria" panose="02040503050406030204" pitchFamily="18" charset="0"/>
              </a:rPr>
              <a:t>Transfer to be made at lower of cost and fair value on the date of such transfer.</a:t>
            </a:r>
          </a:p>
          <a:p>
            <a:pPr marL="381000" lvl="1" indent="0" algn="just">
              <a:lnSpc>
                <a:spcPct val="150000"/>
              </a:lnSpc>
              <a:buNone/>
            </a:pPr>
            <a:endParaRPr lang="en-US"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5868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33</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Accounting treatment as per AS 13</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7" y="513800"/>
            <a:ext cx="7727258" cy="4462669"/>
          </a:xfrm>
        </p:spPr>
        <p:txBody>
          <a:bodyPr/>
          <a:lstStyle/>
          <a:p>
            <a:pPr marL="88900" lvl="1" indent="0" algn="just">
              <a:lnSpc>
                <a:spcPct val="100000"/>
              </a:lnSpc>
              <a:buNone/>
            </a:pPr>
            <a:r>
              <a:rPr lang="en-US" u="sng" dirty="0">
                <a:latin typeface="Cambria" panose="02040503050406030204" pitchFamily="18" charset="0"/>
                <a:ea typeface="Cambria" panose="02040503050406030204" pitchFamily="18" charset="0"/>
              </a:rPr>
              <a:t>Disclosures in the Financial Statements</a:t>
            </a:r>
            <a:r>
              <a:rPr lang="en-US" altLang="en-US" sz="1800" b="1" u="sng" dirty="0">
                <a:latin typeface="Cambria" panose="02040503050406030204" pitchFamily="18" charset="0"/>
                <a:ea typeface="Cambria" panose="02040503050406030204" pitchFamily="18" charset="0"/>
              </a:rPr>
              <a:t>:</a:t>
            </a:r>
          </a:p>
          <a:p>
            <a:pPr marL="0" lvl="1" indent="-100012" algn="just">
              <a:lnSpc>
                <a:spcPct val="100000"/>
              </a:lnSpc>
              <a:buNone/>
              <a:tabLst>
                <a:tab pos="268288" algn="l"/>
                <a:tab pos="715963" algn="l"/>
              </a:tabLst>
            </a:pPr>
            <a:r>
              <a:rPr lang="en-US" altLang="en-US" sz="1800" dirty="0">
                <a:latin typeface="Cambria" panose="02040503050406030204" pitchFamily="18" charset="0"/>
                <a:ea typeface="Cambria" panose="02040503050406030204" pitchFamily="18" charset="0"/>
              </a:rPr>
              <a:t>The below mentioned are the disclosures in the financial statements with respect to AS 13 Accounting for Investments is applicable:</a:t>
            </a:r>
          </a:p>
          <a:p>
            <a:pPr marL="168275" lvl="1" indent="0" algn="just">
              <a:lnSpc>
                <a:spcPct val="100000"/>
              </a:lnSpc>
              <a:buNone/>
              <a:tabLst>
                <a:tab pos="625475" algn="l"/>
                <a:tab pos="715963" algn="l"/>
              </a:tabLst>
            </a:pPr>
            <a:r>
              <a:rPr lang="en-US" altLang="en-US" sz="1800" dirty="0">
                <a:latin typeface="Cambria" panose="02040503050406030204" pitchFamily="18" charset="0"/>
                <a:ea typeface="Cambria" panose="02040503050406030204" pitchFamily="18" charset="0"/>
              </a:rPr>
              <a:t>(a) accounting policies employed for determining carrying amount of investment</a:t>
            </a:r>
          </a:p>
          <a:p>
            <a:pPr marL="168275" lvl="1" indent="0" algn="just">
              <a:lnSpc>
                <a:spcPct val="100000"/>
              </a:lnSpc>
              <a:buNone/>
              <a:tabLst>
                <a:tab pos="625475" algn="l"/>
                <a:tab pos="715963" algn="l"/>
              </a:tabLst>
            </a:pPr>
            <a:r>
              <a:rPr lang="en-US" altLang="en-US" sz="1800" dirty="0">
                <a:latin typeface="Cambria" panose="02040503050406030204" pitchFamily="18" charset="0"/>
                <a:ea typeface="Cambria" panose="02040503050406030204" pitchFamily="18" charset="0"/>
              </a:rPr>
              <a:t>(b) the amounts which are included in the profit and loss statement for:</a:t>
            </a:r>
          </a:p>
          <a:p>
            <a:pPr marL="625475" lvl="2" indent="0" algn="just">
              <a:lnSpc>
                <a:spcPct val="100000"/>
              </a:lnSpc>
              <a:buNone/>
              <a:tabLst>
                <a:tab pos="625475" algn="l"/>
                <a:tab pos="715963" algn="l"/>
              </a:tabLst>
            </a:pPr>
            <a:r>
              <a:rPr lang="en-US" altLang="en-US" sz="1800" dirty="0">
                <a:latin typeface="Cambria" panose="02040503050406030204" pitchFamily="18" charset="0"/>
                <a:ea typeface="Cambria" panose="02040503050406030204" pitchFamily="18" charset="0"/>
              </a:rPr>
              <a:t>	(</a:t>
            </a:r>
            <a:r>
              <a:rPr lang="en-US" altLang="en-US" sz="1800" dirty="0" err="1">
                <a:latin typeface="Cambria" panose="02040503050406030204" pitchFamily="18" charset="0"/>
                <a:ea typeface="Cambria" panose="02040503050406030204" pitchFamily="18" charset="0"/>
              </a:rPr>
              <a:t>i</a:t>
            </a:r>
            <a:r>
              <a:rPr lang="en-US" altLang="en-US" sz="1800" dirty="0">
                <a:latin typeface="Cambria" panose="02040503050406030204" pitchFamily="18" charset="0"/>
                <a:ea typeface="Cambria" panose="02040503050406030204" pitchFamily="18" charset="0"/>
              </a:rPr>
              <a:t>) Dividends, interest, and rentals on the investments presenting the income from such long-term and current investments separately. Gross income must be stated, amount of TDS (tax deducted at source) included under the Advance Taxes Paid.</a:t>
            </a:r>
          </a:p>
          <a:p>
            <a:pPr marL="625475" lvl="2" indent="0" algn="just">
              <a:lnSpc>
                <a:spcPct val="100000"/>
              </a:lnSpc>
              <a:buNone/>
              <a:tabLst>
                <a:tab pos="625475" algn="l"/>
                <a:tab pos="715963" algn="l"/>
              </a:tabLst>
            </a:pPr>
            <a:r>
              <a:rPr lang="en-US" altLang="en-US" sz="1800" dirty="0">
                <a:latin typeface="Cambria" panose="02040503050406030204" pitchFamily="18" charset="0"/>
                <a:ea typeface="Cambria" panose="02040503050406030204" pitchFamily="18" charset="0"/>
              </a:rPr>
              <a:t>(ii) Profits and losses on the disposal of current investment and the changes in carrying the amount of the investment</a:t>
            </a:r>
          </a:p>
          <a:p>
            <a:pPr marL="625475" lvl="2" indent="0" algn="just">
              <a:lnSpc>
                <a:spcPct val="100000"/>
              </a:lnSpc>
              <a:buNone/>
              <a:tabLst>
                <a:tab pos="625475" algn="l"/>
                <a:tab pos="715963" algn="l"/>
              </a:tabLst>
            </a:pPr>
            <a:endParaRPr lang="en-US" altLang="en-US" sz="1800" dirty="0">
              <a:latin typeface="Cambria" panose="02040503050406030204" pitchFamily="18" charset="0"/>
              <a:ea typeface="Cambria" panose="02040503050406030204" pitchFamily="18" charset="0"/>
            </a:endParaRPr>
          </a:p>
          <a:p>
            <a:pPr marL="625475" lvl="2" indent="0" algn="just">
              <a:buNone/>
              <a:tabLst>
                <a:tab pos="625475" algn="l"/>
                <a:tab pos="715963" algn="l"/>
              </a:tabLst>
            </a:pP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0289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11877"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34</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114716" y="0"/>
            <a:ext cx="7459033" cy="881547"/>
          </a:xfrm>
        </p:spPr>
        <p:txBody>
          <a:bodyPr/>
          <a:lstStyle/>
          <a:p>
            <a:pPr algn="ctr"/>
            <a:r>
              <a:rPr lang="en-US" b="1" dirty="0">
                <a:latin typeface="Cambria" panose="02040503050406030204" pitchFamily="18" charset="0"/>
                <a:ea typeface="Cambria" panose="02040503050406030204" pitchFamily="18" charset="0"/>
              </a:rPr>
              <a:t>Accounting of Derivatives – Guidance note by ICAI</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6" y="997780"/>
            <a:ext cx="7737197" cy="3948871"/>
          </a:xfrm>
        </p:spPr>
        <p:txBody>
          <a:bodyPr/>
          <a:lstStyle/>
          <a:p>
            <a:pPr marL="431800" lvl="1" indent="-342900" algn="just">
              <a:lnSpc>
                <a:spcPct val="150000"/>
              </a:lnSpc>
              <a:buFont typeface="Wingdings" panose="05000000000000000000" pitchFamily="2" charset="2"/>
              <a:buChar char="§"/>
            </a:pPr>
            <a:r>
              <a:rPr lang="en-US" sz="1800" dirty="0">
                <a:latin typeface="Cambria" panose="02040503050406030204" pitchFamily="18" charset="0"/>
                <a:ea typeface="Cambria" panose="02040503050406030204" pitchFamily="18" charset="0"/>
              </a:rPr>
              <a:t>All derivative contracts should be </a:t>
            </a:r>
            <a:r>
              <a:rPr lang="en-US" sz="1800" dirty="0" err="1">
                <a:latin typeface="Cambria" panose="02040503050406030204" pitchFamily="18" charset="0"/>
                <a:ea typeface="Cambria" panose="02040503050406030204" pitchFamily="18" charset="0"/>
              </a:rPr>
              <a:t>recognised</a:t>
            </a:r>
            <a:r>
              <a:rPr lang="en-US" sz="1800" dirty="0">
                <a:latin typeface="Cambria" panose="02040503050406030204" pitchFamily="18" charset="0"/>
                <a:ea typeface="Cambria" panose="02040503050406030204" pitchFamily="18" charset="0"/>
              </a:rPr>
              <a:t> on the balance sheet and measured at fair value. </a:t>
            </a:r>
          </a:p>
          <a:p>
            <a:pPr marL="431800" lvl="1" indent="-342900" algn="just">
              <a:lnSpc>
                <a:spcPct val="150000"/>
              </a:lnSpc>
              <a:buFont typeface="Wingdings" panose="05000000000000000000" pitchFamily="2" charset="2"/>
              <a:buChar char="§"/>
            </a:pPr>
            <a:r>
              <a:rPr lang="en-US" sz="1800" dirty="0">
                <a:latin typeface="Cambria" panose="02040503050406030204" pitchFamily="18" charset="0"/>
                <a:ea typeface="Cambria" panose="02040503050406030204" pitchFamily="18" charset="0"/>
              </a:rPr>
              <a:t>If any entity decides not to use hedge accounting, it should account for its derivatives at fair value with changes in fair value being </a:t>
            </a:r>
            <a:r>
              <a:rPr lang="en-US" sz="1800" dirty="0" err="1">
                <a:latin typeface="Cambria" panose="02040503050406030204" pitchFamily="18" charset="0"/>
                <a:ea typeface="Cambria" panose="02040503050406030204" pitchFamily="18" charset="0"/>
              </a:rPr>
              <a:t>recognised</a:t>
            </a:r>
            <a:r>
              <a:rPr lang="en-US" sz="1800" dirty="0">
                <a:latin typeface="Cambria" panose="02040503050406030204" pitchFamily="18" charset="0"/>
                <a:ea typeface="Cambria" panose="02040503050406030204" pitchFamily="18" charset="0"/>
              </a:rPr>
              <a:t> in the statement of profit and loss</a:t>
            </a:r>
          </a:p>
          <a:p>
            <a:pPr marL="88900" lvl="1" indent="0" algn="just">
              <a:lnSpc>
                <a:spcPct val="150000"/>
              </a:lnSpc>
              <a:buNone/>
            </a:pPr>
            <a:r>
              <a:rPr lang="en-US" sz="1800" dirty="0">
                <a:latin typeface="Cambria" panose="02040503050406030204" pitchFamily="18" charset="0"/>
                <a:ea typeface="Cambria" panose="02040503050406030204" pitchFamily="18" charset="0"/>
              </a:rPr>
              <a:t>Fair value represents the ‘exit price’ i.e. the price that would be paid to transfer a liability or the price that would be received when transferring an asset to a knowledgeable, willing counterparty.</a:t>
            </a:r>
          </a:p>
        </p:txBody>
      </p:sp>
    </p:spTree>
    <p:extLst>
      <p:ext uri="{BB962C8B-B14F-4D97-AF65-F5344CB8AC3E}">
        <p14:creationId xmlns:p14="http://schemas.microsoft.com/office/powerpoint/2010/main" val="68685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35</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114716" y="0"/>
            <a:ext cx="7995614" cy="586409"/>
          </a:xfrm>
        </p:spPr>
        <p:txBody>
          <a:bodyPr/>
          <a:lstStyle/>
          <a:p>
            <a:pPr algn="ctr"/>
            <a:r>
              <a:rPr lang="en-US" b="1" dirty="0">
                <a:latin typeface="Cambria" panose="02040503050406030204" pitchFamily="18" charset="0"/>
                <a:ea typeface="Cambria" panose="02040503050406030204" pitchFamily="18" charset="0"/>
              </a:rPr>
              <a:t>Accounting of Derivatives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114716" y="586409"/>
            <a:ext cx="7901607" cy="4422913"/>
          </a:xfrm>
        </p:spPr>
        <p:txBody>
          <a:bodyPr/>
          <a:lstStyle/>
          <a:p>
            <a:pPr marL="88900" lvl="1" indent="0" algn="just">
              <a:lnSpc>
                <a:spcPct val="150000"/>
              </a:lnSpc>
              <a:buNone/>
            </a:pPr>
            <a:r>
              <a:rPr lang="en-US" dirty="0">
                <a:latin typeface="Cambria" panose="02040503050406030204" pitchFamily="18" charset="0"/>
                <a:ea typeface="Cambria" panose="02040503050406030204" pitchFamily="18" charset="0"/>
              </a:rPr>
              <a:t>Example - Mr. Bull buys 1000 units </a:t>
            </a:r>
            <a:r>
              <a:rPr lang="en-US" dirty="0">
                <a:solidFill>
                  <a:schemeClr val="tx1"/>
                </a:solidFill>
                <a:latin typeface="Cambria" panose="02040503050406030204" pitchFamily="18" charset="0"/>
                <a:ea typeface="Cambria" panose="02040503050406030204" pitchFamily="18" charset="0"/>
              </a:rPr>
              <a:t>NIFTY</a:t>
            </a:r>
            <a:r>
              <a:rPr lang="en-US" dirty="0">
                <a:latin typeface="Cambria" panose="02040503050406030204" pitchFamily="18" charset="0"/>
                <a:ea typeface="Cambria" panose="02040503050406030204" pitchFamily="18" charset="0"/>
              </a:rPr>
              <a:t> Future April 2023 expiry, at a price of Rs. 3500/- on 28th March 2023. Initial margin is 10% </a:t>
            </a:r>
          </a:p>
          <a:p>
            <a:pPr marL="88900" lvl="1" indent="0" algn="just">
              <a:lnSpc>
                <a:spcPct val="150000"/>
              </a:lnSpc>
              <a:buNone/>
            </a:pPr>
            <a:r>
              <a:rPr lang="en-US" dirty="0">
                <a:latin typeface="Cambria" panose="02040503050406030204" pitchFamily="18" charset="0"/>
                <a:ea typeface="Cambria" panose="02040503050406030204" pitchFamily="18" charset="0"/>
              </a:rPr>
              <a:t>Daily Settlement price of this unit were as under:</a:t>
            </a:r>
            <a:endParaRPr lang="en-US" b="1" dirty="0">
              <a:latin typeface="Cambria" panose="02040503050406030204" pitchFamily="18" charset="0"/>
              <a:ea typeface="Cambria" panose="02040503050406030204" pitchFamily="18" charset="0"/>
            </a:endParaRPr>
          </a:p>
        </p:txBody>
      </p:sp>
      <p:graphicFrame>
        <p:nvGraphicFramePr>
          <p:cNvPr id="99" name="Table 99">
            <a:extLst>
              <a:ext uri="{FF2B5EF4-FFF2-40B4-BE49-F238E27FC236}">
                <a16:creationId xmlns:a16="http://schemas.microsoft.com/office/drawing/2014/main" id="{1124AD26-B01A-426B-B85A-3D1153D095ED}"/>
              </a:ext>
            </a:extLst>
          </p:cNvPr>
          <p:cNvGraphicFramePr>
            <a:graphicFrameLocks noGrp="1"/>
          </p:cNvGraphicFramePr>
          <p:nvPr>
            <p:extLst>
              <p:ext uri="{D42A27DB-BD31-4B8C-83A1-F6EECF244321}">
                <p14:modId xmlns:p14="http://schemas.microsoft.com/office/powerpoint/2010/main" val="2634207854"/>
              </p:ext>
            </p:extLst>
          </p:nvPr>
        </p:nvGraphicFramePr>
        <p:xfrm>
          <a:off x="201889" y="2159907"/>
          <a:ext cx="7727259" cy="2983544"/>
        </p:xfrm>
        <a:graphic>
          <a:graphicData uri="http://schemas.openxmlformats.org/drawingml/2006/table">
            <a:tbl>
              <a:tblPr firstRow="1" bandRow="1">
                <a:tableStyleId>{9800860D-6354-4378-A09D-8DFCC888E2C9}</a:tableStyleId>
              </a:tblPr>
              <a:tblGrid>
                <a:gridCol w="1202635">
                  <a:extLst>
                    <a:ext uri="{9D8B030D-6E8A-4147-A177-3AD203B41FA5}">
                      <a16:colId xmlns:a16="http://schemas.microsoft.com/office/drawing/2014/main" val="2644725210"/>
                    </a:ext>
                  </a:extLst>
                </a:gridCol>
                <a:gridCol w="1609308">
                  <a:extLst>
                    <a:ext uri="{9D8B030D-6E8A-4147-A177-3AD203B41FA5}">
                      <a16:colId xmlns:a16="http://schemas.microsoft.com/office/drawing/2014/main" val="3505896146"/>
                    </a:ext>
                  </a:extLst>
                </a:gridCol>
                <a:gridCol w="3866322">
                  <a:extLst>
                    <a:ext uri="{9D8B030D-6E8A-4147-A177-3AD203B41FA5}">
                      <a16:colId xmlns:a16="http://schemas.microsoft.com/office/drawing/2014/main" val="2024593953"/>
                    </a:ext>
                  </a:extLst>
                </a:gridCol>
                <a:gridCol w="1048994">
                  <a:extLst>
                    <a:ext uri="{9D8B030D-6E8A-4147-A177-3AD203B41FA5}">
                      <a16:colId xmlns:a16="http://schemas.microsoft.com/office/drawing/2014/main" val="1137743365"/>
                    </a:ext>
                  </a:extLst>
                </a:gridCol>
              </a:tblGrid>
              <a:tr h="356552">
                <a:tc>
                  <a:txBody>
                    <a:bodyPr/>
                    <a:lstStyle/>
                    <a:p>
                      <a:r>
                        <a:rPr lang="en-US" sz="1300" dirty="0">
                          <a:latin typeface="Cambria" panose="02040503050406030204" pitchFamily="18" charset="0"/>
                          <a:ea typeface="Cambria" panose="02040503050406030204" pitchFamily="18" charset="0"/>
                        </a:rPr>
                        <a:t>Date</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Daily Settlement price</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MTM Receivable/ (Payable) </a:t>
                      </a:r>
                    </a:p>
                    <a:p>
                      <a:r>
                        <a:rPr lang="en-US" sz="1300" dirty="0">
                          <a:latin typeface="Cambria" panose="02040503050406030204" pitchFamily="18" charset="0"/>
                          <a:ea typeface="Cambria" panose="02040503050406030204" pitchFamily="18" charset="0"/>
                        </a:rPr>
                        <a:t>[(Daily settlement price – Contract price)*units]</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Cumulative gain/(loss)</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1371005"/>
                  </a:ext>
                </a:extLst>
              </a:tr>
              <a:tr h="356552">
                <a:tc>
                  <a:txBody>
                    <a:bodyPr/>
                    <a:lstStyle/>
                    <a:p>
                      <a:r>
                        <a:rPr lang="en-US" sz="1300" dirty="0">
                          <a:latin typeface="Cambria" panose="02040503050406030204" pitchFamily="18" charset="0"/>
                          <a:ea typeface="Cambria" panose="02040503050406030204" pitchFamily="18" charset="0"/>
                        </a:rPr>
                        <a:t>28/03/2023</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3,550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50,000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50,000</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81458637"/>
                  </a:ext>
                </a:extLst>
              </a:tr>
              <a:tr h="356552">
                <a:tc>
                  <a:txBody>
                    <a:bodyPr/>
                    <a:lstStyle/>
                    <a:p>
                      <a:r>
                        <a:rPr lang="en-US" sz="1300" dirty="0">
                          <a:latin typeface="Cambria" panose="02040503050406030204" pitchFamily="18" charset="0"/>
                          <a:ea typeface="Cambria" panose="02040503050406030204" pitchFamily="18" charset="0"/>
                        </a:rPr>
                        <a:t>29/03/2023</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3,525</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25,000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75,000</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13341914"/>
                  </a:ext>
                </a:extLst>
              </a:tr>
              <a:tr h="356552">
                <a:tc>
                  <a:txBody>
                    <a:bodyPr/>
                    <a:lstStyle/>
                    <a:p>
                      <a:r>
                        <a:rPr lang="en-US" sz="1300" dirty="0">
                          <a:latin typeface="Cambria" panose="02040503050406030204" pitchFamily="18" charset="0"/>
                          <a:ea typeface="Cambria" panose="02040503050406030204" pitchFamily="18" charset="0"/>
                        </a:rPr>
                        <a:t>30/03/2023</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3,460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(40,000)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35,000</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845319455"/>
                  </a:ext>
                </a:extLst>
              </a:tr>
              <a:tr h="356552">
                <a:tc>
                  <a:txBody>
                    <a:bodyPr/>
                    <a:lstStyle/>
                    <a:p>
                      <a:r>
                        <a:rPr lang="en-US" sz="1300" dirty="0">
                          <a:latin typeface="Cambria" panose="02040503050406030204" pitchFamily="18" charset="0"/>
                          <a:ea typeface="Cambria" panose="02040503050406030204" pitchFamily="18" charset="0"/>
                        </a:rPr>
                        <a:t>31/03/2023</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3,480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(20,000)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15,000</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82221150"/>
                  </a:ext>
                </a:extLst>
              </a:tr>
              <a:tr h="356552">
                <a:tc>
                  <a:txBody>
                    <a:bodyPr/>
                    <a:lstStyle/>
                    <a:p>
                      <a:r>
                        <a:rPr lang="en-US" sz="1300" dirty="0">
                          <a:latin typeface="Cambria" panose="02040503050406030204" pitchFamily="18" charset="0"/>
                          <a:ea typeface="Cambria" panose="02040503050406030204" pitchFamily="18" charset="0"/>
                        </a:rPr>
                        <a:t>01/04/2023</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Market closed</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15,000</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57945907"/>
                  </a:ext>
                </a:extLst>
              </a:tr>
              <a:tr h="356552">
                <a:tc>
                  <a:txBody>
                    <a:bodyPr/>
                    <a:lstStyle/>
                    <a:p>
                      <a:r>
                        <a:rPr lang="en-US" sz="1300" dirty="0">
                          <a:latin typeface="Cambria" panose="02040503050406030204" pitchFamily="18" charset="0"/>
                          <a:ea typeface="Cambria" panose="02040503050406030204" pitchFamily="18" charset="0"/>
                        </a:rPr>
                        <a:t>02/04/2023</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Market closed</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15,000</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80262247"/>
                  </a:ext>
                </a:extLst>
              </a:tr>
              <a:tr h="356552">
                <a:tc>
                  <a:txBody>
                    <a:bodyPr/>
                    <a:lstStyle/>
                    <a:p>
                      <a:r>
                        <a:rPr lang="en-US" sz="1300" dirty="0">
                          <a:latin typeface="Cambria" panose="02040503050406030204" pitchFamily="18" charset="0"/>
                          <a:ea typeface="Cambria" panose="02040503050406030204" pitchFamily="18" charset="0"/>
                        </a:rPr>
                        <a:t>03/04/2023</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3,575</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75,000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90,000</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87785476"/>
                  </a:ext>
                </a:extLst>
              </a:tr>
            </a:tbl>
          </a:graphicData>
        </a:graphic>
      </p:graphicFrame>
    </p:spTree>
    <p:extLst>
      <p:ext uri="{BB962C8B-B14F-4D97-AF65-F5344CB8AC3E}">
        <p14:creationId xmlns:p14="http://schemas.microsoft.com/office/powerpoint/2010/main" val="1217371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36</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114716" y="0"/>
            <a:ext cx="7995614" cy="655983"/>
          </a:xfrm>
        </p:spPr>
        <p:txBody>
          <a:bodyPr/>
          <a:lstStyle/>
          <a:p>
            <a:pPr algn="ctr"/>
            <a:r>
              <a:rPr lang="en-US" b="1" dirty="0">
                <a:latin typeface="Cambria" panose="02040503050406030204" pitchFamily="18" charset="0"/>
                <a:ea typeface="Cambria" panose="02040503050406030204" pitchFamily="18" charset="0"/>
              </a:rPr>
              <a:t>Accounting of Derivatives</a:t>
            </a:r>
            <a:endParaRPr lang="en-IN" b="1" dirty="0">
              <a:latin typeface="Cambria" panose="02040503050406030204" pitchFamily="18" charset="0"/>
              <a:ea typeface="Cambria" panose="02040503050406030204" pitchFamily="18" charset="0"/>
            </a:endParaRPr>
          </a:p>
        </p:txBody>
      </p:sp>
      <p:graphicFrame>
        <p:nvGraphicFramePr>
          <p:cNvPr id="2" name="Table 3">
            <a:extLst>
              <a:ext uri="{FF2B5EF4-FFF2-40B4-BE49-F238E27FC236}">
                <a16:creationId xmlns:a16="http://schemas.microsoft.com/office/drawing/2014/main" id="{453DFEE5-D70C-48AD-AE5E-5ABD6E4C62FD}"/>
              </a:ext>
            </a:extLst>
          </p:cNvPr>
          <p:cNvGraphicFramePr>
            <a:graphicFrameLocks noGrp="1"/>
          </p:cNvGraphicFramePr>
          <p:nvPr>
            <p:extLst>
              <p:ext uri="{D42A27DB-BD31-4B8C-83A1-F6EECF244321}">
                <p14:modId xmlns:p14="http://schemas.microsoft.com/office/powerpoint/2010/main" val="3004863159"/>
              </p:ext>
            </p:extLst>
          </p:nvPr>
        </p:nvGraphicFramePr>
        <p:xfrm>
          <a:off x="228600" y="887619"/>
          <a:ext cx="7643191" cy="3566160"/>
        </p:xfrm>
        <a:graphic>
          <a:graphicData uri="http://schemas.openxmlformats.org/drawingml/2006/table">
            <a:tbl>
              <a:tblPr firstRow="1" bandRow="1">
                <a:tableStyleId>{9800860D-6354-4378-A09D-8DFCC888E2C9}</a:tableStyleId>
              </a:tblPr>
              <a:tblGrid>
                <a:gridCol w="981220">
                  <a:extLst>
                    <a:ext uri="{9D8B030D-6E8A-4147-A177-3AD203B41FA5}">
                      <a16:colId xmlns:a16="http://schemas.microsoft.com/office/drawing/2014/main" val="1611441036"/>
                    </a:ext>
                  </a:extLst>
                </a:gridCol>
                <a:gridCol w="4107615">
                  <a:extLst>
                    <a:ext uri="{9D8B030D-6E8A-4147-A177-3AD203B41FA5}">
                      <a16:colId xmlns:a16="http://schemas.microsoft.com/office/drawing/2014/main" val="1852533123"/>
                    </a:ext>
                  </a:extLst>
                </a:gridCol>
                <a:gridCol w="1053548">
                  <a:extLst>
                    <a:ext uri="{9D8B030D-6E8A-4147-A177-3AD203B41FA5}">
                      <a16:colId xmlns:a16="http://schemas.microsoft.com/office/drawing/2014/main" val="2325828216"/>
                    </a:ext>
                  </a:extLst>
                </a:gridCol>
                <a:gridCol w="1500808">
                  <a:extLst>
                    <a:ext uri="{9D8B030D-6E8A-4147-A177-3AD203B41FA5}">
                      <a16:colId xmlns:a16="http://schemas.microsoft.com/office/drawing/2014/main" val="3350890261"/>
                    </a:ext>
                  </a:extLst>
                </a:gridCol>
              </a:tblGrid>
              <a:tr h="370840">
                <a:tc>
                  <a:txBody>
                    <a:bodyPr/>
                    <a:lstStyle/>
                    <a:p>
                      <a:r>
                        <a:rPr lang="en-US" sz="1400" b="1" dirty="0">
                          <a:latin typeface="Cambria" panose="02040503050406030204" pitchFamily="18" charset="0"/>
                          <a:ea typeface="Cambria" panose="02040503050406030204" pitchFamily="18" charset="0"/>
                        </a:rPr>
                        <a:t>Date</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Particulars</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Debit Amount</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Credit amount</a:t>
                      </a:r>
                      <a:endParaRPr lang="en-IN" sz="14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3613478"/>
                  </a:ext>
                </a:extLst>
              </a:tr>
              <a:tr h="370840">
                <a:tc>
                  <a:txBody>
                    <a:bodyPr/>
                    <a:lstStyle/>
                    <a:p>
                      <a:r>
                        <a:rPr lang="en-US" sz="1400" dirty="0">
                          <a:latin typeface="Cambria" panose="02040503050406030204" pitchFamily="18" charset="0"/>
                          <a:ea typeface="Cambria" panose="02040503050406030204" pitchFamily="18" charset="0"/>
                        </a:rPr>
                        <a:t>28/03/2023</a:t>
                      </a:r>
                      <a:endParaRPr lang="en-IN" sz="1400" dirty="0">
                        <a:latin typeface="Cambria" panose="02040503050406030204" pitchFamily="18" charset="0"/>
                        <a:ea typeface="Cambria" panose="02040503050406030204" pitchFamily="18" charset="0"/>
                      </a:endParaRPr>
                    </a:p>
                  </a:txBody>
                  <a:tcPr/>
                </a:tc>
                <a:tc>
                  <a:txBody>
                    <a:bodyPr/>
                    <a:lstStyle/>
                    <a:p>
                      <a:r>
                        <a:rPr lang="en-US" sz="1400" b="1" u="sng" dirty="0">
                          <a:latin typeface="Cambria" panose="02040503050406030204" pitchFamily="18" charset="0"/>
                          <a:ea typeface="Cambria" panose="02040503050406030204" pitchFamily="18" charset="0"/>
                        </a:rPr>
                        <a:t>At the inception of the contract</a:t>
                      </a:r>
                    </a:p>
                    <a:p>
                      <a:r>
                        <a:rPr lang="en-US" sz="1400" dirty="0">
                          <a:latin typeface="Cambria" panose="02040503050406030204" pitchFamily="18" charset="0"/>
                          <a:ea typeface="Cambria" panose="02040503050406030204" pitchFamily="18" charset="0"/>
                        </a:rPr>
                        <a:t>Future contract asset a/c    Dr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Cambria" panose="02040503050406030204" pitchFamily="18" charset="0"/>
                          <a:ea typeface="Cambria" panose="02040503050406030204" pitchFamily="18" charset="0"/>
                        </a:rPr>
                        <a:t>	To Stock broker a/c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dirty="0">
                          <a:latin typeface="Cambria" panose="02040503050406030204" pitchFamily="18" charset="0"/>
                          <a:ea typeface="Cambria" panose="02040503050406030204" pitchFamily="18" charset="0"/>
                        </a:rPr>
                        <a:t>(Margin = Rs.3,500*1,000 units*10%)</a:t>
                      </a:r>
                    </a:p>
                    <a:p>
                      <a:endParaRPr lang="en-US" sz="1400" dirty="0">
                        <a:latin typeface="Cambria" panose="02040503050406030204" pitchFamily="18" charset="0"/>
                        <a:ea typeface="Cambria" panose="02040503050406030204" pitchFamily="18" charset="0"/>
                      </a:endParaRPr>
                    </a:p>
                  </a:txBody>
                  <a:tcPr/>
                </a:tc>
                <a:tc>
                  <a:txBody>
                    <a:bodyPr/>
                    <a:lstStyle/>
                    <a:p>
                      <a:endParaRPr lang="en-US" sz="1400" dirty="0">
                        <a:latin typeface="Cambria" panose="02040503050406030204" pitchFamily="18" charset="0"/>
                        <a:ea typeface="Cambria" panose="02040503050406030204" pitchFamily="18" charset="0"/>
                      </a:endParaRPr>
                    </a:p>
                    <a:p>
                      <a:r>
                        <a:rPr lang="en-IN" sz="1400" dirty="0">
                          <a:latin typeface="Cambria" panose="02040503050406030204" pitchFamily="18" charset="0"/>
                          <a:ea typeface="Cambria" panose="02040503050406030204" pitchFamily="18" charset="0"/>
                        </a:rPr>
                        <a:t>35,000</a:t>
                      </a:r>
                    </a:p>
                  </a:txBody>
                  <a:tcPr/>
                </a:tc>
                <a:tc>
                  <a:txBody>
                    <a:bodyPr/>
                    <a:lstStyle/>
                    <a:p>
                      <a:endParaRPr lang="en-US" sz="1400" dirty="0">
                        <a:latin typeface="Cambria" panose="02040503050406030204" pitchFamily="18" charset="0"/>
                        <a:ea typeface="Cambria" panose="02040503050406030204" pitchFamily="18" charset="0"/>
                      </a:endParaRPr>
                    </a:p>
                    <a:p>
                      <a:endParaRPr lang="en-IN" sz="1400" dirty="0">
                        <a:latin typeface="Cambria" panose="02040503050406030204" pitchFamily="18" charset="0"/>
                        <a:ea typeface="Cambria" panose="02040503050406030204" pitchFamily="18" charset="0"/>
                      </a:endParaRPr>
                    </a:p>
                    <a:p>
                      <a:r>
                        <a:rPr lang="en-IN" sz="1400" dirty="0">
                          <a:latin typeface="Cambria" panose="02040503050406030204" pitchFamily="18" charset="0"/>
                          <a:ea typeface="Cambria" panose="02040503050406030204" pitchFamily="18" charset="0"/>
                        </a:rPr>
                        <a:t>35,000</a:t>
                      </a:r>
                    </a:p>
                  </a:txBody>
                  <a:tcPr/>
                </a:tc>
                <a:extLst>
                  <a:ext uri="{0D108BD9-81ED-4DB2-BD59-A6C34878D82A}">
                    <a16:rowId xmlns:a16="http://schemas.microsoft.com/office/drawing/2014/main" val="306202726"/>
                  </a:ext>
                </a:extLst>
              </a:tr>
              <a:tr h="370840">
                <a:tc>
                  <a:txBody>
                    <a:bodyPr/>
                    <a:lstStyle/>
                    <a:p>
                      <a:r>
                        <a:rPr lang="en-US" sz="1400" dirty="0">
                          <a:latin typeface="Cambria" panose="02040503050406030204" pitchFamily="18" charset="0"/>
                          <a:ea typeface="Cambria" panose="02040503050406030204" pitchFamily="18" charset="0"/>
                        </a:rPr>
                        <a:t>31/03/2023</a:t>
                      </a:r>
                      <a:endParaRPr lang="en-IN" sz="1400" dirty="0">
                        <a:latin typeface="Cambria" panose="02040503050406030204" pitchFamily="18" charset="0"/>
                        <a:ea typeface="Cambria" panose="02040503050406030204" pitchFamily="18" charset="0"/>
                      </a:endParaRPr>
                    </a:p>
                  </a:txBody>
                  <a:tcPr/>
                </a:tc>
                <a:tc>
                  <a:txBody>
                    <a:bodyPr/>
                    <a:lstStyle/>
                    <a:p>
                      <a:r>
                        <a:rPr lang="en-US" sz="1400" b="1" u="sng" dirty="0">
                          <a:latin typeface="Cambria" panose="02040503050406030204" pitchFamily="18" charset="0"/>
                          <a:ea typeface="Cambria" panose="02040503050406030204" pitchFamily="18" charset="0"/>
                        </a:rPr>
                        <a:t>Open Interest as on Balance sheet Date</a:t>
                      </a:r>
                    </a:p>
                    <a:p>
                      <a:r>
                        <a:rPr lang="en-US" sz="1400" dirty="0">
                          <a:latin typeface="Cambria" panose="02040503050406030204" pitchFamily="18" charset="0"/>
                          <a:ea typeface="Cambria" panose="02040503050406030204" pitchFamily="18" charset="0"/>
                        </a:rPr>
                        <a:t> Stock Broker a/c    Dr</a:t>
                      </a:r>
                    </a:p>
                    <a:p>
                      <a:r>
                        <a:rPr lang="en-US" sz="1400" dirty="0">
                          <a:latin typeface="Cambria" panose="02040503050406030204" pitchFamily="18" charset="0"/>
                          <a:ea typeface="Cambria" panose="02040503050406030204" pitchFamily="18" charset="0"/>
                        </a:rPr>
                        <a:t>                        To MTM (P&amp;L) a/c</a:t>
                      </a:r>
                    </a:p>
                  </a:txBody>
                  <a:tcPr/>
                </a:tc>
                <a:tc>
                  <a:txBody>
                    <a:bodyPr/>
                    <a:lstStyle/>
                    <a:p>
                      <a:endParaRPr lang="en-US" sz="1400" dirty="0">
                        <a:latin typeface="Cambria" panose="02040503050406030204" pitchFamily="18" charset="0"/>
                        <a:ea typeface="Cambria" panose="02040503050406030204" pitchFamily="18" charset="0"/>
                      </a:endParaRPr>
                    </a:p>
                    <a:p>
                      <a:r>
                        <a:rPr lang="en-IN" sz="1400" dirty="0">
                          <a:latin typeface="Cambria" panose="02040503050406030204" pitchFamily="18" charset="0"/>
                          <a:ea typeface="Cambria" panose="02040503050406030204" pitchFamily="18" charset="0"/>
                        </a:rPr>
                        <a:t>15,000</a:t>
                      </a:r>
                    </a:p>
                    <a:p>
                      <a:endParaRPr lang="en-IN" sz="1400" dirty="0">
                        <a:latin typeface="Cambria" panose="02040503050406030204" pitchFamily="18" charset="0"/>
                        <a:ea typeface="Cambria" panose="02040503050406030204" pitchFamily="18" charset="0"/>
                      </a:endParaRPr>
                    </a:p>
                  </a:txBody>
                  <a:tcPr/>
                </a:tc>
                <a:tc>
                  <a:txBody>
                    <a:bodyPr/>
                    <a:lstStyle/>
                    <a:p>
                      <a:endParaRPr lang="en-US" sz="1400" dirty="0">
                        <a:latin typeface="Cambria" panose="02040503050406030204" pitchFamily="18" charset="0"/>
                        <a:ea typeface="Cambria" panose="02040503050406030204" pitchFamily="18" charset="0"/>
                      </a:endParaRPr>
                    </a:p>
                    <a:p>
                      <a:endParaRPr lang="en-IN" sz="1400" dirty="0">
                        <a:latin typeface="Cambria" panose="02040503050406030204" pitchFamily="18" charset="0"/>
                        <a:ea typeface="Cambria" panose="02040503050406030204" pitchFamily="18" charset="0"/>
                      </a:endParaRPr>
                    </a:p>
                    <a:p>
                      <a:r>
                        <a:rPr lang="en-IN" sz="1400" dirty="0">
                          <a:latin typeface="Cambria" panose="02040503050406030204" pitchFamily="18" charset="0"/>
                          <a:ea typeface="Cambria" panose="02040503050406030204" pitchFamily="18" charset="0"/>
                        </a:rPr>
                        <a:t>15,000</a:t>
                      </a:r>
                    </a:p>
                  </a:txBody>
                  <a:tcPr/>
                </a:tc>
                <a:extLst>
                  <a:ext uri="{0D108BD9-81ED-4DB2-BD59-A6C34878D82A}">
                    <a16:rowId xmlns:a16="http://schemas.microsoft.com/office/drawing/2014/main" val="2669058246"/>
                  </a:ext>
                </a:extLst>
              </a:tr>
              <a:tr h="370840">
                <a:tc>
                  <a:txBody>
                    <a:bodyPr/>
                    <a:lstStyle/>
                    <a:p>
                      <a:r>
                        <a:rPr lang="en-US" sz="1400" dirty="0">
                          <a:latin typeface="Cambria" panose="02040503050406030204" pitchFamily="18" charset="0"/>
                          <a:ea typeface="Cambria" panose="02040503050406030204" pitchFamily="18" charset="0"/>
                        </a:rPr>
                        <a:t>03/04/2023</a:t>
                      </a:r>
                      <a:endParaRPr lang="en-IN" sz="1400" dirty="0">
                        <a:latin typeface="Cambria" panose="02040503050406030204" pitchFamily="18" charset="0"/>
                        <a:ea typeface="Cambria" panose="02040503050406030204" pitchFamily="18" charset="0"/>
                      </a:endParaRPr>
                    </a:p>
                  </a:txBody>
                  <a:tcPr/>
                </a:tc>
                <a:tc>
                  <a:txBody>
                    <a:bodyPr/>
                    <a:lstStyle/>
                    <a:p>
                      <a:r>
                        <a:rPr lang="en-US" sz="1400" b="1" u="sng" dirty="0">
                          <a:latin typeface="Cambria" panose="02040503050406030204" pitchFamily="18" charset="0"/>
                          <a:ea typeface="Cambria" panose="02040503050406030204" pitchFamily="18" charset="0"/>
                        </a:rPr>
                        <a:t>On expiry</a:t>
                      </a:r>
                    </a:p>
                    <a:p>
                      <a:r>
                        <a:rPr lang="en-US" sz="1400" b="0" u="none" dirty="0">
                          <a:latin typeface="Cambria" panose="02040503050406030204" pitchFamily="18" charset="0"/>
                          <a:ea typeface="Cambria" panose="02040503050406030204" pitchFamily="18" charset="0"/>
                        </a:rPr>
                        <a:t>Stock Broker a/c Dr</a:t>
                      </a:r>
                    </a:p>
                    <a:p>
                      <a:r>
                        <a:rPr lang="en-US" sz="1400" b="0" u="none" dirty="0">
                          <a:latin typeface="Cambria" panose="02040503050406030204" pitchFamily="18" charset="0"/>
                          <a:ea typeface="Cambria" panose="02040503050406030204" pitchFamily="18" charset="0"/>
                        </a:rPr>
                        <a:t>Bank a/c                Dr</a:t>
                      </a:r>
                    </a:p>
                    <a:p>
                      <a:r>
                        <a:rPr lang="en-US" sz="1400" b="0" u="none" dirty="0">
                          <a:latin typeface="Cambria" panose="02040503050406030204" pitchFamily="18" charset="0"/>
                          <a:ea typeface="Cambria" panose="02040503050406030204" pitchFamily="18" charset="0"/>
                        </a:rPr>
                        <a:t>                         To Futures contract asset a/c  </a:t>
                      </a:r>
                    </a:p>
                    <a:p>
                      <a:r>
                        <a:rPr lang="en-US" sz="1400" b="0" u="none" dirty="0">
                          <a:latin typeface="Cambria" panose="02040503050406030204" pitchFamily="18" charset="0"/>
                          <a:ea typeface="Cambria" panose="02040503050406030204" pitchFamily="18" charset="0"/>
                        </a:rPr>
                        <a:t>                          To MTM (P&amp;L) a/c  </a:t>
                      </a:r>
                    </a:p>
                  </a:txBody>
                  <a:tcPr/>
                </a:tc>
                <a:tc>
                  <a:txBody>
                    <a:bodyPr/>
                    <a:lstStyle/>
                    <a:p>
                      <a:endParaRPr lang="en-US" sz="1400" dirty="0">
                        <a:latin typeface="Cambria" panose="02040503050406030204" pitchFamily="18" charset="0"/>
                        <a:ea typeface="Cambria" panose="02040503050406030204" pitchFamily="18" charset="0"/>
                      </a:endParaRPr>
                    </a:p>
                    <a:p>
                      <a:r>
                        <a:rPr lang="en-IN" sz="1400" dirty="0">
                          <a:latin typeface="Cambria" panose="02040503050406030204" pitchFamily="18" charset="0"/>
                          <a:ea typeface="Cambria" panose="02040503050406030204" pitchFamily="18" charset="0"/>
                        </a:rPr>
                        <a:t>20,000</a:t>
                      </a:r>
                    </a:p>
                    <a:p>
                      <a:r>
                        <a:rPr lang="en-IN" sz="1400" dirty="0">
                          <a:latin typeface="Cambria" panose="02040503050406030204" pitchFamily="18" charset="0"/>
                          <a:ea typeface="Cambria" panose="02040503050406030204" pitchFamily="18" charset="0"/>
                        </a:rPr>
                        <a:t>90,000</a:t>
                      </a:r>
                    </a:p>
                  </a:txBody>
                  <a:tcPr/>
                </a:tc>
                <a:tc>
                  <a:txBody>
                    <a:bodyPr/>
                    <a:lstStyle/>
                    <a:p>
                      <a:endParaRPr lang="en-US" sz="1400" dirty="0">
                        <a:latin typeface="Cambria" panose="02040503050406030204" pitchFamily="18" charset="0"/>
                        <a:ea typeface="Cambria" panose="02040503050406030204" pitchFamily="18" charset="0"/>
                      </a:endParaRPr>
                    </a:p>
                    <a:p>
                      <a:endParaRPr lang="en-IN" sz="1400" dirty="0">
                        <a:latin typeface="Cambria" panose="02040503050406030204" pitchFamily="18" charset="0"/>
                        <a:ea typeface="Cambria" panose="02040503050406030204" pitchFamily="18" charset="0"/>
                      </a:endParaRPr>
                    </a:p>
                    <a:p>
                      <a:endParaRPr lang="en-IN" sz="1400" dirty="0">
                        <a:latin typeface="Cambria" panose="02040503050406030204" pitchFamily="18" charset="0"/>
                        <a:ea typeface="Cambria" panose="02040503050406030204" pitchFamily="18" charset="0"/>
                      </a:endParaRPr>
                    </a:p>
                    <a:p>
                      <a:r>
                        <a:rPr lang="en-IN" sz="1400" dirty="0">
                          <a:latin typeface="Cambria" panose="02040503050406030204" pitchFamily="18" charset="0"/>
                          <a:ea typeface="Cambria" panose="02040503050406030204" pitchFamily="18" charset="0"/>
                        </a:rPr>
                        <a:t>35,000</a:t>
                      </a:r>
                    </a:p>
                    <a:p>
                      <a:r>
                        <a:rPr lang="en-IN" sz="1400" dirty="0">
                          <a:latin typeface="Cambria" panose="02040503050406030204" pitchFamily="18" charset="0"/>
                          <a:ea typeface="Cambria" panose="02040503050406030204" pitchFamily="18" charset="0"/>
                        </a:rPr>
                        <a:t>75,000</a:t>
                      </a:r>
                    </a:p>
                  </a:txBody>
                  <a:tcPr/>
                </a:tc>
                <a:extLst>
                  <a:ext uri="{0D108BD9-81ED-4DB2-BD59-A6C34878D82A}">
                    <a16:rowId xmlns:a16="http://schemas.microsoft.com/office/drawing/2014/main" val="3756419913"/>
                  </a:ext>
                </a:extLst>
              </a:tr>
            </a:tbl>
          </a:graphicData>
        </a:graphic>
      </p:graphicFrame>
    </p:spTree>
    <p:extLst>
      <p:ext uri="{BB962C8B-B14F-4D97-AF65-F5344CB8AC3E}">
        <p14:creationId xmlns:p14="http://schemas.microsoft.com/office/powerpoint/2010/main" val="477128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500">
                <a:latin typeface="Cambria" panose="02040503050406030204" pitchFamily="18" charset="0"/>
                <a:ea typeface="Cambria" panose="02040503050406030204" pitchFamily="18" charset="0"/>
              </a:rPr>
              <a:t>37</a:t>
            </a:fld>
            <a:endParaRPr sz="150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114716" y="0"/>
            <a:ext cx="7995614" cy="487017"/>
          </a:xfrm>
        </p:spPr>
        <p:txBody>
          <a:bodyPr/>
          <a:lstStyle/>
          <a:p>
            <a:pPr algn="ctr"/>
            <a:r>
              <a:rPr lang="en-US" b="1" dirty="0">
                <a:latin typeface="Cambria" panose="02040503050406030204" pitchFamily="18" charset="0"/>
                <a:ea typeface="Cambria" panose="02040503050406030204" pitchFamily="18" charset="0"/>
              </a:rPr>
              <a:t>Accounting of Derivatives</a:t>
            </a:r>
            <a:endParaRPr lang="en-IN"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B3907751-F95F-4E0B-B0CD-29F7C456C338}"/>
              </a:ext>
            </a:extLst>
          </p:cNvPr>
          <p:cNvSpPr txBox="1"/>
          <p:nvPr/>
        </p:nvSpPr>
        <p:spPr>
          <a:xfrm>
            <a:off x="337930" y="675861"/>
            <a:ext cx="6768548" cy="698717"/>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On 31/03/23 – Open interest</a:t>
            </a:r>
          </a:p>
          <a:p>
            <a:pPr>
              <a:lnSpc>
                <a:spcPct val="150000"/>
              </a:lnSpc>
            </a:pPr>
            <a:r>
              <a:rPr lang="en-IN" dirty="0">
                <a:latin typeface="Cambria" panose="02040503050406030204" pitchFamily="18" charset="0"/>
                <a:ea typeface="Cambria" panose="02040503050406030204" pitchFamily="18" charset="0"/>
              </a:rPr>
              <a:t>Future contract asset will appear under “Current asset</a:t>
            </a:r>
          </a:p>
        </p:txBody>
      </p:sp>
    </p:spTree>
    <p:extLst>
      <p:ext uri="{BB962C8B-B14F-4D97-AF65-F5344CB8AC3E}">
        <p14:creationId xmlns:p14="http://schemas.microsoft.com/office/powerpoint/2010/main" val="202493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9" name="Title 28">
            <a:extLst>
              <a:ext uri="{FF2B5EF4-FFF2-40B4-BE49-F238E27FC236}">
                <a16:creationId xmlns:a16="http://schemas.microsoft.com/office/drawing/2014/main" id="{DFC3F878-7998-4323-824F-547C1BD4EF72}"/>
              </a:ext>
            </a:extLst>
          </p:cNvPr>
          <p:cNvSpPr>
            <a:spLocks noGrp="1"/>
          </p:cNvSpPr>
          <p:nvPr>
            <p:ph type="title"/>
          </p:nvPr>
        </p:nvSpPr>
        <p:spPr>
          <a:xfrm>
            <a:off x="739344" y="150200"/>
            <a:ext cx="6962100" cy="396300"/>
          </a:xfrm>
        </p:spPr>
        <p:txBody>
          <a:bodyPr/>
          <a:lstStyle/>
          <a:p>
            <a:pPr algn="ctr"/>
            <a:r>
              <a:rPr lang="en-US" b="1" dirty="0">
                <a:latin typeface="Cambria" panose="02040503050406030204" pitchFamily="18" charset="0"/>
                <a:ea typeface="Cambria" panose="02040503050406030204" pitchFamily="18" charset="0"/>
              </a:rPr>
              <a:t>Accounting of Derivatives</a:t>
            </a:r>
            <a:endParaRPr lang="en-IN" dirty="0"/>
          </a:p>
        </p:txBody>
      </p:sp>
      <p:pic>
        <p:nvPicPr>
          <p:cNvPr id="34" name="Picture 33">
            <a:extLst>
              <a:ext uri="{FF2B5EF4-FFF2-40B4-BE49-F238E27FC236}">
                <a16:creationId xmlns:a16="http://schemas.microsoft.com/office/drawing/2014/main" id="{CFFE078D-8A13-4D98-AA50-9FAD4C08D515}"/>
              </a:ext>
            </a:extLst>
          </p:cNvPr>
          <p:cNvPicPr>
            <a:picLocks noChangeAspect="1"/>
          </p:cNvPicPr>
          <p:nvPr/>
        </p:nvPicPr>
        <p:blipFill>
          <a:blip r:embed="rId3"/>
          <a:stretch>
            <a:fillRect/>
          </a:stretch>
        </p:blipFill>
        <p:spPr>
          <a:xfrm>
            <a:off x="0" y="966025"/>
            <a:ext cx="8160026" cy="4027275"/>
          </a:xfrm>
          <a:prstGeom prst="rect">
            <a:avLst/>
          </a:prstGeom>
        </p:spPr>
      </p:pic>
      <p:sp>
        <p:nvSpPr>
          <p:cNvPr id="35" name="TextBox 34">
            <a:extLst>
              <a:ext uri="{FF2B5EF4-FFF2-40B4-BE49-F238E27FC236}">
                <a16:creationId xmlns:a16="http://schemas.microsoft.com/office/drawing/2014/main" id="{E1588617-7B2D-4562-9FBC-D9E66C694026}"/>
              </a:ext>
            </a:extLst>
          </p:cNvPr>
          <p:cNvSpPr txBox="1"/>
          <p:nvPr/>
        </p:nvSpPr>
        <p:spPr>
          <a:xfrm>
            <a:off x="198783" y="658248"/>
            <a:ext cx="7502661" cy="307777"/>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Sample contract note:</a:t>
            </a:r>
            <a:endParaRPr lang="en-IN"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2684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9" name="Title 28">
            <a:extLst>
              <a:ext uri="{FF2B5EF4-FFF2-40B4-BE49-F238E27FC236}">
                <a16:creationId xmlns:a16="http://schemas.microsoft.com/office/drawing/2014/main" id="{DFC3F878-7998-4323-824F-547C1BD4EF72}"/>
              </a:ext>
            </a:extLst>
          </p:cNvPr>
          <p:cNvSpPr>
            <a:spLocks noGrp="1"/>
          </p:cNvSpPr>
          <p:nvPr>
            <p:ph type="title"/>
          </p:nvPr>
        </p:nvSpPr>
        <p:spPr>
          <a:xfrm>
            <a:off x="739344" y="150200"/>
            <a:ext cx="6962100" cy="396300"/>
          </a:xfrm>
        </p:spPr>
        <p:txBody>
          <a:bodyPr/>
          <a:lstStyle/>
          <a:p>
            <a:pPr algn="ctr"/>
            <a:r>
              <a:rPr lang="en-US" b="1" dirty="0">
                <a:latin typeface="Cambria" panose="02040503050406030204" pitchFamily="18" charset="0"/>
                <a:ea typeface="Cambria" panose="02040503050406030204" pitchFamily="18" charset="0"/>
              </a:rPr>
              <a:t>Accounting of Derivatives</a:t>
            </a:r>
            <a:endParaRPr lang="en-IN" dirty="0"/>
          </a:p>
        </p:txBody>
      </p:sp>
      <p:sp>
        <p:nvSpPr>
          <p:cNvPr id="35" name="TextBox 34">
            <a:extLst>
              <a:ext uri="{FF2B5EF4-FFF2-40B4-BE49-F238E27FC236}">
                <a16:creationId xmlns:a16="http://schemas.microsoft.com/office/drawing/2014/main" id="{E1588617-7B2D-4562-9FBC-D9E66C694026}"/>
              </a:ext>
            </a:extLst>
          </p:cNvPr>
          <p:cNvSpPr txBox="1"/>
          <p:nvPr/>
        </p:nvSpPr>
        <p:spPr>
          <a:xfrm>
            <a:off x="198783" y="658248"/>
            <a:ext cx="8050695" cy="3330335"/>
          </a:xfrm>
          <a:prstGeom prst="rect">
            <a:avLst/>
          </a:prstGeom>
          <a:noFill/>
        </p:spPr>
        <p:txBody>
          <a:bodyPr wrap="square" rtlCol="0">
            <a:spAutoFit/>
          </a:bodyPr>
          <a:lstStyle/>
          <a:p>
            <a:pPr algn="just">
              <a:lnSpc>
                <a:spcPct val="200000"/>
              </a:lnSpc>
            </a:pPr>
            <a:r>
              <a:rPr lang="en-US" sz="1800" b="1" dirty="0">
                <a:solidFill>
                  <a:schemeClr val="tx1"/>
                </a:solidFill>
                <a:latin typeface="Cambria" panose="02040503050406030204" pitchFamily="18" charset="0"/>
                <a:ea typeface="Cambria" panose="02040503050406030204" pitchFamily="18" charset="0"/>
              </a:rPr>
              <a:t>Explanation of contract note:</a:t>
            </a:r>
          </a:p>
          <a:p>
            <a:pPr marL="285750" indent="-285750" algn="just">
              <a:lnSpc>
                <a:spcPct val="200000"/>
              </a:lnSpc>
              <a:buFont typeface="Arial" panose="020B0604020202020204" pitchFamily="34" charset="0"/>
              <a:buChar char="•"/>
            </a:pPr>
            <a:r>
              <a:rPr lang="en-IN" sz="1800" dirty="0">
                <a:solidFill>
                  <a:schemeClr val="tx1"/>
                </a:solidFill>
                <a:latin typeface="Cambria" panose="02040503050406030204" pitchFamily="18" charset="0"/>
                <a:ea typeface="Cambria" panose="02040503050406030204" pitchFamily="18" charset="0"/>
              </a:rPr>
              <a:t>B/F and C/F in the remarks column indicate that these are previous day’s positions and that the </a:t>
            </a:r>
            <a:r>
              <a:rPr lang="en-US" sz="1800" dirty="0">
                <a:solidFill>
                  <a:schemeClr val="tx1"/>
                </a:solidFill>
                <a:latin typeface="Cambria" panose="02040503050406030204" pitchFamily="18" charset="0"/>
              </a:rPr>
              <a:t>position has not been squared off.</a:t>
            </a:r>
            <a:endParaRPr lang="en-IN" sz="1800" dirty="0">
              <a:solidFill>
                <a:schemeClr val="tx1"/>
              </a:solidFill>
              <a:latin typeface="Cambria" panose="02040503050406030204" pitchFamily="18" charset="0"/>
              <a:ea typeface="Cambria" panose="02040503050406030204" pitchFamily="18" charset="0"/>
            </a:endParaRPr>
          </a:p>
          <a:p>
            <a:pPr marL="285750" indent="-285750" algn="just">
              <a:lnSpc>
                <a:spcPct val="200000"/>
              </a:lnSpc>
              <a:buFont typeface="Arial" panose="020B0604020202020204" pitchFamily="34" charset="0"/>
              <a:buChar char="•"/>
            </a:pPr>
            <a:r>
              <a:rPr lang="en-IN" sz="1800" dirty="0">
                <a:solidFill>
                  <a:schemeClr val="tx1"/>
                </a:solidFill>
                <a:latin typeface="Cambria" panose="02040503050406030204" pitchFamily="18" charset="0"/>
                <a:ea typeface="Cambria" panose="02040503050406030204" pitchFamily="18" charset="0"/>
              </a:rPr>
              <a:t>Net total (before levies) Rs. 48,500 and Rs. 21,440 is the mark to market. </a:t>
            </a:r>
            <a:r>
              <a:rPr lang="en-IN" sz="1800" dirty="0" err="1">
                <a:solidFill>
                  <a:schemeClr val="tx1"/>
                </a:solidFill>
                <a:latin typeface="Cambria" panose="02040503050406030204" pitchFamily="18" charset="0"/>
                <a:ea typeface="Cambria" panose="02040503050406030204" pitchFamily="18" charset="0"/>
              </a:rPr>
              <a:t>Payin</a:t>
            </a:r>
            <a:r>
              <a:rPr lang="en-IN" sz="1800" dirty="0">
                <a:solidFill>
                  <a:schemeClr val="tx1"/>
                </a:solidFill>
                <a:latin typeface="Cambria" panose="02040503050406030204" pitchFamily="18" charset="0"/>
                <a:ea typeface="Cambria" panose="02040503050406030204" pitchFamily="18" charset="0"/>
              </a:rPr>
              <a:t>/ </a:t>
            </a:r>
            <a:r>
              <a:rPr lang="en-IN" sz="1800" dirty="0" err="1">
                <a:solidFill>
                  <a:schemeClr val="tx1"/>
                </a:solidFill>
                <a:latin typeface="Cambria" panose="02040503050406030204" pitchFamily="18" charset="0"/>
                <a:ea typeface="Cambria" panose="02040503050406030204" pitchFamily="18" charset="0"/>
              </a:rPr>
              <a:t>payout</a:t>
            </a:r>
            <a:r>
              <a:rPr lang="en-IN" sz="1800" dirty="0">
                <a:solidFill>
                  <a:schemeClr val="tx1"/>
                </a:solidFill>
                <a:latin typeface="Cambria" panose="02040503050406030204" pitchFamily="18" charset="0"/>
                <a:ea typeface="Cambria" panose="02040503050406030204" pitchFamily="18" charset="0"/>
              </a:rPr>
              <a:t> obligation (Net total) - Rs. 27,060 is the net mark to market for the specific date.</a:t>
            </a:r>
          </a:p>
        </p:txBody>
      </p:sp>
    </p:spTree>
    <p:extLst>
      <p:ext uri="{BB962C8B-B14F-4D97-AF65-F5344CB8AC3E}">
        <p14:creationId xmlns:p14="http://schemas.microsoft.com/office/powerpoint/2010/main" val="251956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25950" y="44627"/>
            <a:ext cx="7507911" cy="984073"/>
          </a:xfrm>
          <a:prstGeom prst="rect">
            <a:avLst/>
          </a:prstGeom>
        </p:spPr>
        <p:txBody>
          <a:bodyPr spcFirstLastPara="1" wrap="square" lIns="0" tIns="0" rIns="0" bIns="0" anchor="b" anchorCtr="0">
            <a:noAutofit/>
          </a:bodyPr>
          <a:lstStyle/>
          <a:p>
            <a:pPr lvl="0" algn="just"/>
            <a:r>
              <a:rPr lang="en-US" dirty="0">
                <a:latin typeface="Cambria" panose="02040503050406030204" pitchFamily="18" charset="0"/>
                <a:ea typeface="Cambria" panose="02040503050406030204" pitchFamily="18" charset="0"/>
              </a:rPr>
              <a:t>Section 2(h) of Securities Contracts (Regulation) Act, 1956: </a:t>
            </a:r>
            <a:endParaRPr dirty="0">
              <a:latin typeface="Cambria" panose="02040503050406030204" pitchFamily="18" charset="0"/>
              <a:ea typeface="Cambria" panose="02040503050406030204" pitchFamily="18" charset="0"/>
            </a:endParaRPr>
          </a:p>
        </p:txBody>
      </p:sp>
      <p:sp>
        <p:nvSpPr>
          <p:cNvPr id="122" name="Google Shape;122;p17"/>
          <p:cNvSpPr txBox="1">
            <a:spLocks noGrp="1"/>
          </p:cNvSpPr>
          <p:nvPr>
            <p:ph type="body" idx="1"/>
          </p:nvPr>
        </p:nvSpPr>
        <p:spPr>
          <a:xfrm>
            <a:off x="25950" y="1028700"/>
            <a:ext cx="7962900" cy="4013200"/>
          </a:xfrm>
          <a:prstGeom prst="rect">
            <a:avLst/>
          </a:prstGeom>
        </p:spPr>
        <p:txBody>
          <a:bodyPr spcFirstLastPara="1" wrap="square" lIns="0" tIns="0" rIns="0" bIns="0" anchor="t" anchorCtr="0">
            <a:noAutofit/>
          </a:bodyPr>
          <a:lstStyle/>
          <a:p>
            <a:pPr marL="76200" lvl="0" indent="0" algn="just">
              <a:buNone/>
            </a:pPr>
            <a:r>
              <a:rPr lang="en-US" sz="2300" dirty="0">
                <a:latin typeface="Cambria" panose="02040503050406030204" pitchFamily="18" charset="0"/>
                <a:ea typeface="Cambria" panose="02040503050406030204" pitchFamily="18" charset="0"/>
              </a:rPr>
              <a:t>“Securities” include—</a:t>
            </a:r>
            <a:endParaRPr lang="en" sz="2300" dirty="0">
              <a:latin typeface="Cambria" panose="02040503050406030204" pitchFamily="18" charset="0"/>
              <a:ea typeface="Cambria" panose="02040503050406030204" pitchFamily="18" charset="0"/>
            </a:endParaRPr>
          </a:p>
          <a:p>
            <a:pPr lvl="0" algn="just"/>
            <a:r>
              <a:rPr lang="en-US" sz="2300" dirty="0">
                <a:latin typeface="Cambria" panose="02040503050406030204" pitchFamily="18" charset="0"/>
                <a:ea typeface="Cambria" panose="02040503050406030204" pitchFamily="18" charset="0"/>
              </a:rPr>
              <a:t>Shares, scrip’s, stocks, bonds, debentures, or a pooled investment vehicle</a:t>
            </a:r>
          </a:p>
          <a:p>
            <a:pPr lvl="0" algn="just"/>
            <a:r>
              <a:rPr lang="en-US" sz="2300" dirty="0">
                <a:latin typeface="Cambria" panose="02040503050406030204" pitchFamily="18" charset="0"/>
                <a:ea typeface="Cambria" panose="02040503050406030204" pitchFamily="18" charset="0"/>
              </a:rPr>
              <a:t>Derivative;</a:t>
            </a:r>
          </a:p>
          <a:p>
            <a:pPr lvl="0" algn="just"/>
            <a:r>
              <a:rPr lang="en-US" sz="2300" dirty="0">
                <a:latin typeface="Cambria" panose="02040503050406030204" pitchFamily="18" charset="0"/>
                <a:ea typeface="Cambria" panose="02040503050406030204" pitchFamily="18" charset="0"/>
              </a:rPr>
              <a:t>units or instrument issued by collective investment scheme;</a:t>
            </a:r>
          </a:p>
          <a:p>
            <a:pPr lvl="0" algn="just"/>
            <a:r>
              <a:rPr lang="en-US" sz="2300" dirty="0">
                <a:latin typeface="Cambria" panose="02040503050406030204" pitchFamily="18" charset="0"/>
                <a:ea typeface="Cambria" panose="02040503050406030204" pitchFamily="18" charset="0"/>
              </a:rPr>
              <a:t>Mutual fund units;</a:t>
            </a:r>
          </a:p>
          <a:p>
            <a:pPr lvl="0" algn="just"/>
            <a:r>
              <a:rPr lang="en-US" sz="2300" dirty="0">
                <a:latin typeface="Cambria" panose="02040503050406030204" pitchFamily="18" charset="0"/>
                <a:ea typeface="Cambria" panose="02040503050406030204" pitchFamily="18" charset="0"/>
              </a:rPr>
              <a:t>Pool investment vehicle units or instrument;</a:t>
            </a:r>
          </a:p>
        </p:txBody>
      </p:sp>
      <p:sp>
        <p:nvSpPr>
          <p:cNvPr id="123" name="Google Shape;123;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589898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90523" y="4382152"/>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40</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407504" y="99441"/>
            <a:ext cx="7393331" cy="546652"/>
          </a:xfrm>
        </p:spPr>
        <p:txBody>
          <a:bodyPr/>
          <a:lstStyle/>
          <a:p>
            <a:pPr algn="ctr"/>
            <a:r>
              <a:rPr lang="en-US" b="1" dirty="0">
                <a:latin typeface="Cambria" panose="02040503050406030204" pitchFamily="18" charset="0"/>
                <a:ea typeface="Cambria" panose="02040503050406030204" pitchFamily="18" charset="0"/>
              </a:rPr>
              <a:t>Accounting of Derivatives (IND AS 109)</a:t>
            </a:r>
            <a:endParaRPr lang="en-IN" b="1" dirty="0">
              <a:highlight>
                <a:srgbClr val="FFFF00"/>
              </a:highlight>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228600" y="732510"/>
            <a:ext cx="7712765" cy="4217177"/>
          </a:xfrm>
        </p:spPr>
        <p:txBody>
          <a:bodyPr/>
          <a:lstStyle/>
          <a:p>
            <a:pPr marL="88900" lvl="1" indent="0" algn="just">
              <a:lnSpc>
                <a:spcPct val="100000"/>
              </a:lnSpc>
              <a:buNone/>
            </a:pPr>
            <a:r>
              <a:rPr lang="en-US" sz="1800" dirty="0">
                <a:latin typeface="Cambria" panose="02040503050406030204" pitchFamily="18" charset="0"/>
                <a:ea typeface="Cambria" panose="02040503050406030204" pitchFamily="18" charset="0"/>
              </a:rPr>
              <a:t>As per IND AS 109:</a:t>
            </a:r>
          </a:p>
          <a:p>
            <a:pPr marL="431800" lvl="1" indent="-342900" algn="just">
              <a:lnSpc>
                <a:spcPct val="100000"/>
              </a:lnSpc>
              <a:buFont typeface="Wingdings" panose="05000000000000000000" pitchFamily="2" charset="2"/>
              <a:buChar char="§"/>
            </a:pPr>
            <a:r>
              <a:rPr lang="en-US" sz="1800" dirty="0">
                <a:latin typeface="Cambria" panose="02040503050406030204" pitchFamily="18" charset="0"/>
                <a:ea typeface="Cambria" panose="02040503050406030204" pitchFamily="18" charset="0"/>
              </a:rPr>
              <a:t>Classification: Derivatives to be classified as Financial liability or financial asset.</a:t>
            </a:r>
          </a:p>
          <a:p>
            <a:pPr marL="431800" lvl="1" indent="-342900" algn="just">
              <a:lnSpc>
                <a:spcPct val="100000"/>
              </a:lnSpc>
              <a:buFont typeface="Wingdings" panose="05000000000000000000" pitchFamily="2" charset="2"/>
              <a:buChar char="§"/>
            </a:pPr>
            <a:r>
              <a:rPr lang="en-US" sz="1800" dirty="0">
                <a:latin typeface="Cambria" panose="02040503050406030204" pitchFamily="18" charset="0"/>
                <a:ea typeface="Cambria" panose="02040503050406030204" pitchFamily="18" charset="0"/>
              </a:rPr>
              <a:t>Measurement: All derivatives are measured at fair value with changes in fair value being recognized in profit and loss for the period, except derivatives that qualify as hedging instruments.  </a:t>
            </a:r>
          </a:p>
          <a:p>
            <a:pPr marL="431800" lvl="1" indent="-342900" algn="just">
              <a:lnSpc>
                <a:spcPct val="100000"/>
              </a:lnSpc>
              <a:buFont typeface="Wingdings" panose="05000000000000000000" pitchFamily="2" charset="2"/>
              <a:buChar char="§"/>
            </a:pPr>
            <a:r>
              <a:rPr lang="en-US" sz="1800" dirty="0">
                <a:latin typeface="Cambria" panose="02040503050406030204" pitchFamily="18" charset="0"/>
                <a:ea typeface="Cambria" panose="02040503050406030204" pitchFamily="18" charset="0"/>
              </a:rPr>
              <a:t>Fair value of a financial instrument is a combination of its intrinsic value and time value. In a fair and perfect market, it would be inappropriate to conclude that immediately at the inception of a contract, it results in creation of rights and obligations for two independent parties i.e. the contract has no intrinsic value at inception</a:t>
            </a:r>
          </a:p>
          <a:p>
            <a:pPr marL="88900" lvl="1" indent="0" algn="just">
              <a:lnSpc>
                <a:spcPct val="100000"/>
              </a:lnSpc>
              <a:buNone/>
            </a:pPr>
            <a:r>
              <a:rPr lang="en-US" sz="1800" dirty="0">
                <a:latin typeface="Cambria" panose="02040503050406030204" pitchFamily="18" charset="0"/>
                <a:ea typeface="Cambria" panose="02040503050406030204" pitchFamily="18" charset="0"/>
              </a:rPr>
              <a:t> </a:t>
            </a:r>
          </a:p>
          <a:p>
            <a:pPr marL="88900" lvl="1" indent="0" algn="just">
              <a:lnSpc>
                <a:spcPct val="100000"/>
              </a:lnSpc>
              <a:buNone/>
            </a:pP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4556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288557" y="1272208"/>
            <a:ext cx="5570900" cy="1378814"/>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IN" b="1" dirty="0">
                <a:latin typeface="Cambria" panose="02040503050406030204" pitchFamily="18" charset="0"/>
                <a:ea typeface="Cambria" panose="02040503050406030204" pitchFamily="18" charset="0"/>
              </a:rPr>
              <a:t>Taxation of securities</a:t>
            </a:r>
            <a:endParaRPr b="1" dirty="0">
              <a:latin typeface="Cambria" panose="02040503050406030204" pitchFamily="18" charset="0"/>
              <a:ea typeface="Cambria" panose="02040503050406030204" pitchFamily="18" charset="0"/>
            </a:endParaRPr>
          </a:p>
        </p:txBody>
      </p:sp>
      <p:sp>
        <p:nvSpPr>
          <p:cNvPr id="110" name="Google Shape;110;p15"/>
          <p:cNvSpPr/>
          <p:nvPr/>
        </p:nvSpPr>
        <p:spPr>
          <a:xfrm>
            <a:off x="7062378" y="2810300"/>
            <a:ext cx="1204570" cy="2326298"/>
          </a:xfrm>
          <a:prstGeom prst="rect">
            <a:avLst/>
          </a:prstGeom>
        </p:spPr>
        <p:txBody>
          <a:bodyPr>
            <a:prstTxWarp prst="textPlain">
              <a:avLst/>
            </a:prstTxWarp>
          </a:bodyPr>
          <a:lstStyle/>
          <a:p>
            <a:pPr lvl="0" algn="ctr"/>
            <a:endParaRPr b="0" i="0" dirty="0">
              <a:ln>
                <a:noFill/>
              </a:ln>
              <a:gradFill>
                <a:gsLst>
                  <a:gs pos="0">
                    <a:schemeClr val="accent3"/>
                  </a:gs>
                  <a:gs pos="100000">
                    <a:schemeClr val="accent4"/>
                  </a:gs>
                </a:gsLst>
                <a:lin ang="5400700" scaled="0"/>
              </a:gradFill>
              <a:latin typeface="Fira Sans;600"/>
            </a:endParaRPr>
          </a:p>
        </p:txBody>
      </p:sp>
    </p:spTree>
    <p:extLst>
      <p:ext uri="{BB962C8B-B14F-4D97-AF65-F5344CB8AC3E}">
        <p14:creationId xmlns:p14="http://schemas.microsoft.com/office/powerpoint/2010/main" val="3643024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42</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dirty="0">
                <a:latin typeface="Cambria" panose="02040503050406030204" pitchFamily="18" charset="0"/>
                <a:ea typeface="Cambria" panose="02040503050406030204" pitchFamily="18" charset="0"/>
              </a:rPr>
              <a:t>Equity shares</a:t>
            </a:r>
            <a:endParaRPr lang="en-IN"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p:txBody>
      </p:sp>
      <p:sp>
        <p:nvSpPr>
          <p:cNvPr id="7" name="Content Placeholder 2">
            <a:extLst>
              <a:ext uri="{FF2B5EF4-FFF2-40B4-BE49-F238E27FC236}">
                <a16:creationId xmlns:a16="http://schemas.microsoft.com/office/drawing/2014/main" id="{27CDD4B8-731F-4B29-8EAE-4BDA4C8C4E10}"/>
              </a:ext>
            </a:extLst>
          </p:cNvPr>
          <p:cNvSpPr txBox="1">
            <a:spLocks/>
          </p:cNvSpPr>
          <p:nvPr/>
        </p:nvSpPr>
        <p:spPr>
          <a:xfrm>
            <a:off x="66663" y="637163"/>
            <a:ext cx="2609257" cy="2384334"/>
          </a:xfrm>
          <a:prstGeom prst="rect">
            <a:avLst/>
          </a:prstGeom>
          <a:noFill/>
          <a:ln>
            <a:noFill/>
          </a:ln>
        </p:spPr>
        <p:txBody>
          <a:bodyPr spcFirstLastPara="1" wrap="square" lIns="0" tIns="0" rIns="0" bIns="0"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0" indent="0" algn="just">
              <a:buFont typeface="Fira Sans Light"/>
              <a:buNone/>
            </a:pPr>
            <a:r>
              <a:rPr lang="en-US" sz="1600" b="1" dirty="0">
                <a:latin typeface="Cambria" panose="02040503050406030204" pitchFamily="18" charset="0"/>
                <a:ea typeface="Cambria" panose="02040503050406030204" pitchFamily="18" charset="0"/>
              </a:rPr>
              <a:t>Listed Domestic Equity Shares</a:t>
            </a:r>
            <a:endParaRPr lang="en-US" sz="1600" dirty="0">
              <a:latin typeface="Cambria" panose="02040503050406030204" pitchFamily="18" charset="0"/>
              <a:ea typeface="Cambria" panose="02040503050406030204" pitchFamily="18" charset="0"/>
            </a:endParaRPr>
          </a:p>
          <a:p>
            <a:pPr algn="just"/>
            <a:r>
              <a:rPr lang="en-US" sz="1600" dirty="0">
                <a:latin typeface="Cambria" panose="02040503050406030204" pitchFamily="18" charset="0"/>
                <a:ea typeface="Cambria" panose="02040503050406030204" pitchFamily="18" charset="0"/>
              </a:rPr>
              <a:t>STCG for shares held &lt; 12 months. </a:t>
            </a:r>
          </a:p>
          <a:p>
            <a:pPr marL="0" indent="0" algn="just">
              <a:buFont typeface="Fira Sans Light"/>
              <a:buNone/>
            </a:pPr>
            <a:r>
              <a:rPr lang="en-US" sz="1600" dirty="0">
                <a:latin typeface="Cambria" panose="02040503050406030204" pitchFamily="18" charset="0"/>
                <a:ea typeface="Cambria" panose="02040503050406030204" pitchFamily="18" charset="0"/>
              </a:rPr>
              <a:t>        Tax rate: 15%.</a:t>
            </a:r>
          </a:p>
          <a:p>
            <a:pPr algn="just"/>
            <a:r>
              <a:rPr lang="en-US" sz="1600" dirty="0">
                <a:latin typeface="Cambria" panose="02040503050406030204" pitchFamily="18" charset="0"/>
                <a:ea typeface="Cambria" panose="02040503050406030204" pitchFamily="18" charset="0"/>
              </a:rPr>
              <a:t>Long-Term Capital Gains (LTCG) for shares held ≥ 12 months. </a:t>
            </a:r>
          </a:p>
          <a:p>
            <a:pPr marL="0" indent="0" algn="just">
              <a:buFont typeface="Fira Sans Light"/>
              <a:buNone/>
            </a:pPr>
            <a:r>
              <a:rPr lang="en-US" sz="1600" dirty="0">
                <a:latin typeface="Cambria" panose="02040503050406030204" pitchFamily="18" charset="0"/>
                <a:ea typeface="Cambria" panose="02040503050406030204" pitchFamily="18" charset="0"/>
              </a:rPr>
              <a:t>       Tax rate: 10%</a:t>
            </a:r>
          </a:p>
          <a:p>
            <a:pPr marL="0" indent="0" algn="just">
              <a:buFont typeface="Fira Sans Light"/>
              <a:buNone/>
            </a:pPr>
            <a:r>
              <a:rPr lang="en-US" sz="1600" dirty="0">
                <a:latin typeface="Cambria" panose="02040503050406030204" pitchFamily="18" charset="0"/>
                <a:ea typeface="Cambria" panose="02040503050406030204" pitchFamily="18" charset="0"/>
              </a:rPr>
              <a:t>       Exemption: Rs. 1,00,000</a:t>
            </a:r>
          </a:p>
        </p:txBody>
      </p:sp>
      <p:sp>
        <p:nvSpPr>
          <p:cNvPr id="11" name="Content Placeholder 2">
            <a:extLst>
              <a:ext uri="{FF2B5EF4-FFF2-40B4-BE49-F238E27FC236}">
                <a16:creationId xmlns:a16="http://schemas.microsoft.com/office/drawing/2014/main" id="{DDF36A91-3CB2-4CAC-979F-1753847D3E21}"/>
              </a:ext>
            </a:extLst>
          </p:cNvPr>
          <p:cNvSpPr txBox="1">
            <a:spLocks/>
          </p:cNvSpPr>
          <p:nvPr/>
        </p:nvSpPr>
        <p:spPr>
          <a:xfrm>
            <a:off x="5376798" y="637162"/>
            <a:ext cx="2500819" cy="2249987"/>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0" indent="0" algn="just">
              <a:buNone/>
            </a:pPr>
            <a:r>
              <a:rPr lang="en-US" sz="1600" b="1" dirty="0">
                <a:latin typeface="Cambria" panose="02040503050406030204" pitchFamily="18" charset="0"/>
                <a:ea typeface="Cambria" panose="02040503050406030204" pitchFamily="18" charset="0"/>
              </a:rPr>
              <a:t>Unlisted Domestic Equity Shares</a:t>
            </a:r>
          </a:p>
          <a:p>
            <a:pPr algn="just"/>
            <a:r>
              <a:rPr lang="en-US" sz="1600" dirty="0">
                <a:latin typeface="Cambria" panose="02040503050406030204" pitchFamily="18" charset="0"/>
                <a:ea typeface="Cambria" panose="02040503050406030204" pitchFamily="18" charset="0"/>
              </a:rPr>
              <a:t>STCG for shares held &lt; 24 months. </a:t>
            </a:r>
          </a:p>
          <a:p>
            <a:pPr marL="0" indent="0" algn="just" defTabSz="447675">
              <a:buFont typeface="Fira Sans Light"/>
              <a:buNone/>
              <a:tabLst>
                <a:tab pos="447675" algn="l"/>
              </a:tabLst>
            </a:pPr>
            <a:r>
              <a:rPr lang="en-US" sz="1600" dirty="0">
                <a:latin typeface="Cambria" panose="02040503050406030204" pitchFamily="18" charset="0"/>
                <a:ea typeface="Cambria" panose="02040503050406030204" pitchFamily="18" charset="0"/>
              </a:rPr>
              <a:t>        Tax rate: As per slab 	rate 	of the investor</a:t>
            </a:r>
          </a:p>
          <a:p>
            <a:pPr marL="285750" indent="-285750" algn="just" defTabSz="447675">
              <a:tabLst>
                <a:tab pos="447675" algn="l"/>
              </a:tabLst>
            </a:pPr>
            <a:r>
              <a:rPr lang="en-US" sz="1600" dirty="0">
                <a:latin typeface="Cambria" panose="02040503050406030204" pitchFamily="18" charset="0"/>
                <a:ea typeface="Cambria" panose="02040503050406030204" pitchFamily="18" charset="0"/>
              </a:rPr>
              <a:t>LTCG tax rate: 20% with indexation.</a:t>
            </a:r>
          </a:p>
          <a:p>
            <a:pPr marL="0" indent="0" algn="just" defTabSz="447675">
              <a:buFont typeface="Fira Sans Light"/>
              <a:buNone/>
              <a:tabLst>
                <a:tab pos="447675" algn="l"/>
              </a:tabLst>
            </a:pPr>
            <a:endParaRPr lang="en-US" sz="1600" dirty="0">
              <a:latin typeface="Cambria" panose="02040503050406030204" pitchFamily="18" charset="0"/>
              <a:ea typeface="Cambria" panose="02040503050406030204" pitchFamily="18" charset="0"/>
            </a:endParaRPr>
          </a:p>
        </p:txBody>
      </p:sp>
      <p:sp>
        <p:nvSpPr>
          <p:cNvPr id="12" name="Content Placeholder 2">
            <a:extLst>
              <a:ext uri="{FF2B5EF4-FFF2-40B4-BE49-F238E27FC236}">
                <a16:creationId xmlns:a16="http://schemas.microsoft.com/office/drawing/2014/main" id="{1F3A6640-C100-4997-9A1B-2FB3021374CE}"/>
              </a:ext>
            </a:extLst>
          </p:cNvPr>
          <p:cNvSpPr txBox="1">
            <a:spLocks/>
          </p:cNvSpPr>
          <p:nvPr/>
        </p:nvSpPr>
        <p:spPr>
          <a:xfrm>
            <a:off x="2675920" y="2874162"/>
            <a:ext cx="2651405" cy="2249987"/>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0" indent="0" algn="just">
              <a:buNone/>
            </a:pPr>
            <a:r>
              <a:rPr lang="en-US" sz="1600" b="1" dirty="0">
                <a:latin typeface="Cambria" panose="02040503050406030204" pitchFamily="18" charset="0"/>
                <a:ea typeface="Cambria" panose="02040503050406030204" pitchFamily="18" charset="0"/>
              </a:rPr>
              <a:t>Foreign Equity Shares</a:t>
            </a:r>
          </a:p>
          <a:p>
            <a:pPr algn="just"/>
            <a:r>
              <a:rPr lang="en-US" sz="1600" dirty="0">
                <a:latin typeface="Cambria" panose="02040503050406030204" pitchFamily="18" charset="0"/>
                <a:ea typeface="Cambria" panose="02040503050406030204" pitchFamily="18" charset="0"/>
              </a:rPr>
              <a:t>STCG for shares held &lt; 24 months. </a:t>
            </a:r>
          </a:p>
          <a:p>
            <a:pPr marL="0" indent="0" algn="just" defTabSz="447675">
              <a:buFont typeface="Fira Sans Light"/>
              <a:buNone/>
              <a:tabLst>
                <a:tab pos="447675" algn="l"/>
              </a:tabLst>
            </a:pPr>
            <a:r>
              <a:rPr lang="en-US" sz="1600" dirty="0">
                <a:latin typeface="Cambria" panose="02040503050406030204" pitchFamily="18" charset="0"/>
                <a:ea typeface="Cambria" panose="02040503050406030204" pitchFamily="18" charset="0"/>
              </a:rPr>
              <a:t>        Tax rate: As per slab 	rate 	of the investor</a:t>
            </a:r>
          </a:p>
          <a:p>
            <a:pPr marL="285750" indent="-285750" algn="just" defTabSz="447675">
              <a:tabLst>
                <a:tab pos="447675" algn="l"/>
              </a:tabLst>
            </a:pPr>
            <a:r>
              <a:rPr lang="en-US" sz="1600" dirty="0">
                <a:latin typeface="Cambria" panose="02040503050406030204" pitchFamily="18" charset="0"/>
                <a:ea typeface="Cambria" panose="02040503050406030204" pitchFamily="18" charset="0"/>
              </a:rPr>
              <a:t>LTCG tax rate: 20% with indexation.</a:t>
            </a:r>
          </a:p>
          <a:p>
            <a:pPr marL="0" indent="0" algn="just" defTabSz="447675">
              <a:buFont typeface="Fira Sans Light"/>
              <a:buNone/>
              <a:tabLst>
                <a:tab pos="447675" algn="l"/>
              </a:tabLst>
            </a:pP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7934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43</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Mutual Funds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85908F29-5A81-4793-AD0A-583D9E28E59F}"/>
              </a:ext>
            </a:extLst>
          </p:cNvPr>
          <p:cNvSpPr txBox="1">
            <a:spLocks/>
          </p:cNvSpPr>
          <p:nvPr/>
        </p:nvSpPr>
        <p:spPr>
          <a:xfrm>
            <a:off x="264887" y="546653"/>
            <a:ext cx="3594885" cy="3466077"/>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0" indent="0" algn="just">
              <a:buFont typeface="Fira Sans Light"/>
              <a:buNone/>
            </a:pPr>
            <a:r>
              <a:rPr lang="en-US" sz="1600" dirty="0">
                <a:latin typeface="Cambria" panose="02040503050406030204" pitchFamily="18" charset="0"/>
                <a:ea typeface="Cambria" panose="02040503050406030204" pitchFamily="18" charset="0"/>
              </a:rPr>
              <a:t>A) </a:t>
            </a:r>
            <a:r>
              <a:rPr lang="en-US" sz="1600" b="1" dirty="0">
                <a:latin typeface="Cambria" panose="02040503050406030204" pitchFamily="18" charset="0"/>
                <a:ea typeface="Cambria" panose="02040503050406030204" pitchFamily="18" charset="0"/>
              </a:rPr>
              <a:t>Equity Mutual Funds</a:t>
            </a:r>
            <a:r>
              <a:rPr lang="en-US" sz="1600" dirty="0">
                <a:latin typeface="Cambria" panose="02040503050406030204" pitchFamily="18" charset="0"/>
                <a:ea typeface="Cambria" panose="02040503050406030204" pitchFamily="18" charset="0"/>
              </a:rPr>
              <a:t>: </a:t>
            </a:r>
          </a:p>
          <a:p>
            <a:pPr marL="0" indent="0" algn="just">
              <a:buFont typeface="Fira Sans Light"/>
              <a:buNone/>
            </a:pPr>
            <a:r>
              <a:rPr lang="en-US" sz="1600" dirty="0">
                <a:latin typeface="Cambria" panose="02040503050406030204" pitchFamily="18" charset="0"/>
                <a:ea typeface="Cambria" panose="02040503050406030204" pitchFamily="18" charset="0"/>
              </a:rPr>
              <a:t>They invest 65% or more of their investable assets in Equity-oriented assets such as domestic Equity shares</a:t>
            </a:r>
          </a:p>
          <a:p>
            <a:pPr algn="just"/>
            <a:r>
              <a:rPr lang="en-US" sz="1600" dirty="0">
                <a:latin typeface="Cambria" panose="02040503050406030204" pitchFamily="18" charset="0"/>
                <a:ea typeface="Cambria" panose="02040503050406030204" pitchFamily="18" charset="0"/>
              </a:rPr>
              <a:t>STCG for shares held &lt; 12 months. </a:t>
            </a:r>
          </a:p>
          <a:p>
            <a:pPr marL="0" indent="0" algn="just">
              <a:buFont typeface="Fira Sans Light"/>
              <a:buNone/>
            </a:pPr>
            <a:r>
              <a:rPr lang="en-US" sz="1600" dirty="0">
                <a:latin typeface="Cambria" panose="02040503050406030204" pitchFamily="18" charset="0"/>
                <a:ea typeface="Cambria" panose="02040503050406030204" pitchFamily="18" charset="0"/>
              </a:rPr>
              <a:t>          Tax rate: 15%.</a:t>
            </a:r>
          </a:p>
          <a:p>
            <a:pPr algn="just"/>
            <a:r>
              <a:rPr lang="en-US" sz="1600" dirty="0">
                <a:latin typeface="Cambria" panose="02040503050406030204" pitchFamily="18" charset="0"/>
                <a:ea typeface="Cambria" panose="02040503050406030204" pitchFamily="18" charset="0"/>
              </a:rPr>
              <a:t>Long-Term Capital Gains (LTCG) for shares held ≥ 12 months. </a:t>
            </a:r>
          </a:p>
          <a:p>
            <a:pPr marL="0" indent="0" algn="just">
              <a:buFont typeface="Fira Sans Light"/>
              <a:buNone/>
            </a:pPr>
            <a:r>
              <a:rPr lang="en-US" sz="1600" dirty="0">
                <a:latin typeface="Cambria" panose="02040503050406030204" pitchFamily="18" charset="0"/>
                <a:ea typeface="Cambria" panose="02040503050406030204" pitchFamily="18" charset="0"/>
              </a:rPr>
              <a:t>       Tax rate: 10%</a:t>
            </a:r>
          </a:p>
          <a:p>
            <a:pPr marL="0" indent="0" algn="just">
              <a:buFont typeface="Fira Sans Light"/>
              <a:buNone/>
            </a:pPr>
            <a:r>
              <a:rPr lang="en-US" sz="1600" dirty="0">
                <a:latin typeface="Cambria" panose="02040503050406030204" pitchFamily="18" charset="0"/>
                <a:ea typeface="Cambria" panose="02040503050406030204" pitchFamily="18" charset="0"/>
              </a:rPr>
              <a:t>       Exemption: Rs. 1,00,000</a:t>
            </a:r>
          </a:p>
          <a:p>
            <a:pPr algn="just"/>
            <a:endParaRPr lang="en-US" sz="1600" dirty="0">
              <a:latin typeface="Cambria" panose="02040503050406030204" pitchFamily="18" charset="0"/>
              <a:ea typeface="Cambria" panose="02040503050406030204" pitchFamily="18" charset="0"/>
            </a:endParaRPr>
          </a:p>
          <a:p>
            <a:pPr algn="just"/>
            <a:endParaRPr lang="en-IN" sz="1600" dirty="0">
              <a:latin typeface="Cambria" panose="02040503050406030204" pitchFamily="18" charset="0"/>
              <a:ea typeface="Cambria" panose="02040503050406030204" pitchFamily="18" charset="0"/>
            </a:endParaRPr>
          </a:p>
        </p:txBody>
      </p:sp>
      <p:sp>
        <p:nvSpPr>
          <p:cNvPr id="7" name="Content Placeholder 2">
            <a:extLst>
              <a:ext uri="{FF2B5EF4-FFF2-40B4-BE49-F238E27FC236}">
                <a16:creationId xmlns:a16="http://schemas.microsoft.com/office/drawing/2014/main" id="{8B14A573-B855-46F0-B39B-E702770D9386}"/>
              </a:ext>
            </a:extLst>
          </p:cNvPr>
          <p:cNvSpPr txBox="1">
            <a:spLocks/>
          </p:cNvSpPr>
          <p:nvPr/>
        </p:nvSpPr>
        <p:spPr>
          <a:xfrm>
            <a:off x="4140881" y="501926"/>
            <a:ext cx="3676284" cy="45967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Bef>
                <a:spcPts val="0"/>
              </a:spcBef>
              <a:buClr>
                <a:schemeClr val="accent4"/>
              </a:buClr>
              <a:buSzPts val="2000"/>
              <a:buFont typeface="Fira Sans Light"/>
              <a:buNone/>
            </a:pPr>
            <a:r>
              <a:rPr lang="en-US" sz="1600" b="1" dirty="0">
                <a:solidFill>
                  <a:schemeClr val="dk1"/>
                </a:solidFill>
                <a:latin typeface="Cambria" panose="02040503050406030204" pitchFamily="18" charset="0"/>
                <a:ea typeface="Cambria" panose="02040503050406030204" pitchFamily="18" charset="0"/>
                <a:sym typeface="Fira Sans Light"/>
              </a:rPr>
              <a:t>(B) Debt Mutual funds:</a:t>
            </a:r>
          </a:p>
          <a:p>
            <a:pPr marL="0" indent="0" algn="just">
              <a:lnSpc>
                <a:spcPct val="115000"/>
              </a:lnSpc>
              <a:spcBef>
                <a:spcPts val="0"/>
              </a:spcBef>
              <a:buClr>
                <a:schemeClr val="accent4"/>
              </a:buClr>
              <a:buSzPts val="2000"/>
              <a:buFont typeface="Fira Sans Light"/>
              <a:buNone/>
            </a:pPr>
            <a:r>
              <a:rPr lang="en-US" sz="1600" dirty="0">
                <a:solidFill>
                  <a:schemeClr val="dk1"/>
                </a:solidFill>
                <a:latin typeface="Cambria" panose="02040503050406030204" pitchFamily="18" charset="0"/>
                <a:ea typeface="Cambria" panose="02040503050406030204" pitchFamily="18" charset="0"/>
                <a:sym typeface="Fira Sans Light"/>
              </a:rPr>
              <a:t>Debt Mutual Funds invest in Debt instruments such as bonds, T-bills, Certificates of Deposits, NCD. G-Sec, overnight call and money market etc.</a:t>
            </a:r>
            <a:r>
              <a:rPr lang="en-US" sz="1600" b="1" dirty="0">
                <a:solidFill>
                  <a:schemeClr val="dk1"/>
                </a:solidFill>
                <a:latin typeface="Cambria" panose="02040503050406030204" pitchFamily="18" charset="0"/>
                <a:ea typeface="Cambria" panose="02040503050406030204" pitchFamily="18" charset="0"/>
                <a:sym typeface="Fira Sans Light"/>
              </a:rPr>
              <a:t> </a:t>
            </a:r>
          </a:p>
          <a:p>
            <a:pPr marL="0" indent="0" algn="just">
              <a:lnSpc>
                <a:spcPct val="115000"/>
              </a:lnSpc>
              <a:spcBef>
                <a:spcPts val="0"/>
              </a:spcBef>
              <a:buClr>
                <a:schemeClr val="accent4"/>
              </a:buClr>
              <a:buSzPts val="2000"/>
              <a:buFont typeface="Fira Sans Light"/>
              <a:buNone/>
            </a:pPr>
            <a:endParaRPr lang="en-US" sz="1600" b="1" dirty="0">
              <a:solidFill>
                <a:schemeClr val="dk1"/>
              </a:solidFill>
              <a:latin typeface="Cambria" panose="02040503050406030204" pitchFamily="18" charset="0"/>
              <a:ea typeface="Cambria" panose="02040503050406030204" pitchFamily="18" charset="0"/>
              <a:sym typeface="Fira Sans Light"/>
            </a:endParaRPr>
          </a:p>
          <a:p>
            <a:pPr marL="0" indent="0" algn="just">
              <a:lnSpc>
                <a:spcPct val="115000"/>
              </a:lnSpc>
              <a:spcBef>
                <a:spcPts val="0"/>
              </a:spcBef>
              <a:buClr>
                <a:schemeClr val="accent4"/>
              </a:buClr>
              <a:buSzPts val="2000"/>
              <a:buNone/>
            </a:pPr>
            <a:r>
              <a:rPr lang="en-US" sz="1600" u="sng" dirty="0">
                <a:solidFill>
                  <a:schemeClr val="dk1"/>
                </a:solidFill>
                <a:latin typeface="Cambria" panose="02040503050406030204" pitchFamily="18" charset="0"/>
                <a:ea typeface="Cambria" panose="02040503050406030204" pitchFamily="18" charset="0"/>
                <a:sym typeface="Fira Sans Light"/>
              </a:rPr>
              <a:t>Bought till 31/03/2023</a:t>
            </a:r>
          </a:p>
          <a:p>
            <a:pPr algn="just">
              <a:lnSpc>
                <a:spcPct val="115000"/>
              </a:lnSpc>
              <a:spcBef>
                <a:spcPts val="0"/>
              </a:spcBef>
              <a:buClr>
                <a:schemeClr val="accent4"/>
              </a:buClr>
              <a:buSzPts val="2000"/>
              <a:buFont typeface="Fira Sans Light"/>
            </a:pPr>
            <a:r>
              <a:rPr lang="en-US" sz="1600" dirty="0">
                <a:solidFill>
                  <a:schemeClr val="dk1"/>
                </a:solidFill>
                <a:latin typeface="Cambria" panose="02040503050406030204" pitchFamily="18" charset="0"/>
                <a:ea typeface="Cambria" panose="02040503050406030204" pitchFamily="18" charset="0"/>
                <a:sym typeface="Fira Sans Light"/>
              </a:rPr>
              <a:t>STCG for investments held &lt; 36 months.</a:t>
            </a:r>
          </a:p>
          <a:p>
            <a:pPr marL="0" indent="0" algn="just">
              <a:lnSpc>
                <a:spcPct val="115000"/>
              </a:lnSpc>
              <a:spcBef>
                <a:spcPts val="0"/>
              </a:spcBef>
              <a:buClr>
                <a:schemeClr val="accent4"/>
              </a:buClr>
              <a:buSzPts val="2000"/>
              <a:buFont typeface="Fira Sans Light"/>
              <a:buNone/>
            </a:pPr>
            <a:r>
              <a:rPr lang="en-US" sz="1600" dirty="0">
                <a:solidFill>
                  <a:schemeClr val="dk1"/>
                </a:solidFill>
                <a:latin typeface="Cambria" panose="02040503050406030204" pitchFamily="18" charset="0"/>
                <a:ea typeface="Cambria" panose="02040503050406030204" pitchFamily="18" charset="0"/>
                <a:sym typeface="Fira Sans Light"/>
              </a:rPr>
              <a:t>Tax rate: As per Slab rate of the investor </a:t>
            </a:r>
          </a:p>
          <a:p>
            <a:pPr algn="just">
              <a:lnSpc>
                <a:spcPct val="115000"/>
              </a:lnSpc>
              <a:spcBef>
                <a:spcPts val="0"/>
              </a:spcBef>
              <a:buClr>
                <a:schemeClr val="accent4"/>
              </a:buClr>
              <a:buSzPts val="2000"/>
              <a:buFont typeface="Fira Sans Light"/>
            </a:pPr>
            <a:r>
              <a:rPr lang="en-US" sz="1600" dirty="0">
                <a:solidFill>
                  <a:schemeClr val="dk1"/>
                </a:solidFill>
                <a:latin typeface="Cambria" panose="02040503050406030204" pitchFamily="18" charset="0"/>
                <a:ea typeface="Cambria" panose="02040503050406030204" pitchFamily="18" charset="0"/>
                <a:sym typeface="Fira Sans Light"/>
              </a:rPr>
              <a:t>LTCG if held</a:t>
            </a:r>
            <a:r>
              <a:rPr lang="en-US" sz="1600" dirty="0">
                <a:solidFill>
                  <a:schemeClr val="tx1"/>
                </a:solidFill>
                <a:latin typeface="Cambria" panose="02040503050406030204" pitchFamily="18" charset="0"/>
                <a:ea typeface="Cambria" panose="02040503050406030204" pitchFamily="18" charset="0"/>
                <a:sym typeface="Fira Sans Light"/>
              </a:rPr>
              <a:t> </a:t>
            </a:r>
            <a:r>
              <a:rPr lang="en-US" sz="1600" dirty="0">
                <a:solidFill>
                  <a:schemeClr val="tx1"/>
                </a:solidFill>
                <a:latin typeface="Cambria" panose="02040503050406030204" pitchFamily="18" charset="0"/>
                <a:ea typeface="Cambria" panose="02040503050406030204" pitchFamily="18" charset="0"/>
              </a:rPr>
              <a:t>≥</a:t>
            </a:r>
            <a:r>
              <a:rPr lang="en-US" sz="1600" dirty="0">
                <a:solidFill>
                  <a:schemeClr val="tx1"/>
                </a:solidFill>
                <a:latin typeface="Cambria" panose="02040503050406030204" pitchFamily="18" charset="0"/>
                <a:ea typeface="Cambria" panose="02040503050406030204" pitchFamily="18" charset="0"/>
                <a:sym typeface="Fira Sans Light"/>
              </a:rPr>
              <a:t> </a:t>
            </a:r>
            <a:r>
              <a:rPr lang="en-US" sz="1600" dirty="0">
                <a:solidFill>
                  <a:schemeClr val="dk1"/>
                </a:solidFill>
                <a:latin typeface="Cambria" panose="02040503050406030204" pitchFamily="18" charset="0"/>
                <a:ea typeface="Cambria" panose="02040503050406030204" pitchFamily="18" charset="0"/>
                <a:sym typeface="Fira Sans Light"/>
              </a:rPr>
              <a:t>36 months</a:t>
            </a:r>
          </a:p>
          <a:p>
            <a:pPr marL="0" indent="0" algn="just">
              <a:lnSpc>
                <a:spcPct val="115000"/>
              </a:lnSpc>
              <a:spcBef>
                <a:spcPts val="0"/>
              </a:spcBef>
              <a:buClr>
                <a:schemeClr val="accent4"/>
              </a:buClr>
              <a:buSzPts val="2000"/>
              <a:buNone/>
            </a:pPr>
            <a:r>
              <a:rPr lang="en-US" sz="1600" dirty="0">
                <a:solidFill>
                  <a:schemeClr val="dk1"/>
                </a:solidFill>
                <a:latin typeface="Cambria" panose="02040503050406030204" pitchFamily="18" charset="0"/>
                <a:ea typeface="Cambria" panose="02040503050406030204" pitchFamily="18" charset="0"/>
                <a:sym typeface="Fira Sans Light"/>
              </a:rPr>
              <a:t>Tax rate: 20% with indexation.</a:t>
            </a:r>
          </a:p>
          <a:p>
            <a:pPr marL="0" indent="0" algn="just">
              <a:lnSpc>
                <a:spcPct val="115000"/>
              </a:lnSpc>
              <a:spcBef>
                <a:spcPts val="0"/>
              </a:spcBef>
              <a:buClr>
                <a:schemeClr val="accent4"/>
              </a:buClr>
              <a:buSzPts val="2000"/>
              <a:buNone/>
            </a:pPr>
            <a:endParaRPr lang="en-US" sz="1600" dirty="0">
              <a:solidFill>
                <a:schemeClr val="dk1"/>
              </a:solidFill>
              <a:latin typeface="Cambria" panose="02040503050406030204" pitchFamily="18" charset="0"/>
              <a:ea typeface="Cambria" panose="02040503050406030204" pitchFamily="18" charset="0"/>
              <a:sym typeface="Fira Sans Light"/>
            </a:endParaRPr>
          </a:p>
          <a:p>
            <a:pPr marL="0" indent="0" algn="just">
              <a:lnSpc>
                <a:spcPct val="115000"/>
              </a:lnSpc>
              <a:spcBef>
                <a:spcPts val="0"/>
              </a:spcBef>
              <a:buClr>
                <a:schemeClr val="accent4"/>
              </a:buClr>
              <a:buSzPts val="2000"/>
              <a:buNone/>
            </a:pPr>
            <a:r>
              <a:rPr lang="en-US" sz="1600" u="sng" dirty="0">
                <a:solidFill>
                  <a:schemeClr val="dk1"/>
                </a:solidFill>
                <a:latin typeface="Cambria" panose="02040503050406030204" pitchFamily="18" charset="0"/>
                <a:ea typeface="Cambria" panose="02040503050406030204" pitchFamily="18" charset="0"/>
                <a:sym typeface="Fira Sans Light"/>
              </a:rPr>
              <a:t>Bought after 31/03/2023</a:t>
            </a:r>
          </a:p>
          <a:p>
            <a:pPr marL="0" indent="0" algn="just">
              <a:lnSpc>
                <a:spcPct val="115000"/>
              </a:lnSpc>
              <a:spcBef>
                <a:spcPts val="0"/>
              </a:spcBef>
              <a:buClr>
                <a:schemeClr val="accent4"/>
              </a:buClr>
              <a:buSzPts val="2000"/>
              <a:buNone/>
            </a:pPr>
            <a:r>
              <a:rPr lang="en-US" sz="1600" dirty="0">
                <a:solidFill>
                  <a:schemeClr val="dk1"/>
                </a:solidFill>
                <a:latin typeface="Cambria" panose="02040503050406030204" pitchFamily="18" charset="0"/>
                <a:ea typeface="Cambria" panose="02040503050406030204" pitchFamily="18" charset="0"/>
                <a:sym typeface="Fira Sans Light"/>
              </a:rPr>
              <a:t>Taxed as STCG irrespective of holding period</a:t>
            </a:r>
          </a:p>
        </p:txBody>
      </p:sp>
    </p:spTree>
    <p:extLst>
      <p:ext uri="{BB962C8B-B14F-4D97-AF65-F5344CB8AC3E}">
        <p14:creationId xmlns:p14="http://schemas.microsoft.com/office/powerpoint/2010/main" val="1904637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44</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Mutual Funds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700" dirty="0">
              <a:latin typeface="Cambria" panose="02040503050406030204" pitchFamily="18" charset="0"/>
              <a:ea typeface="Cambria" panose="02040503050406030204" pitchFamily="18" charset="0"/>
            </a:endParaRPr>
          </a:p>
        </p:txBody>
      </p:sp>
      <p:sp>
        <p:nvSpPr>
          <p:cNvPr id="7" name="Content Placeholder 2">
            <a:extLst>
              <a:ext uri="{FF2B5EF4-FFF2-40B4-BE49-F238E27FC236}">
                <a16:creationId xmlns:a16="http://schemas.microsoft.com/office/drawing/2014/main" id="{4862E7CD-2188-4DA0-8C31-FDF466111209}"/>
              </a:ext>
            </a:extLst>
          </p:cNvPr>
          <p:cNvSpPr txBox="1">
            <a:spLocks/>
          </p:cNvSpPr>
          <p:nvPr/>
        </p:nvSpPr>
        <p:spPr>
          <a:xfrm>
            <a:off x="222165" y="815389"/>
            <a:ext cx="7242122" cy="298601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0" indent="0" algn="just">
              <a:lnSpc>
                <a:spcPct val="150000"/>
              </a:lnSpc>
              <a:buFont typeface="Fira Sans Light"/>
              <a:buNone/>
            </a:pPr>
            <a:r>
              <a:rPr lang="en-US" dirty="0">
                <a:latin typeface="Cambria" panose="02040503050406030204" pitchFamily="18" charset="0"/>
                <a:ea typeface="Cambria" panose="02040503050406030204" pitchFamily="18" charset="0"/>
              </a:rPr>
              <a:t>(C) </a:t>
            </a:r>
            <a:r>
              <a:rPr lang="en-US" b="1" dirty="0">
                <a:latin typeface="Cambria" panose="02040503050406030204" pitchFamily="18" charset="0"/>
                <a:ea typeface="Cambria" panose="02040503050406030204" pitchFamily="18" charset="0"/>
              </a:rPr>
              <a:t>Hybrid Funds</a:t>
            </a:r>
          </a:p>
          <a:p>
            <a:pPr marL="0" indent="0" algn="just">
              <a:lnSpc>
                <a:spcPct val="150000"/>
              </a:lnSpc>
              <a:buFont typeface="Fira Sans Light"/>
              <a:buNone/>
            </a:pPr>
            <a:endParaRPr lang="en-US" dirty="0">
              <a:latin typeface="Cambria" panose="02040503050406030204" pitchFamily="18" charset="0"/>
              <a:ea typeface="Cambria" panose="02040503050406030204" pitchFamily="18" charset="0"/>
            </a:endParaRPr>
          </a:p>
          <a:p>
            <a:pPr algn="just">
              <a:lnSpc>
                <a:spcPct val="150000"/>
              </a:lnSpc>
            </a:pPr>
            <a:r>
              <a:rPr lang="en-US" dirty="0">
                <a:latin typeface="Cambria" panose="02040503050406030204" pitchFamily="18" charset="0"/>
                <a:ea typeface="Cambria" panose="02040503050406030204" pitchFamily="18" charset="0"/>
              </a:rPr>
              <a:t>Equity Allocation &lt; 35%: Taxed like Debt Mutual Funds.</a:t>
            </a:r>
          </a:p>
          <a:p>
            <a:pPr algn="just">
              <a:lnSpc>
                <a:spcPct val="150000"/>
              </a:lnSpc>
            </a:pPr>
            <a:r>
              <a:rPr lang="en-US" dirty="0">
                <a:latin typeface="Cambria" panose="02040503050406030204" pitchFamily="18" charset="0"/>
                <a:ea typeface="Cambria" panose="02040503050406030204" pitchFamily="18" charset="0"/>
              </a:rPr>
              <a:t>Equity Allocation ≥ 65%: Taxed like Equity Mutual Funds.</a:t>
            </a:r>
          </a:p>
          <a:p>
            <a:pPr algn="just">
              <a:lnSpc>
                <a:spcPct val="150000"/>
              </a:lnSpc>
            </a:pPr>
            <a:r>
              <a:rPr lang="en-US" dirty="0">
                <a:latin typeface="Cambria" panose="02040503050406030204" pitchFamily="18" charset="0"/>
                <a:ea typeface="Cambria" panose="02040503050406030204" pitchFamily="18" charset="0"/>
              </a:rPr>
              <a:t>Equity allocation between 35%-65%: Taxed at 20% with indexation</a:t>
            </a:r>
          </a:p>
          <a:p>
            <a:pPr algn="just">
              <a:lnSpc>
                <a:spcPct val="150000"/>
              </a:lnSpc>
            </a:pPr>
            <a:endParaRPr lang="en-IN" dirty="0">
              <a:latin typeface="Cambria" panose="02040503050406030204" pitchFamily="18" charset="0"/>
              <a:ea typeface="Cambria" panose="02040503050406030204" pitchFamily="18" charset="0"/>
            </a:endParaRPr>
          </a:p>
          <a:p>
            <a:pPr algn="just">
              <a:lnSpc>
                <a:spcPct val="150000"/>
              </a:lnSpc>
            </a:pP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95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45</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ETFs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700" dirty="0">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6C343E54-6BA1-467B-958F-DC48DC2DE2D0}"/>
              </a:ext>
            </a:extLst>
          </p:cNvPr>
          <p:cNvSpPr txBox="1">
            <a:spLocks/>
          </p:cNvSpPr>
          <p:nvPr/>
        </p:nvSpPr>
        <p:spPr>
          <a:xfrm>
            <a:off x="114300" y="556642"/>
            <a:ext cx="3364876" cy="3537951"/>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buNone/>
            </a:pPr>
            <a:r>
              <a:rPr lang="en-US" dirty="0">
                <a:latin typeface="Cambria" panose="02040503050406030204" pitchFamily="18" charset="0"/>
                <a:ea typeface="Cambria" panose="02040503050406030204" pitchFamily="18" charset="0"/>
              </a:rPr>
              <a:t>(A) </a:t>
            </a:r>
            <a:r>
              <a:rPr lang="en-US" b="1" dirty="0">
                <a:latin typeface="Cambria" panose="02040503050406030204" pitchFamily="18" charset="0"/>
                <a:ea typeface="Cambria" panose="02040503050406030204" pitchFamily="18" charset="0"/>
              </a:rPr>
              <a:t>Equity ETFs </a:t>
            </a:r>
            <a:r>
              <a:rPr lang="en-US" dirty="0">
                <a:latin typeface="Cambria" panose="02040503050406030204" pitchFamily="18" charset="0"/>
                <a:ea typeface="Cambria" panose="02040503050406030204" pitchFamily="18" charset="0"/>
              </a:rPr>
              <a:t>- Majorly invest in equities or related investment instruments.</a:t>
            </a:r>
          </a:p>
          <a:p>
            <a:pPr algn="just"/>
            <a:r>
              <a:rPr lang="en-US" dirty="0">
                <a:latin typeface="Cambria" panose="02040503050406030204" pitchFamily="18" charset="0"/>
                <a:ea typeface="Cambria" panose="02040503050406030204" pitchFamily="18" charset="0"/>
              </a:rPr>
              <a:t>STCG for ETFs held &lt; 12 months. </a:t>
            </a:r>
          </a:p>
          <a:p>
            <a:pPr marL="0" indent="0" algn="just">
              <a:buFont typeface="Fira Sans Light"/>
              <a:buNone/>
            </a:pPr>
            <a:r>
              <a:rPr lang="en-US" dirty="0">
                <a:latin typeface="Cambria" panose="02040503050406030204" pitchFamily="18" charset="0"/>
                <a:ea typeface="Cambria" panose="02040503050406030204" pitchFamily="18" charset="0"/>
              </a:rPr>
              <a:t>       Tax rate: 15%.</a:t>
            </a:r>
          </a:p>
          <a:p>
            <a:pPr algn="just"/>
            <a:r>
              <a:rPr lang="en-US" dirty="0">
                <a:latin typeface="Cambria" panose="02040503050406030204" pitchFamily="18" charset="0"/>
                <a:ea typeface="Cambria" panose="02040503050406030204" pitchFamily="18" charset="0"/>
              </a:rPr>
              <a:t>Long-Term Capital Gains (LTCG) for ETFs held ≥ 12 months. </a:t>
            </a:r>
          </a:p>
          <a:p>
            <a:pPr marL="0" indent="0" algn="just">
              <a:buFont typeface="Fira Sans Light"/>
              <a:buNone/>
            </a:pPr>
            <a:r>
              <a:rPr lang="en-US" dirty="0">
                <a:latin typeface="Cambria" panose="02040503050406030204" pitchFamily="18" charset="0"/>
                <a:ea typeface="Cambria" panose="02040503050406030204" pitchFamily="18" charset="0"/>
              </a:rPr>
              <a:t>       Tax rate: 10%</a:t>
            </a:r>
          </a:p>
          <a:p>
            <a:pPr marL="0" indent="0" algn="just">
              <a:buFont typeface="Fira Sans Light"/>
              <a:buNone/>
            </a:pPr>
            <a:r>
              <a:rPr lang="en-US" dirty="0">
                <a:latin typeface="Cambria" panose="02040503050406030204" pitchFamily="18" charset="0"/>
                <a:ea typeface="Cambria" panose="02040503050406030204" pitchFamily="18" charset="0"/>
              </a:rPr>
              <a:t>       Exemption: Rs. 1,00,000</a:t>
            </a:r>
            <a:endParaRPr lang="en-IN" dirty="0">
              <a:latin typeface="Cambria" panose="02040503050406030204" pitchFamily="18" charset="0"/>
              <a:ea typeface="Cambria" panose="02040503050406030204" pitchFamily="18" charset="0"/>
            </a:endParaRPr>
          </a:p>
        </p:txBody>
      </p:sp>
      <p:sp>
        <p:nvSpPr>
          <p:cNvPr id="9" name="Content Placeholder 2">
            <a:extLst>
              <a:ext uri="{FF2B5EF4-FFF2-40B4-BE49-F238E27FC236}">
                <a16:creationId xmlns:a16="http://schemas.microsoft.com/office/drawing/2014/main" id="{288B674C-7F94-49AC-A52D-FCBC05F36C3A}"/>
              </a:ext>
            </a:extLst>
          </p:cNvPr>
          <p:cNvSpPr txBox="1">
            <a:spLocks/>
          </p:cNvSpPr>
          <p:nvPr/>
        </p:nvSpPr>
        <p:spPr>
          <a:xfrm>
            <a:off x="4177502" y="514350"/>
            <a:ext cx="3676284" cy="45967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Bef>
                <a:spcPts val="0"/>
              </a:spcBef>
              <a:buClr>
                <a:schemeClr val="accent4"/>
              </a:buClr>
              <a:buSzPts val="2000"/>
              <a:buFont typeface="Fira Sans Light"/>
              <a:buNone/>
            </a:pPr>
            <a:r>
              <a:rPr lang="en-US" sz="2000" b="1" dirty="0">
                <a:solidFill>
                  <a:schemeClr val="dk1"/>
                </a:solidFill>
                <a:latin typeface="Cambria" panose="02040503050406030204" pitchFamily="18" charset="0"/>
                <a:ea typeface="Cambria" panose="02040503050406030204" pitchFamily="18" charset="0"/>
                <a:sym typeface="Fira Sans Light"/>
              </a:rPr>
              <a:t>(B) Gold and Debt ETFs</a:t>
            </a:r>
          </a:p>
          <a:p>
            <a:pPr marL="0" indent="0" algn="just">
              <a:lnSpc>
                <a:spcPct val="115000"/>
              </a:lnSpc>
              <a:spcBef>
                <a:spcPts val="0"/>
              </a:spcBef>
              <a:buClr>
                <a:schemeClr val="accent4"/>
              </a:buClr>
              <a:buSzPts val="2000"/>
              <a:buNone/>
            </a:pPr>
            <a:r>
              <a:rPr lang="en-US" sz="2000" u="sng" dirty="0">
                <a:solidFill>
                  <a:schemeClr val="dk1"/>
                </a:solidFill>
                <a:latin typeface="Cambria" panose="02040503050406030204" pitchFamily="18" charset="0"/>
                <a:ea typeface="Cambria" panose="02040503050406030204" pitchFamily="18" charset="0"/>
                <a:sym typeface="Fira Sans Light"/>
              </a:rPr>
              <a:t>Bought till 31/03/2023</a:t>
            </a:r>
          </a:p>
          <a:p>
            <a:pPr algn="just">
              <a:lnSpc>
                <a:spcPct val="115000"/>
              </a:lnSpc>
              <a:spcBef>
                <a:spcPts val="0"/>
              </a:spcBef>
              <a:buClr>
                <a:schemeClr val="accent4"/>
              </a:buClr>
              <a:buSzPts val="2000"/>
              <a:buFont typeface="Fira Sans Light"/>
            </a:pPr>
            <a:r>
              <a:rPr lang="en-US" sz="2000" dirty="0">
                <a:solidFill>
                  <a:schemeClr val="dk1"/>
                </a:solidFill>
                <a:latin typeface="Cambria" panose="02040503050406030204" pitchFamily="18" charset="0"/>
                <a:ea typeface="Cambria" panose="02040503050406030204" pitchFamily="18" charset="0"/>
                <a:sym typeface="Fira Sans Light"/>
              </a:rPr>
              <a:t>STCG for investments held &lt; 36 months.</a:t>
            </a:r>
          </a:p>
          <a:p>
            <a:pPr marL="0" indent="0" algn="just">
              <a:lnSpc>
                <a:spcPct val="115000"/>
              </a:lnSpc>
              <a:spcBef>
                <a:spcPts val="0"/>
              </a:spcBef>
              <a:buClr>
                <a:schemeClr val="accent4"/>
              </a:buClr>
              <a:buSzPts val="2000"/>
              <a:buFont typeface="Fira Sans Light"/>
              <a:buNone/>
            </a:pPr>
            <a:r>
              <a:rPr lang="en-US" sz="2000" dirty="0">
                <a:solidFill>
                  <a:schemeClr val="dk1"/>
                </a:solidFill>
                <a:latin typeface="Cambria" panose="02040503050406030204" pitchFamily="18" charset="0"/>
                <a:ea typeface="Cambria" panose="02040503050406030204" pitchFamily="18" charset="0"/>
                <a:sym typeface="Fira Sans Light"/>
              </a:rPr>
              <a:t>Tax rate: As per Slab rate of the investor </a:t>
            </a:r>
          </a:p>
          <a:p>
            <a:pPr algn="just">
              <a:lnSpc>
                <a:spcPct val="115000"/>
              </a:lnSpc>
              <a:spcBef>
                <a:spcPts val="0"/>
              </a:spcBef>
              <a:buClr>
                <a:schemeClr val="accent4"/>
              </a:buClr>
              <a:buSzPts val="2000"/>
              <a:buFont typeface="Fira Sans Light"/>
            </a:pPr>
            <a:r>
              <a:rPr lang="en-US" sz="2000" dirty="0">
                <a:solidFill>
                  <a:schemeClr val="dk1"/>
                </a:solidFill>
                <a:latin typeface="Cambria" panose="02040503050406030204" pitchFamily="18" charset="0"/>
                <a:ea typeface="Cambria" panose="02040503050406030204" pitchFamily="18" charset="0"/>
                <a:sym typeface="Fira Sans Light"/>
              </a:rPr>
              <a:t>LTCG if held</a:t>
            </a:r>
            <a:r>
              <a:rPr lang="en-US" sz="2000" dirty="0">
                <a:solidFill>
                  <a:schemeClr val="tx1"/>
                </a:solidFill>
                <a:latin typeface="Cambria" panose="02040503050406030204" pitchFamily="18" charset="0"/>
                <a:ea typeface="Cambria" panose="02040503050406030204" pitchFamily="18" charset="0"/>
                <a:sym typeface="Fira Sans Light"/>
              </a:rPr>
              <a:t> </a:t>
            </a:r>
            <a:r>
              <a:rPr lang="en-US" sz="2000" dirty="0">
                <a:solidFill>
                  <a:schemeClr val="tx1"/>
                </a:solidFill>
                <a:latin typeface="Cambria" panose="02040503050406030204" pitchFamily="18" charset="0"/>
                <a:ea typeface="Cambria" panose="02040503050406030204" pitchFamily="18" charset="0"/>
              </a:rPr>
              <a:t>≥</a:t>
            </a:r>
            <a:r>
              <a:rPr lang="en-US" sz="2000" dirty="0">
                <a:solidFill>
                  <a:schemeClr val="tx1"/>
                </a:solidFill>
                <a:latin typeface="Cambria" panose="02040503050406030204" pitchFamily="18" charset="0"/>
                <a:ea typeface="Cambria" panose="02040503050406030204" pitchFamily="18" charset="0"/>
                <a:sym typeface="Fira Sans Light"/>
              </a:rPr>
              <a:t> </a:t>
            </a:r>
            <a:r>
              <a:rPr lang="en-US" sz="2000" dirty="0">
                <a:solidFill>
                  <a:schemeClr val="dk1"/>
                </a:solidFill>
                <a:latin typeface="Cambria" panose="02040503050406030204" pitchFamily="18" charset="0"/>
                <a:ea typeface="Cambria" panose="02040503050406030204" pitchFamily="18" charset="0"/>
                <a:sym typeface="Fira Sans Light"/>
              </a:rPr>
              <a:t>36 months</a:t>
            </a:r>
          </a:p>
          <a:p>
            <a:pPr marL="0" indent="0" algn="just">
              <a:lnSpc>
                <a:spcPct val="115000"/>
              </a:lnSpc>
              <a:spcBef>
                <a:spcPts val="0"/>
              </a:spcBef>
              <a:buClr>
                <a:schemeClr val="accent4"/>
              </a:buClr>
              <a:buSzPts val="2000"/>
              <a:buNone/>
            </a:pPr>
            <a:r>
              <a:rPr lang="en-US" sz="2000" dirty="0">
                <a:solidFill>
                  <a:schemeClr val="dk1"/>
                </a:solidFill>
                <a:latin typeface="Cambria" panose="02040503050406030204" pitchFamily="18" charset="0"/>
                <a:ea typeface="Cambria" panose="02040503050406030204" pitchFamily="18" charset="0"/>
                <a:sym typeface="Fira Sans Light"/>
              </a:rPr>
              <a:t>Tax rate: 20% with indexation.</a:t>
            </a:r>
          </a:p>
          <a:p>
            <a:pPr marL="0" indent="0" algn="just">
              <a:lnSpc>
                <a:spcPct val="115000"/>
              </a:lnSpc>
              <a:spcBef>
                <a:spcPts val="0"/>
              </a:spcBef>
              <a:buClr>
                <a:schemeClr val="accent4"/>
              </a:buClr>
              <a:buSzPts val="2000"/>
              <a:buNone/>
            </a:pPr>
            <a:endParaRPr lang="en-US" sz="2000" dirty="0">
              <a:solidFill>
                <a:schemeClr val="dk1"/>
              </a:solidFill>
              <a:latin typeface="Cambria" panose="02040503050406030204" pitchFamily="18" charset="0"/>
              <a:ea typeface="Cambria" panose="02040503050406030204" pitchFamily="18" charset="0"/>
              <a:sym typeface="Fira Sans Light"/>
            </a:endParaRPr>
          </a:p>
          <a:p>
            <a:pPr marL="0" indent="0" algn="just">
              <a:lnSpc>
                <a:spcPct val="115000"/>
              </a:lnSpc>
              <a:spcBef>
                <a:spcPts val="0"/>
              </a:spcBef>
              <a:buClr>
                <a:schemeClr val="accent4"/>
              </a:buClr>
              <a:buSzPts val="2000"/>
              <a:buNone/>
            </a:pPr>
            <a:r>
              <a:rPr lang="en-US" sz="2000" u="sng" dirty="0">
                <a:solidFill>
                  <a:schemeClr val="dk1"/>
                </a:solidFill>
                <a:latin typeface="Cambria" panose="02040503050406030204" pitchFamily="18" charset="0"/>
                <a:ea typeface="Cambria" panose="02040503050406030204" pitchFamily="18" charset="0"/>
                <a:sym typeface="Fira Sans Light"/>
              </a:rPr>
              <a:t>Bought after 31/03/2023</a:t>
            </a:r>
          </a:p>
          <a:p>
            <a:pPr marL="0" indent="0" algn="just">
              <a:lnSpc>
                <a:spcPct val="115000"/>
              </a:lnSpc>
              <a:spcBef>
                <a:spcPts val="0"/>
              </a:spcBef>
              <a:buClr>
                <a:schemeClr val="accent4"/>
              </a:buClr>
              <a:buSzPts val="2000"/>
              <a:buNone/>
            </a:pPr>
            <a:r>
              <a:rPr lang="en-US" sz="2000" dirty="0">
                <a:solidFill>
                  <a:schemeClr val="dk1"/>
                </a:solidFill>
                <a:latin typeface="Cambria" panose="02040503050406030204" pitchFamily="18" charset="0"/>
                <a:ea typeface="Cambria" panose="02040503050406030204" pitchFamily="18" charset="0"/>
                <a:sym typeface="Fira Sans Light"/>
              </a:rPr>
              <a:t>Taxed as STCG irrespective of holding period</a:t>
            </a:r>
          </a:p>
        </p:txBody>
      </p:sp>
    </p:spTree>
    <p:extLst>
      <p:ext uri="{BB962C8B-B14F-4D97-AF65-F5344CB8AC3E}">
        <p14:creationId xmlns:p14="http://schemas.microsoft.com/office/powerpoint/2010/main" val="450785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46</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Debt securities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r>
              <a:rPr lang="en-US" b="1" dirty="0">
                <a:latin typeface="Cambria" panose="02040503050406030204" pitchFamily="18" charset="0"/>
                <a:ea typeface="Cambria" panose="02040503050406030204" pitchFamily="18" charset="0"/>
              </a:rPr>
              <a:t>	</a:t>
            </a:r>
          </a:p>
        </p:txBody>
      </p:sp>
      <p:sp>
        <p:nvSpPr>
          <p:cNvPr id="7" name="Content Placeholder 2">
            <a:extLst>
              <a:ext uri="{FF2B5EF4-FFF2-40B4-BE49-F238E27FC236}">
                <a16:creationId xmlns:a16="http://schemas.microsoft.com/office/drawing/2014/main" id="{27347C3C-7680-4EA2-965D-20C45704869A}"/>
              </a:ext>
            </a:extLst>
          </p:cNvPr>
          <p:cNvSpPr txBox="1">
            <a:spLocks/>
          </p:cNvSpPr>
          <p:nvPr/>
        </p:nvSpPr>
        <p:spPr>
          <a:xfrm>
            <a:off x="292724" y="878839"/>
            <a:ext cx="3663050" cy="302342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buNone/>
            </a:pPr>
            <a:r>
              <a:rPr lang="en-IN" b="1" dirty="0">
                <a:latin typeface="Cambria" panose="02040503050406030204" pitchFamily="18" charset="0"/>
                <a:ea typeface="Cambria" panose="02040503050406030204" pitchFamily="18" charset="0"/>
              </a:rPr>
              <a:t>(A) Listed Debt Instruments</a:t>
            </a:r>
            <a:endParaRPr lang="en-IN"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STCG for investments held &lt;12 months.</a:t>
            </a:r>
          </a:p>
          <a:p>
            <a:pPr marL="0" indent="0" algn="just">
              <a:buFont typeface="Fira Sans Light"/>
              <a:buNone/>
            </a:pPr>
            <a:r>
              <a:rPr lang="en-US" dirty="0">
                <a:latin typeface="Cambria" panose="02040503050406030204" pitchFamily="18" charset="0"/>
                <a:ea typeface="Cambria" panose="02040503050406030204" pitchFamily="18" charset="0"/>
              </a:rPr>
              <a:t>Tax rate: As per slab rate of the investor</a:t>
            </a:r>
          </a:p>
          <a:p>
            <a:pPr marL="0" indent="0" algn="just">
              <a:buFont typeface="Fira Sans Light"/>
              <a:buNone/>
            </a:pP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LTCG tax rate: 10% without Indexation.</a:t>
            </a:r>
          </a:p>
          <a:p>
            <a:pPr algn="just"/>
            <a:endParaRPr lang="en-US" dirty="0">
              <a:latin typeface="Cambria" panose="02040503050406030204" pitchFamily="18" charset="0"/>
              <a:ea typeface="Cambria" panose="02040503050406030204" pitchFamily="18" charset="0"/>
            </a:endParaRPr>
          </a:p>
          <a:p>
            <a:pPr algn="just"/>
            <a:endParaRPr lang="en-IN" dirty="0">
              <a:latin typeface="Cambria" panose="02040503050406030204" pitchFamily="18" charset="0"/>
              <a:ea typeface="Cambria" panose="02040503050406030204" pitchFamily="18" charset="0"/>
            </a:endParaRPr>
          </a:p>
        </p:txBody>
      </p:sp>
      <p:sp>
        <p:nvSpPr>
          <p:cNvPr id="9" name="Content Placeholder 2">
            <a:extLst>
              <a:ext uri="{FF2B5EF4-FFF2-40B4-BE49-F238E27FC236}">
                <a16:creationId xmlns:a16="http://schemas.microsoft.com/office/drawing/2014/main" id="{1EFE554B-0BBB-49B8-B196-C3710004E38A}"/>
              </a:ext>
            </a:extLst>
          </p:cNvPr>
          <p:cNvSpPr txBox="1">
            <a:spLocks/>
          </p:cNvSpPr>
          <p:nvPr/>
        </p:nvSpPr>
        <p:spPr>
          <a:xfrm>
            <a:off x="4532249" y="660179"/>
            <a:ext cx="3663050" cy="3023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Bef>
                <a:spcPts val="0"/>
              </a:spcBef>
              <a:buClr>
                <a:schemeClr val="accent4"/>
              </a:buClr>
              <a:buSzPts val="2000"/>
              <a:buNone/>
            </a:pPr>
            <a:r>
              <a:rPr lang="en-US" sz="2000" b="1" dirty="0">
                <a:solidFill>
                  <a:schemeClr val="dk1"/>
                </a:solidFill>
                <a:latin typeface="Cambria" panose="02040503050406030204" pitchFamily="18" charset="0"/>
                <a:ea typeface="Cambria" panose="02040503050406030204" pitchFamily="18" charset="0"/>
                <a:sym typeface="Fira Sans Light"/>
              </a:rPr>
              <a:t>(B) </a:t>
            </a:r>
            <a:r>
              <a:rPr lang="en-IN" sz="2000" b="1" dirty="0">
                <a:solidFill>
                  <a:schemeClr val="dk1"/>
                </a:solidFill>
                <a:latin typeface="Cambria" panose="02040503050406030204" pitchFamily="18" charset="0"/>
                <a:ea typeface="Cambria" panose="02040503050406030204" pitchFamily="18" charset="0"/>
                <a:sym typeface="Fira Sans Light"/>
              </a:rPr>
              <a:t>Unlisted Debt Instruments</a:t>
            </a:r>
            <a:r>
              <a:rPr lang="en-US" sz="2000" b="1" dirty="0">
                <a:solidFill>
                  <a:schemeClr val="dk1"/>
                </a:solidFill>
                <a:latin typeface="Cambria" panose="02040503050406030204" pitchFamily="18" charset="0"/>
                <a:ea typeface="Cambria" panose="02040503050406030204" pitchFamily="18" charset="0"/>
                <a:sym typeface="Fira Sans Light"/>
              </a:rPr>
              <a:t> </a:t>
            </a:r>
          </a:p>
          <a:p>
            <a:pPr algn="just">
              <a:lnSpc>
                <a:spcPct val="115000"/>
              </a:lnSpc>
              <a:spcBef>
                <a:spcPts val="0"/>
              </a:spcBef>
              <a:buClr>
                <a:schemeClr val="accent4"/>
              </a:buClr>
              <a:buSzPts val="2000"/>
              <a:buFont typeface="Fira Sans Light"/>
            </a:pPr>
            <a:r>
              <a:rPr lang="en-US" sz="2000" dirty="0">
                <a:solidFill>
                  <a:schemeClr val="dk1"/>
                </a:solidFill>
                <a:latin typeface="Cambria" panose="02040503050406030204" pitchFamily="18" charset="0"/>
                <a:ea typeface="Cambria" panose="02040503050406030204" pitchFamily="18" charset="0"/>
                <a:sym typeface="Fira Sans Light"/>
              </a:rPr>
              <a:t>STCG for investments held &lt; 36 months.</a:t>
            </a:r>
          </a:p>
          <a:p>
            <a:pPr marL="357188" indent="-357188" algn="just">
              <a:lnSpc>
                <a:spcPct val="115000"/>
              </a:lnSpc>
              <a:spcBef>
                <a:spcPts val="0"/>
              </a:spcBef>
              <a:buClr>
                <a:schemeClr val="accent4"/>
              </a:buClr>
              <a:buSzPts val="2000"/>
              <a:buFont typeface="Fira Sans Light"/>
              <a:buNone/>
            </a:pPr>
            <a:r>
              <a:rPr lang="en-US" sz="2000" dirty="0">
                <a:solidFill>
                  <a:schemeClr val="dk1"/>
                </a:solidFill>
                <a:latin typeface="Cambria" panose="02040503050406030204" pitchFamily="18" charset="0"/>
                <a:ea typeface="Cambria" panose="02040503050406030204" pitchFamily="18" charset="0"/>
                <a:sym typeface="Fira Sans Light"/>
              </a:rPr>
              <a:t>      Tax rate: As per Slab rate of the investor </a:t>
            </a:r>
          </a:p>
          <a:p>
            <a:pPr algn="just">
              <a:lnSpc>
                <a:spcPct val="115000"/>
              </a:lnSpc>
              <a:spcBef>
                <a:spcPts val="0"/>
              </a:spcBef>
              <a:buClr>
                <a:schemeClr val="accent4"/>
              </a:buClr>
              <a:buSzPts val="2000"/>
              <a:buFont typeface="Fira Sans Light"/>
            </a:pPr>
            <a:r>
              <a:rPr lang="en-US" sz="2000" dirty="0">
                <a:solidFill>
                  <a:schemeClr val="dk1"/>
                </a:solidFill>
                <a:latin typeface="Cambria" panose="02040503050406030204" pitchFamily="18" charset="0"/>
                <a:ea typeface="Cambria" panose="02040503050406030204" pitchFamily="18" charset="0"/>
                <a:sym typeface="Fira Sans Light"/>
              </a:rPr>
              <a:t>LTCG tax rate: 20% without indexation</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97678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47</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Gold securities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11" name="Content Placeholder 2">
            <a:extLst>
              <a:ext uri="{FF2B5EF4-FFF2-40B4-BE49-F238E27FC236}">
                <a16:creationId xmlns:a16="http://schemas.microsoft.com/office/drawing/2014/main" id="{C90A2CE6-0198-40E9-B11F-70B31C31A591}"/>
              </a:ext>
            </a:extLst>
          </p:cNvPr>
          <p:cNvSpPr txBox="1">
            <a:spLocks/>
          </p:cNvSpPr>
          <p:nvPr/>
        </p:nvSpPr>
        <p:spPr>
          <a:xfrm>
            <a:off x="196122" y="546653"/>
            <a:ext cx="3676284" cy="45967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Bef>
                <a:spcPts val="0"/>
              </a:spcBef>
              <a:buClr>
                <a:schemeClr val="accent4"/>
              </a:buClr>
              <a:buSzPts val="2000"/>
              <a:buFont typeface="Fira Sans Light"/>
              <a:buNone/>
            </a:pPr>
            <a:r>
              <a:rPr lang="en-US" sz="1800" b="1" dirty="0">
                <a:solidFill>
                  <a:schemeClr val="dk1"/>
                </a:solidFill>
                <a:latin typeface="Cambria" panose="02040503050406030204" pitchFamily="18" charset="0"/>
                <a:ea typeface="Cambria" panose="02040503050406030204" pitchFamily="18" charset="0"/>
                <a:sym typeface="Fira Sans Light"/>
              </a:rPr>
              <a:t>(A) Gold ETFs, Gold Mutual Funds </a:t>
            </a:r>
          </a:p>
          <a:p>
            <a:pPr marL="0" indent="0" algn="just">
              <a:lnSpc>
                <a:spcPct val="115000"/>
              </a:lnSpc>
              <a:spcBef>
                <a:spcPts val="0"/>
              </a:spcBef>
              <a:buClr>
                <a:schemeClr val="accent4"/>
              </a:buClr>
              <a:buSzPts val="2000"/>
              <a:buNone/>
            </a:pPr>
            <a:r>
              <a:rPr lang="en-US" sz="1800" u="sng" dirty="0">
                <a:solidFill>
                  <a:schemeClr val="dk1"/>
                </a:solidFill>
                <a:latin typeface="Cambria" panose="02040503050406030204" pitchFamily="18" charset="0"/>
                <a:ea typeface="Cambria" panose="02040503050406030204" pitchFamily="18" charset="0"/>
                <a:sym typeface="Fira Sans Light"/>
              </a:rPr>
              <a:t>Bought till 31/03/2023</a:t>
            </a:r>
          </a:p>
          <a:p>
            <a:pPr algn="just">
              <a:lnSpc>
                <a:spcPct val="115000"/>
              </a:lnSpc>
              <a:spcBef>
                <a:spcPts val="0"/>
              </a:spcBef>
              <a:buClr>
                <a:schemeClr val="accent4"/>
              </a:buClr>
              <a:buSzPts val="2000"/>
              <a:buFont typeface="Fira Sans Light"/>
            </a:pPr>
            <a:r>
              <a:rPr lang="en-US" sz="1800" dirty="0">
                <a:solidFill>
                  <a:schemeClr val="dk1"/>
                </a:solidFill>
                <a:latin typeface="Cambria" panose="02040503050406030204" pitchFamily="18" charset="0"/>
                <a:ea typeface="Cambria" panose="02040503050406030204" pitchFamily="18" charset="0"/>
                <a:sym typeface="Fira Sans Light"/>
              </a:rPr>
              <a:t>STCG for investments held &lt; 36 months.</a:t>
            </a:r>
          </a:p>
          <a:p>
            <a:pPr marL="0" indent="0" algn="just">
              <a:lnSpc>
                <a:spcPct val="115000"/>
              </a:lnSpc>
              <a:spcBef>
                <a:spcPts val="0"/>
              </a:spcBef>
              <a:buClr>
                <a:schemeClr val="accent4"/>
              </a:buClr>
              <a:buSzPts val="2000"/>
              <a:buFont typeface="Fira Sans Light"/>
              <a:buNone/>
            </a:pPr>
            <a:r>
              <a:rPr lang="en-US" sz="1800" dirty="0">
                <a:solidFill>
                  <a:schemeClr val="dk1"/>
                </a:solidFill>
                <a:latin typeface="Cambria" panose="02040503050406030204" pitchFamily="18" charset="0"/>
                <a:ea typeface="Cambria" panose="02040503050406030204" pitchFamily="18" charset="0"/>
                <a:sym typeface="Fira Sans Light"/>
              </a:rPr>
              <a:t>Tax rate: As per Slab rate of the investor </a:t>
            </a:r>
          </a:p>
          <a:p>
            <a:pPr algn="just">
              <a:lnSpc>
                <a:spcPct val="115000"/>
              </a:lnSpc>
              <a:spcBef>
                <a:spcPts val="0"/>
              </a:spcBef>
              <a:buClr>
                <a:schemeClr val="accent4"/>
              </a:buClr>
              <a:buSzPts val="2000"/>
              <a:buFont typeface="Fira Sans Light"/>
            </a:pPr>
            <a:r>
              <a:rPr lang="en-US" sz="1800" dirty="0">
                <a:solidFill>
                  <a:schemeClr val="dk1"/>
                </a:solidFill>
                <a:latin typeface="Cambria" panose="02040503050406030204" pitchFamily="18" charset="0"/>
                <a:ea typeface="Cambria" panose="02040503050406030204" pitchFamily="18" charset="0"/>
                <a:sym typeface="Fira Sans Light"/>
              </a:rPr>
              <a:t>LTCG if held</a:t>
            </a:r>
            <a:r>
              <a:rPr lang="en-US" sz="1800" dirty="0">
                <a:solidFill>
                  <a:schemeClr val="tx1"/>
                </a:solidFill>
                <a:latin typeface="Cambria" panose="02040503050406030204" pitchFamily="18" charset="0"/>
                <a:ea typeface="Cambria" panose="02040503050406030204" pitchFamily="18" charset="0"/>
                <a:sym typeface="Fira Sans Light"/>
              </a:rPr>
              <a:t> </a:t>
            </a:r>
            <a:r>
              <a:rPr lang="en-US" sz="1800" dirty="0">
                <a:solidFill>
                  <a:schemeClr val="tx1"/>
                </a:solidFill>
                <a:latin typeface="Cambria" panose="02040503050406030204" pitchFamily="18" charset="0"/>
                <a:ea typeface="Cambria" panose="02040503050406030204" pitchFamily="18" charset="0"/>
              </a:rPr>
              <a:t>≥</a:t>
            </a:r>
            <a:r>
              <a:rPr lang="en-US" sz="1800" dirty="0">
                <a:solidFill>
                  <a:schemeClr val="tx1"/>
                </a:solidFill>
                <a:latin typeface="Cambria" panose="02040503050406030204" pitchFamily="18" charset="0"/>
                <a:ea typeface="Cambria" panose="02040503050406030204" pitchFamily="18" charset="0"/>
                <a:sym typeface="Fira Sans Light"/>
              </a:rPr>
              <a:t> </a:t>
            </a:r>
            <a:r>
              <a:rPr lang="en-US" sz="1800" dirty="0">
                <a:solidFill>
                  <a:schemeClr val="dk1"/>
                </a:solidFill>
                <a:latin typeface="Cambria" panose="02040503050406030204" pitchFamily="18" charset="0"/>
                <a:ea typeface="Cambria" panose="02040503050406030204" pitchFamily="18" charset="0"/>
                <a:sym typeface="Fira Sans Light"/>
              </a:rPr>
              <a:t>36 months</a:t>
            </a:r>
          </a:p>
          <a:p>
            <a:pPr marL="0" indent="0" algn="just">
              <a:lnSpc>
                <a:spcPct val="115000"/>
              </a:lnSpc>
              <a:spcBef>
                <a:spcPts val="0"/>
              </a:spcBef>
              <a:buClr>
                <a:schemeClr val="accent4"/>
              </a:buClr>
              <a:buSzPts val="2000"/>
              <a:buNone/>
            </a:pPr>
            <a:r>
              <a:rPr lang="en-US" sz="1800" dirty="0">
                <a:solidFill>
                  <a:schemeClr val="dk1"/>
                </a:solidFill>
                <a:latin typeface="Cambria" panose="02040503050406030204" pitchFamily="18" charset="0"/>
                <a:ea typeface="Cambria" panose="02040503050406030204" pitchFamily="18" charset="0"/>
                <a:sym typeface="Fira Sans Light"/>
              </a:rPr>
              <a:t>Tax rate: 20% with indexation.</a:t>
            </a:r>
          </a:p>
          <a:p>
            <a:pPr marL="0" indent="0" algn="just">
              <a:lnSpc>
                <a:spcPct val="115000"/>
              </a:lnSpc>
              <a:spcBef>
                <a:spcPts val="0"/>
              </a:spcBef>
              <a:buClr>
                <a:schemeClr val="accent4"/>
              </a:buClr>
              <a:buSzPts val="2000"/>
              <a:buNone/>
            </a:pPr>
            <a:endParaRPr lang="en-US" sz="1800" dirty="0">
              <a:solidFill>
                <a:schemeClr val="dk1"/>
              </a:solidFill>
              <a:latin typeface="Cambria" panose="02040503050406030204" pitchFamily="18" charset="0"/>
              <a:ea typeface="Cambria" panose="02040503050406030204" pitchFamily="18" charset="0"/>
              <a:sym typeface="Fira Sans Light"/>
            </a:endParaRPr>
          </a:p>
          <a:p>
            <a:pPr marL="0" indent="0" algn="just">
              <a:lnSpc>
                <a:spcPct val="115000"/>
              </a:lnSpc>
              <a:spcBef>
                <a:spcPts val="0"/>
              </a:spcBef>
              <a:buClr>
                <a:schemeClr val="accent4"/>
              </a:buClr>
              <a:buSzPts val="2000"/>
              <a:buNone/>
            </a:pPr>
            <a:r>
              <a:rPr lang="en-US" sz="1800" u="sng" dirty="0">
                <a:solidFill>
                  <a:schemeClr val="dk1"/>
                </a:solidFill>
                <a:latin typeface="Cambria" panose="02040503050406030204" pitchFamily="18" charset="0"/>
                <a:ea typeface="Cambria" panose="02040503050406030204" pitchFamily="18" charset="0"/>
                <a:sym typeface="Fira Sans Light"/>
              </a:rPr>
              <a:t>Bought after 31/03/2023</a:t>
            </a:r>
          </a:p>
          <a:p>
            <a:pPr marL="0" indent="0" algn="just">
              <a:lnSpc>
                <a:spcPct val="115000"/>
              </a:lnSpc>
              <a:spcBef>
                <a:spcPts val="0"/>
              </a:spcBef>
              <a:buClr>
                <a:schemeClr val="accent4"/>
              </a:buClr>
              <a:buSzPts val="2000"/>
              <a:buNone/>
            </a:pPr>
            <a:r>
              <a:rPr lang="en-US" sz="1800" dirty="0">
                <a:solidFill>
                  <a:schemeClr val="dk1"/>
                </a:solidFill>
                <a:latin typeface="Cambria" panose="02040503050406030204" pitchFamily="18" charset="0"/>
                <a:ea typeface="Cambria" panose="02040503050406030204" pitchFamily="18" charset="0"/>
                <a:sym typeface="Fira Sans Light"/>
              </a:rPr>
              <a:t>Taxed as STCG irrespective of holding period</a:t>
            </a:r>
          </a:p>
        </p:txBody>
      </p:sp>
      <p:sp>
        <p:nvSpPr>
          <p:cNvPr id="12" name="Content Placeholder 4">
            <a:extLst>
              <a:ext uri="{FF2B5EF4-FFF2-40B4-BE49-F238E27FC236}">
                <a16:creationId xmlns:a16="http://schemas.microsoft.com/office/drawing/2014/main" id="{2AA4859A-75F9-4EEE-A44B-DA5950943A48}"/>
              </a:ext>
            </a:extLst>
          </p:cNvPr>
          <p:cNvSpPr txBox="1">
            <a:spLocks/>
          </p:cNvSpPr>
          <p:nvPr/>
        </p:nvSpPr>
        <p:spPr>
          <a:xfrm>
            <a:off x="4136115" y="546703"/>
            <a:ext cx="3617051" cy="45967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0" indent="0" algn="just">
              <a:buFont typeface="Fira Sans Light"/>
              <a:buNone/>
            </a:pPr>
            <a:r>
              <a:rPr lang="en-IN" sz="1800" b="1" dirty="0">
                <a:latin typeface="Cambria" panose="02040503050406030204" pitchFamily="18" charset="0"/>
                <a:ea typeface="Cambria" panose="02040503050406030204" pitchFamily="18" charset="0"/>
              </a:rPr>
              <a:t>(B) Sovereign Gold Bonds</a:t>
            </a:r>
          </a:p>
          <a:p>
            <a:pPr marL="101600" indent="0" algn="just">
              <a:buNone/>
            </a:pPr>
            <a:r>
              <a:rPr lang="en-US" sz="1800" dirty="0">
                <a:latin typeface="Cambria" panose="02040503050406030204" pitchFamily="18" charset="0"/>
                <a:ea typeface="Cambria" panose="02040503050406030204" pitchFamily="18" charset="0"/>
              </a:rPr>
              <a:t>Tax-free at maturity only for individuals.</a:t>
            </a:r>
          </a:p>
          <a:p>
            <a:pPr marL="101600" indent="0" algn="just">
              <a:buNone/>
            </a:pPr>
            <a:r>
              <a:rPr lang="en-US" sz="1800" u="sng" dirty="0">
                <a:latin typeface="Cambria" panose="02040503050406030204" pitchFamily="18" charset="0"/>
                <a:ea typeface="Cambria" panose="02040503050406030204" pitchFamily="18" charset="0"/>
              </a:rPr>
              <a:t>If exited before maturity.</a:t>
            </a:r>
          </a:p>
          <a:p>
            <a:pPr algn="just"/>
            <a:r>
              <a:rPr lang="en-US" sz="1800" dirty="0">
                <a:latin typeface="Cambria" panose="02040503050406030204" pitchFamily="18" charset="0"/>
                <a:ea typeface="Cambria" panose="02040503050406030204" pitchFamily="18" charset="0"/>
              </a:rPr>
              <a:t>STCG if held &lt; 36 months. </a:t>
            </a:r>
          </a:p>
          <a:p>
            <a:pPr marL="0" indent="0" algn="just">
              <a:buNone/>
            </a:pPr>
            <a:r>
              <a:rPr lang="en-US" sz="1800" dirty="0">
                <a:latin typeface="Cambria" panose="02040503050406030204" pitchFamily="18" charset="0"/>
                <a:ea typeface="Cambria" panose="02040503050406030204" pitchFamily="18" charset="0"/>
              </a:rPr>
              <a:t>       Tax rate: Slab rate.</a:t>
            </a:r>
          </a:p>
          <a:p>
            <a:pPr algn="just"/>
            <a:r>
              <a:rPr lang="en-US" sz="1800" dirty="0">
                <a:latin typeface="Cambria" panose="02040503050406030204" pitchFamily="18" charset="0"/>
                <a:ea typeface="Cambria" panose="02040503050406030204" pitchFamily="18" charset="0"/>
              </a:rPr>
              <a:t>Long-Term Capital Gains (LTCG) if held ≥ 36 months. </a:t>
            </a:r>
          </a:p>
          <a:p>
            <a:pPr marL="536575" indent="-357188" algn="just">
              <a:buNone/>
              <a:tabLst>
                <a:tab pos="447675" algn="l"/>
              </a:tabLst>
            </a:pPr>
            <a:r>
              <a:rPr lang="en-US" sz="1800" dirty="0">
                <a:latin typeface="Cambria" panose="02040503050406030204" pitchFamily="18" charset="0"/>
                <a:ea typeface="Cambria" panose="02040503050406030204" pitchFamily="18" charset="0"/>
              </a:rPr>
              <a:t>       Tax rate: 10% without indexation or 20% with indexation</a:t>
            </a:r>
          </a:p>
          <a:p>
            <a:pPr marL="0" indent="0" algn="just">
              <a:buNone/>
            </a:pPr>
            <a:r>
              <a:rPr lang="en-US" sz="1800" dirty="0">
                <a:latin typeface="Cambria" panose="02040503050406030204" pitchFamily="18" charset="0"/>
                <a:ea typeface="Cambria" panose="02040503050406030204" pitchFamily="18" charset="0"/>
              </a:rPr>
              <a:t>       Exemption: Rs. 1,00,000</a:t>
            </a:r>
            <a:endParaRPr lang="en-IN" sz="1800" dirty="0">
              <a:latin typeface="Cambria" panose="02040503050406030204" pitchFamily="18" charset="0"/>
              <a:ea typeface="Cambria" panose="02040503050406030204" pitchFamily="18" charset="0"/>
            </a:endParaRPr>
          </a:p>
          <a:p>
            <a:pPr marL="101600" indent="0" algn="just">
              <a:buNone/>
            </a:pPr>
            <a:r>
              <a:rPr lang="en-US" sz="1800" dirty="0">
                <a:latin typeface="Cambria" panose="02040503050406030204" pitchFamily="18" charset="0"/>
                <a:ea typeface="Cambria" panose="02040503050406030204" pitchFamily="18" charset="0"/>
              </a:rPr>
              <a:t>Interest taxed as Income from other sources at slab rate</a:t>
            </a:r>
          </a:p>
        </p:txBody>
      </p:sp>
    </p:spTree>
    <p:extLst>
      <p:ext uri="{BB962C8B-B14F-4D97-AF65-F5344CB8AC3E}">
        <p14:creationId xmlns:p14="http://schemas.microsoft.com/office/powerpoint/2010/main" val="752855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48</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449743"/>
          </a:xfrm>
        </p:spPr>
        <p:txBody>
          <a:bodyPr/>
          <a:lstStyle/>
          <a:p>
            <a:pPr algn="ctr"/>
            <a:r>
              <a:rPr lang="en-US" b="1" dirty="0">
                <a:latin typeface="Cambria" panose="02040503050406030204" pitchFamily="18" charset="0"/>
                <a:ea typeface="Cambria" panose="02040503050406030204" pitchFamily="18" charset="0"/>
              </a:rPr>
              <a:t>REITs and </a:t>
            </a:r>
            <a:r>
              <a:rPr lang="en-US" b="1" dirty="0" err="1">
                <a:latin typeface="Cambria" panose="02040503050406030204" pitchFamily="18" charset="0"/>
                <a:ea typeface="Cambria" panose="02040503050406030204" pitchFamily="18" charset="0"/>
              </a:rPr>
              <a:t>Invits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14300" y="367749"/>
            <a:ext cx="7737613" cy="46413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342900" indent="-342900" algn="just">
              <a:lnSpc>
                <a:spcPct val="150000"/>
              </a:lnSpc>
            </a:pPr>
            <a:r>
              <a:rPr lang="en-US" sz="1700" u="sng" dirty="0">
                <a:latin typeface="Cambria" panose="02040503050406030204" pitchFamily="18" charset="0"/>
                <a:ea typeface="Cambria" panose="02040503050406030204" pitchFamily="18" charset="0"/>
              </a:rPr>
              <a:t>Interest and rental income </a:t>
            </a:r>
            <a:r>
              <a:rPr lang="en-US" sz="1700" dirty="0">
                <a:latin typeface="Cambria" panose="02040503050406030204" pitchFamily="18" charset="0"/>
                <a:ea typeface="Cambria" panose="02040503050406030204" pitchFamily="18" charset="0"/>
              </a:rPr>
              <a:t>: Taxed at applicable slab rate.</a:t>
            </a:r>
          </a:p>
          <a:p>
            <a:pPr marL="342900" indent="-342900" algn="just">
              <a:lnSpc>
                <a:spcPct val="150000"/>
              </a:lnSpc>
            </a:pPr>
            <a:r>
              <a:rPr lang="en-US" sz="1700" u="sng" dirty="0">
                <a:latin typeface="Cambria" panose="02040503050406030204" pitchFamily="18" charset="0"/>
                <a:ea typeface="Cambria" panose="02040503050406030204" pitchFamily="18" charset="0"/>
              </a:rPr>
              <a:t>Dividend income : </a:t>
            </a:r>
            <a:r>
              <a:rPr lang="en-US" sz="1700" dirty="0">
                <a:latin typeface="Cambria" panose="02040503050406030204" pitchFamily="18" charset="0"/>
                <a:ea typeface="Cambria" panose="02040503050406030204" pitchFamily="18" charset="0"/>
              </a:rPr>
              <a:t>If u/sec 115BAA of Income Tax Act, 1961, the REIT’s/</a:t>
            </a:r>
            <a:r>
              <a:rPr lang="en-US" sz="1700" dirty="0" err="1">
                <a:latin typeface="Cambria" panose="02040503050406030204" pitchFamily="18" charset="0"/>
                <a:ea typeface="Cambria" panose="02040503050406030204" pitchFamily="18" charset="0"/>
              </a:rPr>
              <a:t>Invit’s</a:t>
            </a:r>
            <a:r>
              <a:rPr lang="en-US" sz="1700" dirty="0">
                <a:latin typeface="Cambria" panose="02040503050406030204" pitchFamily="18" charset="0"/>
                <a:ea typeface="Cambria" panose="02040503050406030204" pitchFamily="18" charset="0"/>
              </a:rPr>
              <a:t> Special Purpose Vehicle has:</a:t>
            </a:r>
          </a:p>
          <a:p>
            <a:pPr marL="1152525" indent="-342900" algn="just">
              <a:lnSpc>
                <a:spcPct val="150000"/>
              </a:lnSpc>
              <a:buAutoNum type="arabicPeriod"/>
            </a:pPr>
            <a:r>
              <a:rPr lang="en-US" sz="1700" dirty="0">
                <a:latin typeface="Cambria" panose="02040503050406030204" pitchFamily="18" charset="0"/>
                <a:ea typeface="Cambria" panose="02040503050406030204" pitchFamily="18" charset="0"/>
              </a:rPr>
              <a:t>Not opted for the lower tax regime – Dividend is exempt</a:t>
            </a:r>
          </a:p>
          <a:p>
            <a:pPr marL="1152525" indent="-342900" algn="just">
              <a:lnSpc>
                <a:spcPct val="150000"/>
              </a:lnSpc>
              <a:buAutoNum type="arabicPeriod"/>
            </a:pPr>
            <a:r>
              <a:rPr lang="en-US" sz="1700" dirty="0">
                <a:latin typeface="Cambria" panose="02040503050406030204" pitchFamily="18" charset="0"/>
                <a:ea typeface="Cambria" panose="02040503050406030204" pitchFamily="18" charset="0"/>
              </a:rPr>
              <a:t>Opted for the lower tax regime - Taxable at the applicable tax slab rate for unit holder</a:t>
            </a:r>
          </a:p>
          <a:p>
            <a:pPr marL="285750" indent="-285750" algn="just">
              <a:lnSpc>
                <a:spcPct val="150000"/>
              </a:lnSpc>
            </a:pPr>
            <a:r>
              <a:rPr lang="en-US" sz="1700" u="sng" dirty="0">
                <a:latin typeface="Cambria" panose="02040503050406030204" pitchFamily="18" charset="0"/>
                <a:ea typeface="Cambria" panose="02040503050406030204" pitchFamily="18" charset="0"/>
              </a:rPr>
              <a:t>At the time of sale of </a:t>
            </a:r>
            <a:r>
              <a:rPr lang="en-US" sz="1700" u="sng" dirty="0" err="1">
                <a:latin typeface="Cambria" panose="02040503050406030204" pitchFamily="18" charset="0"/>
                <a:ea typeface="Cambria" panose="02040503050406030204" pitchFamily="18" charset="0"/>
              </a:rPr>
              <a:t>reits</a:t>
            </a:r>
            <a:r>
              <a:rPr lang="en-US" sz="1700" u="sng" dirty="0">
                <a:latin typeface="Cambria" panose="02040503050406030204" pitchFamily="18" charset="0"/>
                <a:ea typeface="Cambria" panose="02040503050406030204" pitchFamily="18" charset="0"/>
              </a:rPr>
              <a:t>/</a:t>
            </a:r>
            <a:r>
              <a:rPr lang="en-US" sz="1700" u="sng" dirty="0" err="1">
                <a:latin typeface="Cambria" panose="02040503050406030204" pitchFamily="18" charset="0"/>
                <a:ea typeface="Cambria" panose="02040503050406030204" pitchFamily="18" charset="0"/>
              </a:rPr>
              <a:t>invits</a:t>
            </a:r>
            <a:endParaRPr lang="en-US" sz="1700" u="sng" dirty="0">
              <a:latin typeface="Cambria" panose="02040503050406030204" pitchFamily="18" charset="0"/>
              <a:ea typeface="Cambria" panose="02040503050406030204" pitchFamily="18" charset="0"/>
            </a:endParaRPr>
          </a:p>
          <a:p>
            <a:pPr marL="101600" indent="0" algn="just">
              <a:lnSpc>
                <a:spcPct val="150000"/>
              </a:lnSpc>
              <a:buNone/>
            </a:pPr>
            <a:r>
              <a:rPr lang="en-US" sz="1700" dirty="0">
                <a:latin typeface="Cambria" panose="02040503050406030204" pitchFamily="18" charset="0"/>
                <a:ea typeface="Cambria" panose="02040503050406030204" pitchFamily="18" charset="0"/>
              </a:rPr>
              <a:t>-STCG for REITs/</a:t>
            </a:r>
            <a:r>
              <a:rPr lang="en-US" sz="1700" dirty="0" err="1">
                <a:latin typeface="Cambria" panose="02040503050406030204" pitchFamily="18" charset="0"/>
                <a:ea typeface="Cambria" panose="02040503050406030204" pitchFamily="18" charset="0"/>
              </a:rPr>
              <a:t>Invits</a:t>
            </a:r>
            <a:r>
              <a:rPr lang="en-US" sz="1700" dirty="0">
                <a:latin typeface="Cambria" panose="02040503050406030204" pitchFamily="18" charset="0"/>
                <a:ea typeface="Cambria" panose="02040503050406030204" pitchFamily="18" charset="0"/>
              </a:rPr>
              <a:t> held &lt; 36 months. </a:t>
            </a:r>
          </a:p>
          <a:p>
            <a:pPr marL="0" indent="0" algn="just">
              <a:lnSpc>
                <a:spcPct val="150000"/>
              </a:lnSpc>
              <a:buNone/>
            </a:pPr>
            <a:r>
              <a:rPr lang="en-US" sz="1700" dirty="0">
                <a:latin typeface="Cambria" panose="02040503050406030204" pitchFamily="18" charset="0"/>
                <a:ea typeface="Cambria" panose="02040503050406030204" pitchFamily="18" charset="0"/>
              </a:rPr>
              <a:t>      Tax rate: 15%.</a:t>
            </a:r>
          </a:p>
          <a:p>
            <a:pPr marL="101600" indent="0" algn="just">
              <a:lnSpc>
                <a:spcPct val="150000"/>
              </a:lnSpc>
              <a:buNone/>
            </a:pPr>
            <a:r>
              <a:rPr lang="en-US" sz="1700" dirty="0">
                <a:latin typeface="Cambria" panose="02040503050406030204" pitchFamily="18" charset="0"/>
                <a:ea typeface="Cambria" panose="02040503050406030204" pitchFamily="18" charset="0"/>
              </a:rPr>
              <a:t>-Long-Term Capital Gains (LTCG) for REITs/</a:t>
            </a:r>
            <a:r>
              <a:rPr lang="en-US" sz="1700" dirty="0" err="1">
                <a:latin typeface="Cambria" panose="02040503050406030204" pitchFamily="18" charset="0"/>
                <a:ea typeface="Cambria" panose="02040503050406030204" pitchFamily="18" charset="0"/>
              </a:rPr>
              <a:t>Invits</a:t>
            </a:r>
            <a:r>
              <a:rPr lang="en-US" sz="1700" dirty="0">
                <a:latin typeface="Cambria" panose="02040503050406030204" pitchFamily="18" charset="0"/>
                <a:ea typeface="Cambria" panose="02040503050406030204" pitchFamily="18" charset="0"/>
              </a:rPr>
              <a:t> held ≥ 36 months. </a:t>
            </a:r>
          </a:p>
          <a:p>
            <a:pPr marL="0" indent="0" algn="just">
              <a:lnSpc>
                <a:spcPct val="150000"/>
              </a:lnSpc>
              <a:buNone/>
            </a:pPr>
            <a:r>
              <a:rPr lang="en-US" sz="1700" dirty="0">
                <a:latin typeface="Cambria" panose="02040503050406030204" pitchFamily="18" charset="0"/>
                <a:ea typeface="Cambria" panose="02040503050406030204" pitchFamily="18" charset="0"/>
              </a:rPr>
              <a:t>      Tax rate: 10%</a:t>
            </a:r>
          </a:p>
          <a:p>
            <a:pPr marL="0" indent="0" algn="just">
              <a:lnSpc>
                <a:spcPct val="150000"/>
              </a:lnSpc>
              <a:buNone/>
            </a:pPr>
            <a:r>
              <a:rPr lang="en-US" sz="1700" dirty="0">
                <a:latin typeface="Cambria" panose="02040503050406030204" pitchFamily="18" charset="0"/>
                <a:ea typeface="Cambria" panose="02040503050406030204" pitchFamily="18" charset="0"/>
              </a:rPr>
              <a:t>      Exemption: Rs. 1,00,000</a:t>
            </a:r>
            <a:endParaRPr lang="en-IN" sz="17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0629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49</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449743"/>
          </a:xfrm>
        </p:spPr>
        <p:txBody>
          <a:bodyPr/>
          <a:lstStyle/>
          <a:p>
            <a:pPr algn="ctr"/>
            <a:r>
              <a:rPr lang="en-US" b="1" dirty="0">
                <a:latin typeface="Cambria" panose="02040503050406030204" pitchFamily="18" charset="0"/>
                <a:ea typeface="Cambria" panose="02040503050406030204" pitchFamily="18" charset="0"/>
              </a:rPr>
              <a:t>REITs and </a:t>
            </a:r>
            <a:r>
              <a:rPr lang="en-US" b="1" dirty="0" err="1">
                <a:latin typeface="Cambria" panose="02040503050406030204" pitchFamily="18" charset="0"/>
                <a:ea typeface="Cambria" panose="02040503050406030204" pitchFamily="18" charset="0"/>
              </a:rPr>
              <a:t>Invits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14300" y="627830"/>
            <a:ext cx="7613374" cy="42355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285750" indent="-285750" algn="just">
              <a:lnSpc>
                <a:spcPct val="150000"/>
              </a:lnSpc>
            </a:pPr>
            <a:r>
              <a:rPr lang="en-US" sz="1700" dirty="0">
                <a:latin typeface="Cambria" panose="02040503050406030204" pitchFamily="18" charset="0"/>
                <a:ea typeface="Cambria" panose="02040503050406030204" pitchFamily="18" charset="0"/>
              </a:rPr>
              <a:t>‘Loan repayment’ i.e., return of capital must be reduced from the cost of acquisition at the time of sale of unit by the investor for computation of capital gain.</a:t>
            </a:r>
          </a:p>
          <a:p>
            <a:pPr marL="285750" indent="-285750" algn="just">
              <a:lnSpc>
                <a:spcPct val="150000"/>
              </a:lnSpc>
            </a:pPr>
            <a:r>
              <a:rPr lang="en-US" sz="1700" dirty="0">
                <a:latin typeface="Cambria" panose="02040503050406030204" pitchFamily="18" charset="0"/>
                <a:ea typeface="Cambria" panose="02040503050406030204" pitchFamily="18" charset="0"/>
              </a:rPr>
              <a:t>Loan repayment in excess of issue price will be taxed as “Income from other sources” at applicable slab rate</a:t>
            </a:r>
          </a:p>
        </p:txBody>
      </p:sp>
    </p:spTree>
    <p:extLst>
      <p:ext uri="{BB962C8B-B14F-4D97-AF65-F5344CB8AC3E}">
        <p14:creationId xmlns:p14="http://schemas.microsoft.com/office/powerpoint/2010/main" val="174913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25950" y="44627"/>
            <a:ext cx="7647059" cy="984073"/>
          </a:xfrm>
          <a:prstGeom prst="rect">
            <a:avLst/>
          </a:prstGeom>
        </p:spPr>
        <p:txBody>
          <a:bodyPr spcFirstLastPara="1" wrap="square" lIns="0" tIns="0" rIns="0" bIns="0" anchor="b" anchorCtr="0">
            <a:noAutofit/>
          </a:bodyPr>
          <a:lstStyle/>
          <a:p>
            <a:pPr lvl="0" algn="just"/>
            <a:r>
              <a:rPr lang="en-US" dirty="0">
                <a:latin typeface="Cambria" panose="02040503050406030204" pitchFamily="18" charset="0"/>
                <a:ea typeface="Cambria" panose="02040503050406030204" pitchFamily="18" charset="0"/>
              </a:rPr>
              <a:t>Section 2(h) of Securities Contracts (Regulation) Act, 1956: </a:t>
            </a:r>
            <a:endParaRPr dirty="0">
              <a:latin typeface="Cambria" panose="02040503050406030204" pitchFamily="18" charset="0"/>
              <a:ea typeface="Cambria" panose="02040503050406030204" pitchFamily="18" charset="0"/>
            </a:endParaRPr>
          </a:p>
        </p:txBody>
      </p:sp>
      <p:sp>
        <p:nvSpPr>
          <p:cNvPr id="122" name="Google Shape;122;p17"/>
          <p:cNvSpPr txBox="1">
            <a:spLocks noGrp="1"/>
          </p:cNvSpPr>
          <p:nvPr>
            <p:ph type="body" idx="1"/>
          </p:nvPr>
        </p:nvSpPr>
        <p:spPr>
          <a:xfrm>
            <a:off x="25950" y="1028700"/>
            <a:ext cx="7962900" cy="4013200"/>
          </a:xfrm>
          <a:prstGeom prst="rect">
            <a:avLst/>
          </a:prstGeom>
        </p:spPr>
        <p:txBody>
          <a:bodyPr spcFirstLastPara="1" wrap="square" lIns="0" tIns="0" rIns="0" bIns="0" anchor="t" anchorCtr="0">
            <a:noAutofit/>
          </a:bodyPr>
          <a:lstStyle/>
          <a:p>
            <a:pPr lvl="0" algn="just"/>
            <a:r>
              <a:rPr lang="en-US" sz="2300" dirty="0">
                <a:latin typeface="Cambria" panose="02040503050406030204" pitchFamily="18" charset="0"/>
                <a:ea typeface="Cambria" panose="02040503050406030204" pitchFamily="18" charset="0"/>
              </a:rPr>
              <a:t>any certificate or instrument which possesses any debt or  receivable</a:t>
            </a:r>
          </a:p>
          <a:p>
            <a:pPr lvl="0" algn="just"/>
            <a:r>
              <a:rPr lang="en-US" sz="2300" dirty="0">
                <a:latin typeface="Cambria" panose="02040503050406030204" pitchFamily="18" charset="0"/>
                <a:ea typeface="Cambria" panose="02040503050406030204" pitchFamily="18" charset="0"/>
              </a:rPr>
              <a:t>Government securities;</a:t>
            </a:r>
          </a:p>
          <a:p>
            <a:pPr lvl="0" algn="just"/>
            <a:r>
              <a:rPr lang="en-US" sz="2300" dirty="0">
                <a:latin typeface="Cambria" panose="02040503050406030204" pitchFamily="18" charset="0"/>
                <a:ea typeface="Cambria" panose="02040503050406030204" pitchFamily="18" charset="0"/>
              </a:rPr>
              <a:t>rights or interest in securities;</a:t>
            </a:r>
          </a:p>
          <a:p>
            <a:pPr lvl="0" algn="just"/>
            <a:r>
              <a:rPr lang="en-US" sz="2300" dirty="0">
                <a:latin typeface="Cambria" panose="02040503050406030204" pitchFamily="18" charset="0"/>
                <a:ea typeface="Cambria" panose="02040503050406030204" pitchFamily="18" charset="0"/>
              </a:rPr>
              <a:t>Such other instruments as may be declared by the Central Government to be Securities</a:t>
            </a:r>
          </a:p>
          <a:p>
            <a:pPr lvl="0" algn="just"/>
            <a:endParaRPr lang="en-US" sz="2300" dirty="0">
              <a:latin typeface="Cambria" panose="02040503050406030204" pitchFamily="18" charset="0"/>
              <a:ea typeface="Cambria" panose="02040503050406030204" pitchFamily="18" charset="0"/>
            </a:endParaRPr>
          </a:p>
          <a:p>
            <a:pPr marL="76200" lvl="0" indent="0" algn="just">
              <a:buNone/>
            </a:pPr>
            <a:r>
              <a:rPr lang="en-US" sz="2300" dirty="0">
                <a:latin typeface="Cambria" panose="02040503050406030204" pitchFamily="18" charset="0"/>
                <a:ea typeface="Cambria" panose="02040503050406030204" pitchFamily="18" charset="0"/>
              </a:rPr>
              <a:t>“Securities" shall not include </a:t>
            </a:r>
          </a:p>
          <a:p>
            <a:pPr algn="just"/>
            <a:r>
              <a:rPr lang="en-US" sz="2300" dirty="0">
                <a:latin typeface="Cambria" panose="02040503050406030204" pitchFamily="18" charset="0"/>
                <a:ea typeface="Cambria" panose="02040503050406030204" pitchFamily="18" charset="0"/>
              </a:rPr>
              <a:t>any scrip or instrument with insurance in-built in the product.</a:t>
            </a:r>
          </a:p>
          <a:p>
            <a:pPr marL="76200" lvl="0" indent="0" algn="just">
              <a:buNone/>
            </a:pPr>
            <a:endParaRPr lang="en-US" sz="2300" dirty="0">
              <a:latin typeface="Cambria" panose="02040503050406030204" pitchFamily="18" charset="0"/>
              <a:ea typeface="Cambria" panose="02040503050406030204" pitchFamily="18" charset="0"/>
            </a:endParaRPr>
          </a:p>
        </p:txBody>
      </p:sp>
      <p:sp>
        <p:nvSpPr>
          <p:cNvPr id="123" name="Google Shape;123;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a:t>
            </a:fld>
            <a:endParaRP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65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50</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Derivatives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 y="685800"/>
            <a:ext cx="7902575" cy="42910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algn="just">
              <a:lnSpc>
                <a:spcPct val="150000"/>
              </a:lnSpc>
            </a:pPr>
            <a:r>
              <a:rPr lang="en-US" dirty="0">
                <a:latin typeface="Cambria" panose="02040503050406030204" pitchFamily="18" charset="0"/>
                <a:ea typeface="Cambria" panose="02040503050406030204" pitchFamily="18" charset="0"/>
              </a:rPr>
              <a:t>The income from Derivatives instruments should be taxed as Business income according to </a:t>
            </a:r>
            <a:r>
              <a:rPr lang="en-US" dirty="0" err="1">
                <a:latin typeface="Cambria" panose="02040503050406030204" pitchFamily="18" charset="0"/>
                <a:ea typeface="Cambria" panose="02040503050406030204" pitchFamily="18" charset="0"/>
              </a:rPr>
              <a:t>assessee’s</a:t>
            </a:r>
            <a:r>
              <a:rPr lang="en-US" dirty="0">
                <a:latin typeface="Cambria" panose="02040503050406030204" pitchFamily="18" charset="0"/>
                <a:ea typeface="Cambria" panose="02040503050406030204" pitchFamily="18" charset="0"/>
              </a:rPr>
              <a:t> income tax slab</a:t>
            </a:r>
          </a:p>
          <a:p>
            <a:pPr algn="just">
              <a:lnSpc>
                <a:spcPct val="150000"/>
              </a:lnSpc>
            </a:pPr>
            <a:r>
              <a:rPr lang="en-US" dirty="0">
                <a:latin typeface="Cambria" panose="02040503050406030204" pitchFamily="18" charset="0"/>
                <a:ea typeface="Cambria" panose="02040503050406030204" pitchFamily="18" charset="0"/>
              </a:rPr>
              <a:t>It is irrespective of the frequency or volume of derivatives  transactions.</a:t>
            </a:r>
          </a:p>
          <a:p>
            <a:pPr algn="just">
              <a:lnSpc>
                <a:spcPct val="150000"/>
              </a:lnSpc>
            </a:pPr>
            <a:r>
              <a:rPr lang="en-US" dirty="0">
                <a:latin typeface="Cambria" panose="02040503050406030204" pitchFamily="18" charset="0"/>
                <a:ea typeface="Cambria" panose="02040503050406030204" pitchFamily="18" charset="0"/>
              </a:rPr>
              <a:t>The business income is normally divided into speculative and non-speculative income. </a:t>
            </a:r>
          </a:p>
        </p:txBody>
      </p:sp>
    </p:spTree>
    <p:extLst>
      <p:ext uri="{BB962C8B-B14F-4D97-AF65-F5344CB8AC3E}">
        <p14:creationId xmlns:p14="http://schemas.microsoft.com/office/powerpoint/2010/main" val="382918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51</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14349"/>
          </a:xfrm>
        </p:spPr>
        <p:txBody>
          <a:bodyPr/>
          <a:lstStyle/>
          <a:p>
            <a:pPr algn="ctr"/>
            <a:r>
              <a:rPr lang="en-US" b="1" dirty="0">
                <a:latin typeface="Cambria" panose="02040503050406030204" pitchFamily="18" charset="0"/>
                <a:ea typeface="Cambria" panose="02040503050406030204" pitchFamily="18" charset="0"/>
              </a:rPr>
              <a:t>Derivatives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0" y="514350"/>
            <a:ext cx="7902575" cy="42910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r>
              <a:rPr lang="en-US" sz="1800" u="sng" dirty="0">
                <a:latin typeface="Cambria" panose="02040503050406030204" pitchFamily="18" charset="0"/>
                <a:ea typeface="Cambria" panose="02040503050406030204" pitchFamily="18" charset="0"/>
              </a:rPr>
              <a:t>Calculation of turnover for Derivatives transactions:</a:t>
            </a:r>
          </a:p>
          <a:p>
            <a:pPr marL="101600" indent="0" algn="just">
              <a:lnSpc>
                <a:spcPct val="150000"/>
              </a:lnSpc>
              <a:buNone/>
            </a:pPr>
            <a:r>
              <a:rPr lang="en-US" sz="1800" dirty="0">
                <a:latin typeface="Cambria" panose="02040503050406030204" pitchFamily="18" charset="0"/>
                <a:ea typeface="Cambria" panose="02040503050406030204" pitchFamily="18" charset="0"/>
              </a:rPr>
              <a:t>(</a:t>
            </a:r>
            <a:r>
              <a:rPr lang="en-US" sz="1800" dirty="0" err="1">
                <a:latin typeface="Cambria" panose="02040503050406030204" pitchFamily="18" charset="0"/>
                <a:ea typeface="Cambria" panose="02040503050406030204" pitchFamily="18" charset="0"/>
              </a:rPr>
              <a:t>i</a:t>
            </a:r>
            <a:r>
              <a:rPr lang="en-US" sz="1800" dirty="0">
                <a:latin typeface="Cambria" panose="02040503050406030204" pitchFamily="18" charset="0"/>
                <a:ea typeface="Cambria" panose="02040503050406030204" pitchFamily="18" charset="0"/>
              </a:rPr>
              <a:t>) The total of </a:t>
            </a:r>
            <a:r>
              <a:rPr lang="en-US" sz="1800" dirty="0" err="1">
                <a:latin typeface="Cambria" panose="02040503050406030204" pitchFamily="18" charset="0"/>
                <a:ea typeface="Cambria" panose="02040503050406030204" pitchFamily="18" charset="0"/>
              </a:rPr>
              <a:t>favourable</a:t>
            </a:r>
            <a:r>
              <a:rPr lang="en-US" sz="1800" dirty="0">
                <a:latin typeface="Cambria" panose="02040503050406030204" pitchFamily="18" charset="0"/>
                <a:ea typeface="Cambria" panose="02040503050406030204" pitchFamily="18" charset="0"/>
              </a:rPr>
              <a:t> and </a:t>
            </a:r>
            <a:r>
              <a:rPr lang="en-US" sz="1800" dirty="0" err="1">
                <a:latin typeface="Cambria" panose="02040503050406030204" pitchFamily="18" charset="0"/>
                <a:ea typeface="Cambria" panose="02040503050406030204" pitchFamily="18" charset="0"/>
              </a:rPr>
              <a:t>unfavourable</a:t>
            </a:r>
            <a:r>
              <a:rPr lang="en-US" sz="1800" dirty="0">
                <a:latin typeface="Cambria" panose="02040503050406030204" pitchFamily="18" charset="0"/>
                <a:ea typeface="Cambria" panose="02040503050406030204" pitchFamily="18" charset="0"/>
              </a:rPr>
              <a:t> differences shall be taken as turnover.</a:t>
            </a:r>
          </a:p>
          <a:p>
            <a:pPr marL="101600" indent="0" algn="just">
              <a:lnSpc>
                <a:spcPct val="150000"/>
              </a:lnSpc>
              <a:buNone/>
            </a:pPr>
            <a:r>
              <a:rPr lang="en-US" sz="1800" dirty="0">
                <a:latin typeface="Cambria" panose="02040503050406030204" pitchFamily="18" charset="0"/>
                <a:ea typeface="Cambria" panose="02040503050406030204" pitchFamily="18" charset="0"/>
              </a:rPr>
              <a:t>(ii) Premium received on sale of options is also to be included in turnover. (To be done when position is squared off on expiry)</a:t>
            </a:r>
          </a:p>
          <a:p>
            <a:pPr marL="101600" indent="0" algn="just">
              <a:lnSpc>
                <a:spcPct val="150000"/>
              </a:lnSpc>
              <a:buNone/>
            </a:pPr>
            <a:r>
              <a:rPr lang="en-US" sz="1800" dirty="0">
                <a:latin typeface="Cambria" panose="02040503050406030204" pitchFamily="18" charset="0"/>
                <a:ea typeface="Cambria" panose="02040503050406030204" pitchFamily="18" charset="0"/>
              </a:rPr>
              <a:t>However, where the premium received is included for determining net profit for transactions, the same should not be separately included. (To be done when position is squared off on expiry)</a:t>
            </a:r>
          </a:p>
          <a:p>
            <a:pPr marL="101600" indent="0" algn="just">
              <a:lnSpc>
                <a:spcPct val="150000"/>
              </a:lnSpc>
              <a:buNone/>
            </a:pPr>
            <a:r>
              <a:rPr lang="en-US" sz="1800" dirty="0">
                <a:latin typeface="Cambria" panose="02040503050406030204" pitchFamily="18" charset="0"/>
                <a:ea typeface="Cambria" panose="02040503050406030204" pitchFamily="18" charset="0"/>
              </a:rPr>
              <a:t>(iii) In respect of any reverse trades entered, the difference thereon, should also form part of the turnover.</a:t>
            </a:r>
          </a:p>
          <a:p>
            <a:pPr marL="101600" indent="0" algn="just">
              <a:lnSpc>
                <a:spcPct val="150000"/>
              </a:lnSpc>
              <a:buNone/>
            </a:pP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52325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52</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0" y="0"/>
            <a:ext cx="7721600" cy="724452"/>
          </a:xfrm>
        </p:spPr>
        <p:txBody>
          <a:bodyPr/>
          <a:lstStyle/>
          <a:p>
            <a:pPr algn="ctr"/>
            <a:r>
              <a:rPr lang="en-US" b="1" dirty="0">
                <a:latin typeface="Cambria" panose="02040503050406030204" pitchFamily="18" charset="0"/>
                <a:ea typeface="Cambria" panose="02040503050406030204" pitchFamily="18" charset="0"/>
              </a:rPr>
              <a:t>Speculative transactions in securities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i="1"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0" y="852487"/>
            <a:ext cx="8130208" cy="42910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r>
              <a:rPr lang="en-US" b="1" u="sng" dirty="0">
                <a:latin typeface="Cambria" panose="02040503050406030204" pitchFamily="18" charset="0"/>
                <a:ea typeface="Cambria" panose="02040503050406030204" pitchFamily="18" charset="0"/>
              </a:rPr>
              <a:t>Speculative transactions</a:t>
            </a:r>
          </a:p>
          <a:p>
            <a:pPr marL="101600" indent="0" algn="just">
              <a:lnSpc>
                <a:spcPct val="150000"/>
              </a:lnSpc>
              <a:buNone/>
            </a:pPr>
            <a:r>
              <a:rPr lang="en-US" dirty="0">
                <a:latin typeface="Cambria" panose="02040503050406030204" pitchFamily="18" charset="0"/>
                <a:ea typeface="Cambria" panose="02040503050406030204" pitchFamily="18" charset="0"/>
              </a:rPr>
              <a:t>Meaning: Transaction in which a contract for the purchase or sale of any commodity, including stocks and shares, is periodically or ultimately settled otherwise than by the actual delivery or transfer of the commodity or scrips</a:t>
            </a:r>
          </a:p>
          <a:p>
            <a:pPr marL="101600" indent="0" algn="just">
              <a:lnSpc>
                <a:spcPct val="150000"/>
              </a:lnSpc>
              <a:buNone/>
            </a:pPr>
            <a:r>
              <a:rPr lang="en-US" dirty="0">
                <a:latin typeface="Cambria" panose="02040503050406030204" pitchFamily="18" charset="0"/>
                <a:ea typeface="Cambria" panose="02040503050406030204" pitchFamily="18" charset="0"/>
              </a:rPr>
              <a:t>Example: Intraday trading.</a:t>
            </a:r>
          </a:p>
        </p:txBody>
      </p:sp>
    </p:spTree>
    <p:extLst>
      <p:ext uri="{BB962C8B-B14F-4D97-AF65-F5344CB8AC3E}">
        <p14:creationId xmlns:p14="http://schemas.microsoft.com/office/powerpoint/2010/main" val="1845876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53</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0"/>
            <a:ext cx="7323757" cy="1041399"/>
          </a:xfrm>
        </p:spPr>
        <p:txBody>
          <a:bodyPr/>
          <a:lstStyle/>
          <a:p>
            <a:pPr algn="ctr"/>
            <a:r>
              <a:rPr lang="en-US" b="1" dirty="0">
                <a:latin typeface="Cambria" panose="02040503050406030204" pitchFamily="18" charset="0"/>
                <a:ea typeface="Cambria" panose="02040503050406030204" pitchFamily="18" charset="0"/>
              </a:rPr>
              <a:t>Taxation of Speculative transactions in securities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 y="1041400"/>
            <a:ext cx="8130208" cy="39354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r>
              <a:rPr lang="en-US" dirty="0">
                <a:latin typeface="Cambria" panose="02040503050406030204" pitchFamily="18" charset="0"/>
                <a:ea typeface="Cambria" panose="02040503050406030204" pitchFamily="18" charset="0"/>
              </a:rPr>
              <a:t>Income from speculative transactions:</a:t>
            </a:r>
          </a:p>
          <a:p>
            <a:pPr algn="just">
              <a:lnSpc>
                <a:spcPct val="150000"/>
              </a:lnSpc>
            </a:pPr>
            <a:r>
              <a:rPr lang="en-US" dirty="0">
                <a:latin typeface="Cambria" panose="02040503050406030204" pitchFamily="18" charset="0"/>
                <a:ea typeface="Cambria" panose="02040503050406030204" pitchFamily="18" charset="0"/>
              </a:rPr>
              <a:t>Taxed as Business income according to </a:t>
            </a:r>
            <a:r>
              <a:rPr lang="en-US" dirty="0" err="1">
                <a:latin typeface="Cambria" panose="02040503050406030204" pitchFamily="18" charset="0"/>
                <a:ea typeface="Cambria" panose="02040503050406030204" pitchFamily="18" charset="0"/>
              </a:rPr>
              <a:t>assessee’s</a:t>
            </a:r>
            <a:r>
              <a:rPr lang="en-US" dirty="0">
                <a:latin typeface="Cambria" panose="02040503050406030204" pitchFamily="18" charset="0"/>
                <a:ea typeface="Cambria" panose="02040503050406030204" pitchFamily="18" charset="0"/>
              </a:rPr>
              <a:t> income tax slab</a:t>
            </a:r>
          </a:p>
          <a:p>
            <a:pPr algn="just">
              <a:lnSpc>
                <a:spcPct val="150000"/>
              </a:lnSpc>
            </a:pPr>
            <a:r>
              <a:rPr lang="en-US" dirty="0">
                <a:latin typeface="Cambria" panose="02040503050406030204" pitchFamily="18" charset="0"/>
                <a:ea typeface="Cambria" panose="02040503050406030204" pitchFamily="18" charset="0"/>
              </a:rPr>
              <a:t>The contract is settled by paying out the difference which may be positive or negative. </a:t>
            </a:r>
          </a:p>
          <a:p>
            <a:pPr algn="just">
              <a:lnSpc>
                <a:spcPct val="150000"/>
              </a:lnSpc>
            </a:pPr>
            <a:r>
              <a:rPr lang="en-US" dirty="0">
                <a:latin typeface="Cambria" panose="02040503050406030204" pitchFamily="18" charset="0"/>
                <a:ea typeface="Cambria" panose="02040503050406030204" pitchFamily="18" charset="0"/>
              </a:rPr>
              <a:t>The aggregate of both positive and negative differences is to be considered as the turnover of such transactions.</a:t>
            </a:r>
          </a:p>
        </p:txBody>
      </p:sp>
    </p:spTree>
    <p:extLst>
      <p:ext uri="{BB962C8B-B14F-4D97-AF65-F5344CB8AC3E}">
        <p14:creationId xmlns:p14="http://schemas.microsoft.com/office/powerpoint/2010/main" val="1051419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54</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 y="514350"/>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r>
              <a:rPr lang="en-US" b="1" u="sng" dirty="0">
                <a:latin typeface="Cambria" panose="02040503050406030204" pitchFamily="18" charset="0"/>
                <a:ea typeface="Cambria" panose="02040503050406030204" pitchFamily="18" charset="0"/>
              </a:rPr>
              <a:t>Case study 1:</a:t>
            </a:r>
          </a:p>
          <a:p>
            <a:pPr marL="101600" indent="0" algn="just">
              <a:lnSpc>
                <a:spcPct val="150000"/>
              </a:lnSpc>
              <a:buNone/>
            </a:pPr>
            <a:r>
              <a:rPr lang="en-US" dirty="0">
                <a:latin typeface="Cambria" panose="02040503050406030204" pitchFamily="18" charset="0"/>
                <a:ea typeface="Cambria" panose="02040503050406030204" pitchFamily="18" charset="0"/>
              </a:rPr>
              <a:t>Mr. A sold 150 shares of Glenmark pharmaceuticals, details of which are as follows:</a:t>
            </a:r>
          </a:p>
          <a:p>
            <a:pPr marL="101600" indent="0" algn="just">
              <a:lnSpc>
                <a:spcPct val="150000"/>
              </a:lnSpc>
              <a:buNone/>
            </a:pPr>
            <a:r>
              <a:rPr lang="en-US" dirty="0">
                <a:latin typeface="Cambria" panose="02040503050406030204" pitchFamily="18" charset="0"/>
                <a:ea typeface="Cambria" panose="02040503050406030204" pitchFamily="18" charset="0"/>
              </a:rPr>
              <a:t>Selling price per share: Rs. 479.3 each</a:t>
            </a:r>
          </a:p>
          <a:p>
            <a:pPr marL="101600" indent="0" algn="just">
              <a:lnSpc>
                <a:spcPct val="150000"/>
              </a:lnSpc>
              <a:buNone/>
            </a:pPr>
            <a:r>
              <a:rPr lang="en-US" dirty="0">
                <a:latin typeface="Cambria" panose="02040503050406030204" pitchFamily="18" charset="0"/>
                <a:ea typeface="Cambria" panose="02040503050406030204" pitchFamily="18" charset="0"/>
              </a:rPr>
              <a:t>Purchase cost per share: Rs. 200 each</a:t>
            </a:r>
          </a:p>
          <a:p>
            <a:pPr marL="101600" indent="0" algn="just">
              <a:lnSpc>
                <a:spcPct val="150000"/>
              </a:lnSpc>
              <a:buNone/>
            </a:pPr>
            <a:r>
              <a:rPr lang="en-US" dirty="0">
                <a:latin typeface="Cambria" panose="02040503050406030204" pitchFamily="18" charset="0"/>
                <a:ea typeface="Cambria" panose="02040503050406030204" pitchFamily="18" charset="0"/>
              </a:rPr>
              <a:t>Sale date: 03-04-2023</a:t>
            </a:r>
          </a:p>
          <a:p>
            <a:pPr marL="101600" indent="0" algn="just">
              <a:lnSpc>
                <a:spcPct val="150000"/>
              </a:lnSpc>
              <a:buNone/>
            </a:pPr>
            <a:r>
              <a:rPr lang="en-US" dirty="0">
                <a:latin typeface="Cambria" panose="02040503050406030204" pitchFamily="18" charset="0"/>
                <a:ea typeface="Cambria" panose="02040503050406030204" pitchFamily="18" charset="0"/>
              </a:rPr>
              <a:t>Purchase date: 05-04-2019</a:t>
            </a:r>
          </a:p>
          <a:p>
            <a:pPr marL="101600" indent="0" algn="just">
              <a:lnSpc>
                <a:spcPct val="150000"/>
              </a:lnSpc>
              <a:buNone/>
            </a:pPr>
            <a:r>
              <a:rPr lang="en-US" dirty="0">
                <a:latin typeface="Cambria" panose="02040503050406030204" pitchFamily="18" charset="0"/>
                <a:ea typeface="Cambria" panose="02040503050406030204" pitchFamily="18" charset="0"/>
              </a:rPr>
              <a:t>The amount invested at the time of purchase was borrowed as loan.  </a:t>
            </a:r>
          </a:p>
        </p:txBody>
      </p:sp>
    </p:spTree>
    <p:extLst>
      <p:ext uri="{BB962C8B-B14F-4D97-AF65-F5344CB8AC3E}">
        <p14:creationId xmlns:p14="http://schemas.microsoft.com/office/powerpoint/2010/main" val="2535805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55</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 y="514350"/>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89B17FD-8F35-4287-9848-F0C4B5BDF447}"/>
              </a:ext>
            </a:extLst>
          </p:cNvPr>
          <p:cNvPicPr>
            <a:picLocks noChangeAspect="1"/>
          </p:cNvPicPr>
          <p:nvPr/>
        </p:nvPicPr>
        <p:blipFill rotWithShape="1">
          <a:blip r:embed="rId3"/>
          <a:srcRect l="661" t="11481" r="3253" b="10000"/>
          <a:stretch/>
        </p:blipFill>
        <p:spPr>
          <a:xfrm>
            <a:off x="227635" y="834390"/>
            <a:ext cx="7902574" cy="4038600"/>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8" name="TextBox 7">
            <a:extLst>
              <a:ext uri="{FF2B5EF4-FFF2-40B4-BE49-F238E27FC236}">
                <a16:creationId xmlns:a16="http://schemas.microsoft.com/office/drawing/2014/main" id="{18318225-0BF0-49AE-B008-91C87592A17A}"/>
              </a:ext>
            </a:extLst>
          </p:cNvPr>
          <p:cNvSpPr txBox="1"/>
          <p:nvPr/>
        </p:nvSpPr>
        <p:spPr>
          <a:xfrm>
            <a:off x="227635" y="523873"/>
            <a:ext cx="3596640" cy="320040"/>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Contract note</a:t>
            </a:r>
            <a:endParaRPr lang="en-IN"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993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56</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 y="514350"/>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227634" y="523873"/>
            <a:ext cx="8016873" cy="4478662"/>
          </a:xfrm>
          <a:prstGeom prst="rect">
            <a:avLst/>
          </a:prstGeom>
          <a:noFill/>
        </p:spPr>
        <p:txBody>
          <a:bodyPr wrap="square" rtlCol="0">
            <a:spAutoFit/>
          </a:bodyPr>
          <a:lstStyle/>
          <a:p>
            <a:pPr>
              <a:lnSpc>
                <a:spcPct val="150000"/>
              </a:lnSpc>
            </a:pPr>
            <a:r>
              <a:rPr lang="en-US" sz="1600" b="1" dirty="0">
                <a:solidFill>
                  <a:schemeClr val="tx1"/>
                </a:solidFill>
                <a:latin typeface="Cambria" panose="02040503050406030204" pitchFamily="18" charset="0"/>
                <a:ea typeface="Cambria" panose="02040503050406030204" pitchFamily="18" charset="0"/>
              </a:rPr>
              <a:t>Expenses incurred:</a:t>
            </a:r>
          </a:p>
          <a:p>
            <a:pPr>
              <a:lnSpc>
                <a:spcPct val="150000"/>
              </a:lnSpc>
            </a:pPr>
            <a:r>
              <a:rPr lang="en-US" sz="1600" dirty="0">
                <a:solidFill>
                  <a:schemeClr val="tx1"/>
                </a:solidFill>
                <a:latin typeface="Cambria" panose="02040503050406030204" pitchFamily="18" charset="0"/>
                <a:ea typeface="Cambria" panose="02040503050406030204" pitchFamily="18" charset="0"/>
              </a:rPr>
              <a:t>Brokerage – Rs. 360</a:t>
            </a:r>
          </a:p>
          <a:p>
            <a:pPr>
              <a:lnSpc>
                <a:spcPct val="150000"/>
              </a:lnSpc>
            </a:pPr>
            <a:r>
              <a:rPr lang="en-US" sz="1600" dirty="0">
                <a:solidFill>
                  <a:schemeClr val="tx1"/>
                </a:solidFill>
                <a:latin typeface="Cambria" panose="02040503050406030204" pitchFamily="18" charset="0"/>
                <a:ea typeface="Cambria" panose="02040503050406030204" pitchFamily="18" charset="0"/>
              </a:rPr>
              <a:t>Exchange Charges – Rs. 2.7</a:t>
            </a:r>
          </a:p>
          <a:p>
            <a:pPr>
              <a:lnSpc>
                <a:spcPct val="150000"/>
              </a:lnSpc>
            </a:pPr>
            <a:r>
              <a:rPr lang="en-US" sz="1600" dirty="0">
                <a:solidFill>
                  <a:schemeClr val="tx1"/>
                </a:solidFill>
                <a:latin typeface="Cambria" panose="02040503050406030204" pitchFamily="18" charset="0"/>
                <a:ea typeface="Cambria" panose="02040503050406030204" pitchFamily="18" charset="0"/>
              </a:rPr>
              <a:t>SEBI Turnover fees –Rs.0.04</a:t>
            </a:r>
          </a:p>
          <a:p>
            <a:pPr>
              <a:lnSpc>
                <a:spcPct val="150000"/>
              </a:lnSpc>
            </a:pPr>
            <a:r>
              <a:rPr lang="en-US" sz="1600" dirty="0">
                <a:solidFill>
                  <a:schemeClr val="tx1"/>
                </a:solidFill>
                <a:latin typeface="Cambria" panose="02040503050406030204" pitchFamily="18" charset="0"/>
                <a:ea typeface="Cambria" panose="02040503050406030204" pitchFamily="18" charset="0"/>
              </a:rPr>
              <a:t>Securities transaction charges – Rs. 72</a:t>
            </a:r>
          </a:p>
          <a:p>
            <a:pPr>
              <a:lnSpc>
                <a:spcPct val="150000"/>
              </a:lnSpc>
            </a:pPr>
            <a:r>
              <a:rPr lang="en-US" sz="1600" dirty="0">
                <a:solidFill>
                  <a:schemeClr val="tx1"/>
                </a:solidFill>
                <a:latin typeface="Cambria" panose="02040503050406030204" pitchFamily="18" charset="0"/>
                <a:ea typeface="Cambria" panose="02040503050406030204" pitchFamily="18" charset="0"/>
              </a:rPr>
              <a:t>GST -  Rs. 65.29</a:t>
            </a:r>
          </a:p>
          <a:p>
            <a:pPr>
              <a:lnSpc>
                <a:spcPct val="150000"/>
              </a:lnSpc>
            </a:pPr>
            <a:r>
              <a:rPr lang="en-IN" sz="1600" dirty="0">
                <a:solidFill>
                  <a:schemeClr val="tx1"/>
                </a:solidFill>
                <a:latin typeface="Cambria" panose="02040503050406030204" pitchFamily="18" charset="0"/>
                <a:ea typeface="Cambria" panose="02040503050406030204" pitchFamily="18" charset="0"/>
              </a:rPr>
              <a:t>Interest expenses for loan (purchase cost) –Rs. 5,000</a:t>
            </a:r>
          </a:p>
          <a:p>
            <a:pPr>
              <a:lnSpc>
                <a:spcPct val="150000"/>
              </a:lnSpc>
            </a:pPr>
            <a:endParaRPr lang="en-IN" sz="1600" dirty="0">
              <a:solidFill>
                <a:schemeClr val="tx1"/>
              </a:solidFill>
              <a:latin typeface="Cambria" panose="02040503050406030204" pitchFamily="18" charset="0"/>
              <a:ea typeface="Cambria" panose="02040503050406030204" pitchFamily="18" charset="0"/>
            </a:endParaRPr>
          </a:p>
          <a:p>
            <a:pPr>
              <a:lnSpc>
                <a:spcPct val="150000"/>
              </a:lnSpc>
            </a:pPr>
            <a:r>
              <a:rPr lang="en-IN" sz="1600" dirty="0">
                <a:solidFill>
                  <a:schemeClr val="tx1"/>
                </a:solidFill>
                <a:latin typeface="Cambria" panose="02040503050406030204" pitchFamily="18" charset="0"/>
                <a:ea typeface="Cambria" panose="02040503050406030204" pitchFamily="18" charset="0"/>
              </a:rPr>
              <a:t>Which of the above charges are deductible under the Income Tax, 1961 in the following scenarios?</a:t>
            </a:r>
          </a:p>
          <a:p>
            <a:pPr marL="342900" indent="-342900">
              <a:lnSpc>
                <a:spcPct val="150000"/>
              </a:lnSpc>
              <a:buAutoNum type="arabicParenBoth"/>
            </a:pPr>
            <a:r>
              <a:rPr lang="en-IN" sz="1600" dirty="0">
                <a:solidFill>
                  <a:schemeClr val="tx1"/>
                </a:solidFill>
                <a:latin typeface="Cambria" panose="02040503050406030204" pitchFamily="18" charset="0"/>
                <a:ea typeface="Cambria" panose="02040503050406030204" pitchFamily="18" charset="0"/>
              </a:rPr>
              <a:t>Income from sale is treated as business income</a:t>
            </a:r>
          </a:p>
          <a:p>
            <a:pPr marL="342900" indent="-342900">
              <a:lnSpc>
                <a:spcPct val="150000"/>
              </a:lnSpc>
              <a:buAutoNum type="arabicParenBoth"/>
            </a:pPr>
            <a:r>
              <a:rPr lang="en-IN" sz="1600" dirty="0">
                <a:solidFill>
                  <a:schemeClr val="tx1"/>
                </a:solidFill>
                <a:latin typeface="Cambria" panose="02040503050406030204" pitchFamily="18" charset="0"/>
                <a:ea typeface="Cambria" panose="02040503050406030204" pitchFamily="18" charset="0"/>
              </a:rPr>
              <a:t>Income from sale is treated as long term capital gain</a:t>
            </a:r>
          </a:p>
        </p:txBody>
      </p:sp>
    </p:spTree>
    <p:extLst>
      <p:ext uri="{BB962C8B-B14F-4D97-AF65-F5344CB8AC3E}">
        <p14:creationId xmlns:p14="http://schemas.microsoft.com/office/powerpoint/2010/main" val="2274243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57</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 y="514350"/>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227634" y="523873"/>
            <a:ext cx="7902575" cy="4478662"/>
          </a:xfrm>
          <a:prstGeom prst="rect">
            <a:avLst/>
          </a:prstGeom>
          <a:noFill/>
        </p:spPr>
        <p:txBody>
          <a:bodyPr wrap="square" rtlCol="0">
            <a:spAutoFit/>
          </a:bodyPr>
          <a:lstStyle/>
          <a:p>
            <a:pPr algn="just">
              <a:lnSpc>
                <a:spcPct val="150000"/>
              </a:lnSpc>
            </a:pPr>
            <a:r>
              <a:rPr lang="en-US" sz="1600" b="1" dirty="0">
                <a:solidFill>
                  <a:schemeClr val="tx1"/>
                </a:solidFill>
                <a:latin typeface="Cambria" panose="02040503050406030204" pitchFamily="18" charset="0"/>
                <a:ea typeface="Cambria" panose="02040503050406030204" pitchFamily="18" charset="0"/>
              </a:rPr>
              <a:t>Response to case study 1:</a:t>
            </a:r>
          </a:p>
          <a:p>
            <a:pPr algn="just">
              <a:lnSpc>
                <a:spcPct val="150000"/>
              </a:lnSpc>
            </a:pPr>
            <a:r>
              <a:rPr lang="en-US" sz="1600" u="sng" dirty="0">
                <a:solidFill>
                  <a:schemeClr val="tx1"/>
                </a:solidFill>
                <a:latin typeface="Cambria" panose="02040503050406030204" pitchFamily="18" charset="0"/>
                <a:ea typeface="Cambria" panose="02040503050406030204" pitchFamily="18" charset="0"/>
              </a:rPr>
              <a:t>Business income –</a:t>
            </a: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Section 37(1) states that any expenditure expended wholly or exclusively for the purposes of the business or profession shall be allowed in computing “Business income”</a:t>
            </a: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Section 36 (1) (XV) states that STT paid by the </a:t>
            </a:r>
            <a:r>
              <a:rPr lang="en-US" sz="1600" dirty="0" err="1">
                <a:solidFill>
                  <a:schemeClr val="tx1"/>
                </a:solidFill>
                <a:latin typeface="Cambria" panose="02040503050406030204" pitchFamily="18" charset="0"/>
                <a:ea typeface="Cambria" panose="02040503050406030204" pitchFamily="18" charset="0"/>
              </a:rPr>
              <a:t>assessee</a:t>
            </a:r>
            <a:r>
              <a:rPr lang="en-US" sz="1600" dirty="0">
                <a:solidFill>
                  <a:schemeClr val="tx1"/>
                </a:solidFill>
                <a:latin typeface="Cambria" panose="02040503050406030204" pitchFamily="18" charset="0"/>
                <a:ea typeface="Cambria" panose="02040503050406030204" pitchFamily="18" charset="0"/>
              </a:rPr>
              <a:t> should be allowed to be deducted in computing business income</a:t>
            </a:r>
          </a:p>
          <a:p>
            <a:pPr algn="just">
              <a:lnSpc>
                <a:spcPct val="150000"/>
              </a:lnSpc>
            </a:pPr>
            <a:r>
              <a:rPr lang="en-US" sz="1600" u="sng" dirty="0">
                <a:solidFill>
                  <a:schemeClr val="tx1"/>
                </a:solidFill>
                <a:latin typeface="Cambria" panose="02040503050406030204" pitchFamily="18" charset="0"/>
                <a:ea typeface="Cambria" panose="02040503050406030204" pitchFamily="18" charset="0"/>
              </a:rPr>
              <a:t>Capital gain–</a:t>
            </a: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As per section 48 of the Income Tax Act, 1961, capital gain shall be computed by deducting expenditure incurred wholly and exclusively in connection with such transfer and cost of acquisition from full value of consideration.</a:t>
            </a:r>
          </a:p>
          <a:p>
            <a:pPr algn="just">
              <a:lnSpc>
                <a:spcPct val="150000"/>
              </a:lnSpc>
            </a:pPr>
            <a:endParaRPr lang="en-US" sz="1600" dirty="0">
              <a:solidFill>
                <a:schemeClr val="tx1"/>
              </a:solidFill>
              <a:latin typeface="Cambria" panose="02040503050406030204" pitchFamily="18" charset="0"/>
              <a:ea typeface="Cambria" panose="02040503050406030204" pitchFamily="18" charset="0"/>
            </a:endParaRPr>
          </a:p>
          <a:p>
            <a:pPr algn="just">
              <a:lnSpc>
                <a:spcPct val="150000"/>
              </a:lnSpc>
            </a:pPr>
            <a:endParaRPr lang="en-US"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3314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58</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1" y="514350"/>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227634" y="523873"/>
            <a:ext cx="8016873" cy="785343"/>
          </a:xfrm>
          <a:prstGeom prst="rect">
            <a:avLst/>
          </a:prstGeom>
          <a:noFill/>
        </p:spPr>
        <p:txBody>
          <a:bodyPr wrap="square" rtlCol="0">
            <a:spAutoFit/>
          </a:bodyPr>
          <a:lstStyle/>
          <a:p>
            <a:pPr>
              <a:lnSpc>
                <a:spcPct val="150000"/>
              </a:lnSpc>
            </a:pPr>
            <a:r>
              <a:rPr lang="en-US" sz="1600" b="1" dirty="0">
                <a:solidFill>
                  <a:schemeClr val="tx1"/>
                </a:solidFill>
                <a:latin typeface="Cambria" panose="02040503050406030204" pitchFamily="18" charset="0"/>
                <a:ea typeface="Cambria" panose="02040503050406030204" pitchFamily="18" charset="0"/>
              </a:rPr>
              <a:t>Response to case study 1:</a:t>
            </a:r>
          </a:p>
          <a:p>
            <a:pPr>
              <a:lnSpc>
                <a:spcPct val="150000"/>
              </a:lnSpc>
            </a:pPr>
            <a:endParaRPr lang="en-US" sz="1600" dirty="0">
              <a:solidFill>
                <a:schemeClr val="tx1"/>
              </a:solidFill>
              <a:latin typeface="Cambria" panose="02040503050406030204" pitchFamily="18" charset="0"/>
              <a:ea typeface="Cambria" panose="02040503050406030204" pitchFamily="18" charset="0"/>
            </a:endParaRPr>
          </a:p>
        </p:txBody>
      </p:sp>
      <p:graphicFrame>
        <p:nvGraphicFramePr>
          <p:cNvPr id="2" name="Table 3">
            <a:extLst>
              <a:ext uri="{FF2B5EF4-FFF2-40B4-BE49-F238E27FC236}">
                <a16:creationId xmlns:a16="http://schemas.microsoft.com/office/drawing/2014/main" id="{B23404FC-ABCF-4DF6-A8FD-01B5EACAE381}"/>
              </a:ext>
            </a:extLst>
          </p:cNvPr>
          <p:cNvGraphicFramePr>
            <a:graphicFrameLocks noGrp="1"/>
          </p:cNvGraphicFramePr>
          <p:nvPr>
            <p:extLst>
              <p:ext uri="{D42A27DB-BD31-4B8C-83A1-F6EECF244321}">
                <p14:modId xmlns:p14="http://schemas.microsoft.com/office/powerpoint/2010/main" val="2950366859"/>
              </p:ext>
            </p:extLst>
          </p:nvPr>
        </p:nvGraphicFramePr>
        <p:xfrm>
          <a:off x="552449" y="1161969"/>
          <a:ext cx="6657975" cy="2743200"/>
        </p:xfrm>
        <a:graphic>
          <a:graphicData uri="http://schemas.openxmlformats.org/drawingml/2006/table">
            <a:tbl>
              <a:tblPr firstRow="1" bandRow="1">
                <a:tableStyleId>{9800860D-6354-4378-A09D-8DFCC888E2C9}</a:tableStyleId>
              </a:tblPr>
              <a:tblGrid>
                <a:gridCol w="2219325">
                  <a:extLst>
                    <a:ext uri="{9D8B030D-6E8A-4147-A177-3AD203B41FA5}">
                      <a16:colId xmlns:a16="http://schemas.microsoft.com/office/drawing/2014/main" val="997426521"/>
                    </a:ext>
                  </a:extLst>
                </a:gridCol>
                <a:gridCol w="2219325">
                  <a:extLst>
                    <a:ext uri="{9D8B030D-6E8A-4147-A177-3AD203B41FA5}">
                      <a16:colId xmlns:a16="http://schemas.microsoft.com/office/drawing/2014/main" val="1467561020"/>
                    </a:ext>
                  </a:extLst>
                </a:gridCol>
                <a:gridCol w="2219325">
                  <a:extLst>
                    <a:ext uri="{9D8B030D-6E8A-4147-A177-3AD203B41FA5}">
                      <a16:colId xmlns:a16="http://schemas.microsoft.com/office/drawing/2014/main" val="2867012424"/>
                    </a:ext>
                  </a:extLst>
                </a:gridCol>
              </a:tblGrid>
              <a:tr h="370840">
                <a:tc>
                  <a:txBody>
                    <a:bodyPr/>
                    <a:lstStyle/>
                    <a:p>
                      <a:r>
                        <a:rPr lang="en-US" b="1" dirty="0">
                          <a:latin typeface="Cambria" panose="02040503050406030204" pitchFamily="18" charset="0"/>
                          <a:ea typeface="Cambria" panose="02040503050406030204" pitchFamily="18" charset="0"/>
                        </a:rPr>
                        <a:t>Charges</a:t>
                      </a:r>
                      <a:endParaRPr lang="en-IN" b="1" dirty="0">
                        <a:latin typeface="Cambria" panose="02040503050406030204" pitchFamily="18" charset="0"/>
                        <a:ea typeface="Cambria" panose="02040503050406030204" pitchFamily="18" charset="0"/>
                      </a:endParaRPr>
                    </a:p>
                  </a:txBody>
                  <a:tcPr/>
                </a:tc>
                <a:tc>
                  <a:txBody>
                    <a:bodyPr/>
                    <a:lstStyle/>
                    <a:p>
                      <a:r>
                        <a:rPr lang="en-US" b="1" dirty="0">
                          <a:latin typeface="Cambria" panose="02040503050406030204" pitchFamily="18" charset="0"/>
                          <a:ea typeface="Cambria" panose="02040503050406030204" pitchFamily="18" charset="0"/>
                        </a:rPr>
                        <a:t>Deductible under business income</a:t>
                      </a:r>
                      <a:endParaRPr lang="en-IN" b="1" dirty="0">
                        <a:latin typeface="Cambria" panose="02040503050406030204" pitchFamily="18" charset="0"/>
                        <a:ea typeface="Cambria" panose="02040503050406030204" pitchFamily="18" charset="0"/>
                      </a:endParaRPr>
                    </a:p>
                  </a:txBody>
                  <a:tcPr/>
                </a:tc>
                <a:tc>
                  <a:txBody>
                    <a:bodyPr/>
                    <a:lstStyle/>
                    <a:p>
                      <a:r>
                        <a:rPr lang="en-US" b="1" dirty="0">
                          <a:latin typeface="Cambria" panose="02040503050406030204" pitchFamily="18" charset="0"/>
                          <a:ea typeface="Cambria" panose="02040503050406030204" pitchFamily="18" charset="0"/>
                        </a:rPr>
                        <a:t>Deductible under capital gain</a:t>
                      </a:r>
                      <a:endParaRPr lang="en-IN"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034009400"/>
                  </a:ext>
                </a:extLst>
              </a:tr>
              <a:tr h="370840">
                <a:tc>
                  <a:txBody>
                    <a:bodyPr/>
                    <a:lstStyle/>
                    <a:p>
                      <a:r>
                        <a:rPr lang="en-US" dirty="0">
                          <a:latin typeface="Cambria" panose="02040503050406030204" pitchFamily="18" charset="0"/>
                          <a:ea typeface="Cambria" panose="02040503050406030204" pitchFamily="18" charset="0"/>
                        </a:rPr>
                        <a:t>Brokerage</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157394782"/>
                  </a:ext>
                </a:extLst>
              </a:tr>
              <a:tr h="370840">
                <a:tc>
                  <a:txBody>
                    <a:bodyPr/>
                    <a:lstStyle/>
                    <a:p>
                      <a:r>
                        <a:rPr lang="en-US" dirty="0">
                          <a:latin typeface="Cambria" panose="02040503050406030204" pitchFamily="18" charset="0"/>
                          <a:ea typeface="Cambria" panose="02040503050406030204" pitchFamily="18" charset="0"/>
                        </a:rPr>
                        <a:t>Exchange charges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996106065"/>
                  </a:ext>
                </a:extLst>
              </a:tr>
              <a:tr h="370840">
                <a:tc>
                  <a:txBody>
                    <a:bodyPr/>
                    <a:lstStyle/>
                    <a:p>
                      <a:r>
                        <a:rPr lang="en-US" dirty="0">
                          <a:latin typeface="Cambria" panose="02040503050406030204" pitchFamily="18" charset="0"/>
                          <a:ea typeface="Cambria" panose="02040503050406030204" pitchFamily="18" charset="0"/>
                        </a:rPr>
                        <a:t>SEBI turnover fees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8446292"/>
                  </a:ext>
                </a:extLst>
              </a:tr>
              <a:tr h="370840">
                <a:tc>
                  <a:txBody>
                    <a:bodyPr/>
                    <a:lstStyle/>
                    <a:p>
                      <a:r>
                        <a:rPr lang="en-US" dirty="0">
                          <a:latin typeface="Cambria" panose="02040503050406030204" pitchFamily="18" charset="0"/>
                          <a:ea typeface="Cambria" panose="02040503050406030204" pitchFamily="18" charset="0"/>
                        </a:rPr>
                        <a:t>GST</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77748983"/>
                  </a:ext>
                </a:extLst>
              </a:tr>
              <a:tr h="370840">
                <a:tc>
                  <a:txBody>
                    <a:bodyPr/>
                    <a:lstStyle/>
                    <a:p>
                      <a:r>
                        <a:rPr lang="en-US" dirty="0">
                          <a:latin typeface="Cambria" panose="02040503050406030204" pitchFamily="18" charset="0"/>
                          <a:ea typeface="Cambria" panose="02040503050406030204" pitchFamily="18" charset="0"/>
                        </a:rPr>
                        <a:t>Interest expenses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No</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52606741"/>
                  </a:ext>
                </a:extLst>
              </a:tr>
              <a:tr h="370840">
                <a:tc>
                  <a:txBody>
                    <a:bodyPr/>
                    <a:lstStyle/>
                    <a:p>
                      <a:r>
                        <a:rPr lang="en-US" dirty="0">
                          <a:latin typeface="Cambria" panose="02040503050406030204" pitchFamily="18" charset="0"/>
                          <a:ea typeface="Cambria" panose="02040503050406030204" pitchFamily="18" charset="0"/>
                        </a:rPr>
                        <a:t>STT</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Yes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No</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95331056"/>
                  </a:ext>
                </a:extLst>
              </a:tr>
            </a:tbl>
          </a:graphicData>
        </a:graphic>
      </p:graphicFrame>
    </p:spTree>
    <p:extLst>
      <p:ext uri="{BB962C8B-B14F-4D97-AF65-F5344CB8AC3E}">
        <p14:creationId xmlns:p14="http://schemas.microsoft.com/office/powerpoint/2010/main" val="3721976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59</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237042" y="452387"/>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8766" y="347712"/>
            <a:ext cx="8016873" cy="1893339"/>
          </a:xfrm>
          <a:prstGeom prst="rect">
            <a:avLst/>
          </a:prstGeom>
          <a:noFill/>
        </p:spPr>
        <p:txBody>
          <a:bodyPr wrap="square" rtlCol="0">
            <a:spAutoFit/>
          </a:bodyPr>
          <a:lstStyle/>
          <a:p>
            <a:pPr>
              <a:lnSpc>
                <a:spcPct val="150000"/>
              </a:lnSpc>
            </a:pPr>
            <a:r>
              <a:rPr lang="en-US" sz="1600" b="1" u="sng" dirty="0">
                <a:solidFill>
                  <a:schemeClr val="tx1"/>
                </a:solidFill>
                <a:latin typeface="Cambria" panose="02040503050406030204" pitchFamily="18" charset="0"/>
                <a:ea typeface="Cambria" panose="02040503050406030204" pitchFamily="18" charset="0"/>
              </a:rPr>
              <a:t>Case study 2</a:t>
            </a:r>
          </a:p>
          <a:p>
            <a:pPr>
              <a:lnSpc>
                <a:spcPct val="150000"/>
              </a:lnSpc>
            </a:pPr>
            <a:r>
              <a:rPr lang="en-US" sz="1600" dirty="0">
                <a:solidFill>
                  <a:schemeClr val="tx1"/>
                </a:solidFill>
                <a:latin typeface="Cambria" panose="02040503050406030204" pitchFamily="18" charset="0"/>
                <a:ea typeface="Cambria" panose="02040503050406030204" pitchFamily="18" charset="0"/>
              </a:rPr>
              <a:t>Mr. A deals in futures and options trading. During FY 23-24, he entered into the following contracts:</a:t>
            </a:r>
          </a:p>
          <a:p>
            <a:pPr>
              <a:lnSpc>
                <a:spcPct val="150000"/>
              </a:lnSpc>
            </a:pPr>
            <a:r>
              <a:rPr lang="en-US" sz="1600" dirty="0">
                <a:solidFill>
                  <a:schemeClr val="tx1"/>
                </a:solidFill>
                <a:latin typeface="Cambria" panose="02040503050406030204" pitchFamily="18" charset="0"/>
                <a:ea typeface="Cambria" panose="02040503050406030204" pitchFamily="18" charset="0"/>
              </a:rPr>
              <a:t>Futures:</a:t>
            </a:r>
          </a:p>
          <a:p>
            <a:pPr>
              <a:lnSpc>
                <a:spcPct val="150000"/>
              </a:lnSpc>
            </a:pPr>
            <a:endParaRPr lang="en-US" sz="1600" dirty="0">
              <a:solidFill>
                <a:schemeClr val="tx1"/>
              </a:solidFill>
              <a:latin typeface="Cambria" panose="02040503050406030204" pitchFamily="18" charset="0"/>
              <a:ea typeface="Cambria" panose="02040503050406030204" pitchFamily="18" charset="0"/>
            </a:endParaRPr>
          </a:p>
        </p:txBody>
      </p:sp>
      <p:graphicFrame>
        <p:nvGraphicFramePr>
          <p:cNvPr id="4" name="Table 4">
            <a:extLst>
              <a:ext uri="{FF2B5EF4-FFF2-40B4-BE49-F238E27FC236}">
                <a16:creationId xmlns:a16="http://schemas.microsoft.com/office/drawing/2014/main" id="{454FB515-25A6-487C-A4F2-A2B127A18743}"/>
              </a:ext>
            </a:extLst>
          </p:cNvPr>
          <p:cNvGraphicFramePr>
            <a:graphicFrameLocks noGrp="1"/>
          </p:cNvGraphicFramePr>
          <p:nvPr>
            <p:extLst>
              <p:ext uri="{D42A27DB-BD31-4B8C-83A1-F6EECF244321}">
                <p14:modId xmlns:p14="http://schemas.microsoft.com/office/powerpoint/2010/main" val="1211748360"/>
              </p:ext>
            </p:extLst>
          </p:nvPr>
        </p:nvGraphicFramePr>
        <p:xfrm>
          <a:off x="1155076" y="1447597"/>
          <a:ext cx="6064251" cy="1620520"/>
        </p:xfrm>
        <a:graphic>
          <a:graphicData uri="http://schemas.openxmlformats.org/drawingml/2006/table">
            <a:tbl>
              <a:tblPr firstRow="1" bandRow="1">
                <a:tableStyleId>{9800860D-6354-4378-A09D-8DFCC888E2C9}</a:tableStyleId>
              </a:tblPr>
              <a:tblGrid>
                <a:gridCol w="1114564">
                  <a:extLst>
                    <a:ext uri="{9D8B030D-6E8A-4147-A177-3AD203B41FA5}">
                      <a16:colId xmlns:a16="http://schemas.microsoft.com/office/drawing/2014/main" val="2598234083"/>
                    </a:ext>
                  </a:extLst>
                </a:gridCol>
                <a:gridCol w="526774">
                  <a:extLst>
                    <a:ext uri="{9D8B030D-6E8A-4147-A177-3AD203B41FA5}">
                      <a16:colId xmlns:a16="http://schemas.microsoft.com/office/drawing/2014/main" val="900176634"/>
                    </a:ext>
                  </a:extLst>
                </a:gridCol>
                <a:gridCol w="1023731">
                  <a:extLst>
                    <a:ext uri="{9D8B030D-6E8A-4147-A177-3AD203B41FA5}">
                      <a16:colId xmlns:a16="http://schemas.microsoft.com/office/drawing/2014/main" val="3519183652"/>
                    </a:ext>
                  </a:extLst>
                </a:gridCol>
                <a:gridCol w="1222513">
                  <a:extLst>
                    <a:ext uri="{9D8B030D-6E8A-4147-A177-3AD203B41FA5}">
                      <a16:colId xmlns:a16="http://schemas.microsoft.com/office/drawing/2014/main" val="2444337894"/>
                    </a:ext>
                  </a:extLst>
                </a:gridCol>
                <a:gridCol w="1013791">
                  <a:extLst>
                    <a:ext uri="{9D8B030D-6E8A-4147-A177-3AD203B41FA5}">
                      <a16:colId xmlns:a16="http://schemas.microsoft.com/office/drawing/2014/main" val="1921060357"/>
                    </a:ext>
                  </a:extLst>
                </a:gridCol>
                <a:gridCol w="1162878">
                  <a:extLst>
                    <a:ext uri="{9D8B030D-6E8A-4147-A177-3AD203B41FA5}">
                      <a16:colId xmlns:a16="http://schemas.microsoft.com/office/drawing/2014/main" val="567608706"/>
                    </a:ext>
                  </a:extLst>
                </a:gridCol>
              </a:tblGrid>
              <a:tr h="170816">
                <a:tc>
                  <a:txBody>
                    <a:bodyPr/>
                    <a:lstStyle/>
                    <a:p>
                      <a:r>
                        <a:rPr lang="en-US" sz="1400" b="1" dirty="0">
                          <a:latin typeface="Cambria" panose="02040503050406030204" pitchFamily="18" charset="0"/>
                          <a:ea typeface="Cambria" panose="02040503050406030204" pitchFamily="18" charset="0"/>
                        </a:rPr>
                        <a:t>Particulars</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Lot size</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Purchase value per lot</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Sale value per lot</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Premium received on sale</a:t>
                      </a:r>
                      <a:endParaRPr lang="en-IN" sz="1400" b="1" dirty="0">
                        <a:latin typeface="Cambria" panose="02040503050406030204" pitchFamily="18" charset="0"/>
                        <a:ea typeface="Cambria" panose="02040503050406030204" pitchFamily="18" charset="0"/>
                      </a:endParaRPr>
                    </a:p>
                  </a:txBody>
                  <a:tcPr/>
                </a:tc>
                <a:tc>
                  <a:txBody>
                    <a:bodyPr/>
                    <a:lstStyle/>
                    <a:p>
                      <a:r>
                        <a:rPr lang="en-US" sz="1400" b="1" dirty="0">
                          <a:latin typeface="Cambria" panose="02040503050406030204" pitchFamily="18" charset="0"/>
                          <a:ea typeface="Cambria" panose="02040503050406030204" pitchFamily="18" charset="0"/>
                        </a:rPr>
                        <a:t>Gain/(loss)</a:t>
                      </a:r>
                      <a:endParaRPr lang="en-IN" sz="14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61874087"/>
                  </a:ext>
                </a:extLst>
              </a:tr>
              <a:tr h="370840">
                <a:tc>
                  <a:txBody>
                    <a:bodyPr/>
                    <a:lstStyle/>
                    <a:p>
                      <a:r>
                        <a:rPr lang="en-US" sz="1400" dirty="0">
                          <a:latin typeface="Cambria" panose="02040503050406030204" pitchFamily="18" charset="0"/>
                          <a:ea typeface="Cambria" panose="02040503050406030204" pitchFamily="18" charset="0"/>
                        </a:rPr>
                        <a:t>HDFC Bank</a:t>
                      </a:r>
                      <a:endParaRPr lang="en-IN"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400</a:t>
                      </a:r>
                      <a:endParaRPr lang="en-IN"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5,00,000</a:t>
                      </a:r>
                      <a:endParaRPr lang="en-IN"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7,50,000</a:t>
                      </a:r>
                      <a:endParaRPr lang="en-IN"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a:t>
                      </a:r>
                      <a:endParaRPr lang="en-IN"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2,50,000</a:t>
                      </a:r>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47330865"/>
                  </a:ext>
                </a:extLst>
              </a:tr>
              <a:tr h="0">
                <a:tc>
                  <a:txBody>
                    <a:bodyPr/>
                    <a:lstStyle/>
                    <a:p>
                      <a:r>
                        <a:rPr lang="en-US" sz="1400" dirty="0">
                          <a:latin typeface="Cambria" panose="02040503050406030204" pitchFamily="18" charset="0"/>
                          <a:ea typeface="Cambria" panose="02040503050406030204" pitchFamily="18" charset="0"/>
                        </a:rPr>
                        <a:t>Asian paints</a:t>
                      </a:r>
                      <a:endParaRPr lang="en-IN" sz="14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Cambria" panose="02040503050406030204" pitchFamily="18" charset="0"/>
                          <a:ea typeface="Cambria" panose="02040503050406030204" pitchFamily="18" charset="0"/>
                        </a:rPr>
                        <a:t>500</a:t>
                      </a:r>
                      <a:endParaRPr lang="en-IN" sz="14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Cambria" panose="02040503050406030204" pitchFamily="18" charset="0"/>
                          <a:ea typeface="Cambria" panose="02040503050406030204" pitchFamily="18" charset="0"/>
                        </a:rPr>
                        <a:t>4,00,000</a:t>
                      </a:r>
                      <a:endParaRPr lang="en-IN" sz="14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Cambria" panose="02040503050406030204" pitchFamily="18" charset="0"/>
                          <a:ea typeface="Cambria" panose="02040503050406030204" pitchFamily="18" charset="0"/>
                        </a:rPr>
                        <a:t>3,00,000</a:t>
                      </a:r>
                      <a:endParaRPr lang="en-IN" sz="14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Cambria" panose="02040503050406030204" pitchFamily="18" charset="0"/>
                          <a:ea typeface="Cambria" panose="02040503050406030204" pitchFamily="18" charset="0"/>
                        </a:rPr>
                        <a:t>-</a:t>
                      </a:r>
                      <a:endParaRPr lang="en-IN" sz="14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Cambria" panose="02040503050406030204" pitchFamily="18" charset="0"/>
                          <a:ea typeface="Cambria" panose="02040503050406030204" pitchFamily="18" charset="0"/>
                        </a:rPr>
                        <a:t>(50,000)</a:t>
                      </a:r>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76423188"/>
                  </a:ext>
                </a:extLst>
              </a:tr>
            </a:tbl>
          </a:graphicData>
        </a:graphic>
      </p:graphicFrame>
      <p:sp>
        <p:nvSpPr>
          <p:cNvPr id="9" name="TextBox 8">
            <a:extLst>
              <a:ext uri="{FF2B5EF4-FFF2-40B4-BE49-F238E27FC236}">
                <a16:creationId xmlns:a16="http://schemas.microsoft.com/office/drawing/2014/main" id="{C578EC9C-7279-4BA5-AFD1-871D13FFB52E}"/>
              </a:ext>
            </a:extLst>
          </p:cNvPr>
          <p:cNvSpPr txBox="1"/>
          <p:nvPr/>
        </p:nvSpPr>
        <p:spPr>
          <a:xfrm>
            <a:off x="377687" y="3187230"/>
            <a:ext cx="6581775" cy="307777"/>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How will turnover for liability for audit under section 44AB be calculated?</a:t>
            </a:r>
            <a:endParaRPr lang="en-IN"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205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318374" y="1630017"/>
            <a:ext cx="5570900" cy="1378814"/>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IN" dirty="0"/>
              <a:t>Types of Securities</a:t>
            </a:r>
            <a:endParaRPr dirty="0"/>
          </a:p>
        </p:txBody>
      </p:sp>
      <p:sp>
        <p:nvSpPr>
          <p:cNvPr id="110" name="Google Shape;110;p15"/>
          <p:cNvSpPr/>
          <p:nvPr/>
        </p:nvSpPr>
        <p:spPr>
          <a:xfrm>
            <a:off x="7062378" y="2810300"/>
            <a:ext cx="1204570" cy="2326298"/>
          </a:xfrm>
          <a:prstGeom prst="rect">
            <a:avLst/>
          </a:prstGeom>
        </p:spPr>
        <p:txBody>
          <a:bodyPr>
            <a:prstTxWarp prst="textPlain">
              <a:avLst/>
            </a:prstTxWarp>
          </a:bodyPr>
          <a:lstStyle/>
          <a:p>
            <a:pPr lvl="0" algn="ctr"/>
            <a:endParaRPr b="0" i="0" dirty="0">
              <a:ln>
                <a:noFill/>
              </a:ln>
              <a:gradFill>
                <a:gsLst>
                  <a:gs pos="0">
                    <a:schemeClr val="accent3"/>
                  </a:gs>
                  <a:gs pos="100000">
                    <a:schemeClr val="accent4"/>
                  </a:gs>
                </a:gsLst>
                <a:lin ang="5400700" scaled="0"/>
              </a:gradFill>
              <a:latin typeface="Fira Sans;600"/>
            </a:endParaRPr>
          </a:p>
        </p:txBody>
      </p:sp>
    </p:spTree>
    <p:extLst>
      <p:ext uri="{BB962C8B-B14F-4D97-AF65-F5344CB8AC3E}">
        <p14:creationId xmlns:p14="http://schemas.microsoft.com/office/powerpoint/2010/main" val="3580397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60</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237042" y="452387"/>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5189" y="291392"/>
            <a:ext cx="8016873" cy="1154675"/>
          </a:xfrm>
          <a:prstGeom prst="rect">
            <a:avLst/>
          </a:prstGeom>
          <a:noFill/>
        </p:spPr>
        <p:txBody>
          <a:bodyPr wrap="square" rtlCol="0">
            <a:spAutoFit/>
          </a:bodyPr>
          <a:lstStyle/>
          <a:p>
            <a:pPr>
              <a:lnSpc>
                <a:spcPct val="150000"/>
              </a:lnSpc>
            </a:pPr>
            <a:r>
              <a:rPr lang="en-US" sz="1600" b="1" u="sng" dirty="0">
                <a:solidFill>
                  <a:schemeClr val="tx1"/>
                </a:solidFill>
                <a:latin typeface="Cambria" panose="02040503050406030204" pitchFamily="18" charset="0"/>
                <a:ea typeface="Cambria" panose="02040503050406030204" pitchFamily="18" charset="0"/>
              </a:rPr>
              <a:t>Case study 2</a:t>
            </a:r>
          </a:p>
          <a:p>
            <a:pPr>
              <a:lnSpc>
                <a:spcPct val="150000"/>
              </a:lnSpc>
            </a:pPr>
            <a:r>
              <a:rPr lang="en-US" sz="1600" dirty="0">
                <a:solidFill>
                  <a:schemeClr val="tx1"/>
                </a:solidFill>
                <a:latin typeface="Cambria" panose="02040503050406030204" pitchFamily="18" charset="0"/>
                <a:ea typeface="Cambria" panose="02040503050406030204" pitchFamily="18" charset="0"/>
              </a:rPr>
              <a:t>Options:</a:t>
            </a:r>
          </a:p>
          <a:p>
            <a:pPr>
              <a:lnSpc>
                <a:spcPct val="150000"/>
              </a:lnSpc>
            </a:pPr>
            <a:endParaRPr lang="en-US" sz="1600" dirty="0">
              <a:solidFill>
                <a:schemeClr val="tx1"/>
              </a:solidFill>
              <a:latin typeface="Cambria" panose="02040503050406030204" pitchFamily="18" charset="0"/>
              <a:ea typeface="Cambria" panose="02040503050406030204" pitchFamily="18" charset="0"/>
            </a:endParaRPr>
          </a:p>
        </p:txBody>
      </p:sp>
      <p:graphicFrame>
        <p:nvGraphicFramePr>
          <p:cNvPr id="4" name="Table 4">
            <a:extLst>
              <a:ext uri="{FF2B5EF4-FFF2-40B4-BE49-F238E27FC236}">
                <a16:creationId xmlns:a16="http://schemas.microsoft.com/office/drawing/2014/main" id="{454FB515-25A6-487C-A4F2-A2B127A18743}"/>
              </a:ext>
            </a:extLst>
          </p:cNvPr>
          <p:cNvGraphicFramePr>
            <a:graphicFrameLocks noGrp="1"/>
          </p:cNvGraphicFramePr>
          <p:nvPr>
            <p:extLst>
              <p:ext uri="{D42A27DB-BD31-4B8C-83A1-F6EECF244321}">
                <p14:modId xmlns:p14="http://schemas.microsoft.com/office/powerpoint/2010/main" val="2290531741"/>
              </p:ext>
            </p:extLst>
          </p:nvPr>
        </p:nvGraphicFramePr>
        <p:xfrm>
          <a:off x="178904" y="1065131"/>
          <a:ext cx="8041122" cy="3246120"/>
        </p:xfrm>
        <a:graphic>
          <a:graphicData uri="http://schemas.openxmlformats.org/drawingml/2006/table">
            <a:tbl>
              <a:tblPr firstRow="1" bandRow="1">
                <a:tableStyleId>{9800860D-6354-4378-A09D-8DFCC888E2C9}</a:tableStyleId>
              </a:tblPr>
              <a:tblGrid>
                <a:gridCol w="715618">
                  <a:extLst>
                    <a:ext uri="{9D8B030D-6E8A-4147-A177-3AD203B41FA5}">
                      <a16:colId xmlns:a16="http://schemas.microsoft.com/office/drawing/2014/main" val="3567596424"/>
                    </a:ext>
                  </a:extLst>
                </a:gridCol>
                <a:gridCol w="755374">
                  <a:extLst>
                    <a:ext uri="{9D8B030D-6E8A-4147-A177-3AD203B41FA5}">
                      <a16:colId xmlns:a16="http://schemas.microsoft.com/office/drawing/2014/main" val="3668414172"/>
                    </a:ext>
                  </a:extLst>
                </a:gridCol>
                <a:gridCol w="1093304">
                  <a:extLst>
                    <a:ext uri="{9D8B030D-6E8A-4147-A177-3AD203B41FA5}">
                      <a16:colId xmlns:a16="http://schemas.microsoft.com/office/drawing/2014/main" val="634791960"/>
                    </a:ext>
                  </a:extLst>
                </a:gridCol>
                <a:gridCol w="884583">
                  <a:extLst>
                    <a:ext uri="{9D8B030D-6E8A-4147-A177-3AD203B41FA5}">
                      <a16:colId xmlns:a16="http://schemas.microsoft.com/office/drawing/2014/main" val="900176634"/>
                    </a:ext>
                  </a:extLst>
                </a:gridCol>
                <a:gridCol w="1043608">
                  <a:extLst>
                    <a:ext uri="{9D8B030D-6E8A-4147-A177-3AD203B41FA5}">
                      <a16:colId xmlns:a16="http://schemas.microsoft.com/office/drawing/2014/main" val="3519183652"/>
                    </a:ext>
                  </a:extLst>
                </a:gridCol>
                <a:gridCol w="934279">
                  <a:extLst>
                    <a:ext uri="{9D8B030D-6E8A-4147-A177-3AD203B41FA5}">
                      <a16:colId xmlns:a16="http://schemas.microsoft.com/office/drawing/2014/main" val="2492847257"/>
                    </a:ext>
                  </a:extLst>
                </a:gridCol>
                <a:gridCol w="1143365">
                  <a:extLst>
                    <a:ext uri="{9D8B030D-6E8A-4147-A177-3AD203B41FA5}">
                      <a16:colId xmlns:a16="http://schemas.microsoft.com/office/drawing/2014/main" val="567608706"/>
                    </a:ext>
                  </a:extLst>
                </a:gridCol>
                <a:gridCol w="1470991">
                  <a:extLst>
                    <a:ext uri="{9D8B030D-6E8A-4147-A177-3AD203B41FA5}">
                      <a16:colId xmlns:a16="http://schemas.microsoft.com/office/drawing/2014/main" val="1632721250"/>
                    </a:ext>
                  </a:extLst>
                </a:gridCol>
              </a:tblGrid>
              <a:tr h="708046">
                <a:tc>
                  <a:txBody>
                    <a:bodyPr/>
                    <a:lstStyle/>
                    <a:p>
                      <a:r>
                        <a:rPr lang="en-US" sz="1300" b="1" dirty="0">
                          <a:latin typeface="Cambria" panose="02040503050406030204" pitchFamily="18" charset="0"/>
                          <a:ea typeface="Cambria" panose="02040503050406030204" pitchFamily="18" charset="0"/>
                        </a:rPr>
                        <a:t>Transaction</a:t>
                      </a:r>
                      <a:endParaRPr lang="en-IN" sz="1300" b="1" dirty="0">
                        <a:latin typeface="Cambria" panose="02040503050406030204" pitchFamily="18" charset="0"/>
                        <a:ea typeface="Cambria" panose="02040503050406030204" pitchFamily="18" charset="0"/>
                      </a:endParaRPr>
                    </a:p>
                  </a:txBody>
                  <a:tcPr/>
                </a:tc>
                <a:tc>
                  <a:txBody>
                    <a:bodyPr/>
                    <a:lstStyle/>
                    <a:p>
                      <a:r>
                        <a:rPr lang="en-US" sz="1300" b="1" dirty="0">
                          <a:latin typeface="Cambria" panose="02040503050406030204" pitchFamily="18" charset="0"/>
                          <a:ea typeface="Cambria" panose="02040503050406030204" pitchFamily="18" charset="0"/>
                        </a:rPr>
                        <a:t>Lot size</a:t>
                      </a:r>
                      <a:endParaRPr lang="en-IN" sz="1300" b="1"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Cambria" panose="02040503050406030204" pitchFamily="18" charset="0"/>
                          <a:ea typeface="Cambria" panose="02040503050406030204" pitchFamily="18" charset="0"/>
                        </a:rPr>
                        <a:t>Premium received/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Cambria" panose="02040503050406030204" pitchFamily="18" charset="0"/>
                          <a:ea typeface="Cambria" panose="02040503050406030204" pitchFamily="18" charset="0"/>
                        </a:rPr>
                        <a:t>(paid)</a:t>
                      </a:r>
                      <a:endParaRPr lang="en-IN" sz="1300" b="1" dirty="0">
                        <a:latin typeface="Cambria" panose="02040503050406030204" pitchFamily="18" charset="0"/>
                        <a:ea typeface="Cambria" panose="02040503050406030204" pitchFamily="18" charset="0"/>
                      </a:endParaRPr>
                    </a:p>
                    <a:p>
                      <a:endParaRPr lang="en-IN" sz="1300" b="1" dirty="0">
                        <a:latin typeface="Cambria" panose="02040503050406030204" pitchFamily="18" charset="0"/>
                        <a:ea typeface="Cambria" panose="02040503050406030204" pitchFamily="18" charset="0"/>
                      </a:endParaRPr>
                    </a:p>
                  </a:txBody>
                  <a:tcPr/>
                </a:tc>
                <a:tc>
                  <a:txBody>
                    <a:bodyPr/>
                    <a:lstStyle/>
                    <a:p>
                      <a:r>
                        <a:rPr lang="en-US" sz="1300" b="1" dirty="0">
                          <a:latin typeface="Cambria" panose="02040503050406030204" pitchFamily="18" charset="0"/>
                          <a:ea typeface="Cambria" panose="02040503050406030204" pitchFamily="18" charset="0"/>
                        </a:rPr>
                        <a:t>Strike price</a:t>
                      </a:r>
                      <a:endParaRPr lang="en-IN" sz="1300" b="1" dirty="0">
                        <a:latin typeface="Cambria" panose="02040503050406030204" pitchFamily="18" charset="0"/>
                        <a:ea typeface="Cambria" panose="02040503050406030204" pitchFamily="18" charset="0"/>
                      </a:endParaRPr>
                    </a:p>
                  </a:txBody>
                  <a:tcPr/>
                </a:tc>
                <a:tc>
                  <a:txBody>
                    <a:bodyPr/>
                    <a:lstStyle/>
                    <a:p>
                      <a:r>
                        <a:rPr lang="en-US" sz="1300" b="1" dirty="0">
                          <a:latin typeface="Cambria" panose="02040503050406030204" pitchFamily="18" charset="0"/>
                          <a:ea typeface="Cambria" panose="02040503050406030204" pitchFamily="18" charset="0"/>
                        </a:rPr>
                        <a:t>Expiry/</a:t>
                      </a:r>
                    </a:p>
                    <a:p>
                      <a:r>
                        <a:rPr lang="en-US" sz="1300" b="1" dirty="0">
                          <a:latin typeface="Cambria" panose="02040503050406030204" pitchFamily="18" charset="0"/>
                          <a:ea typeface="Cambria" panose="02040503050406030204" pitchFamily="18" charset="0"/>
                        </a:rPr>
                        <a:t>settlement price</a:t>
                      </a:r>
                      <a:endParaRPr lang="en-IN" sz="1300" b="1" dirty="0">
                        <a:latin typeface="Cambria" panose="02040503050406030204" pitchFamily="18" charset="0"/>
                        <a:ea typeface="Cambria" panose="02040503050406030204" pitchFamily="18" charset="0"/>
                      </a:endParaRPr>
                    </a:p>
                  </a:txBody>
                  <a:tcPr/>
                </a:tc>
                <a:tc>
                  <a:txBody>
                    <a:bodyPr/>
                    <a:lstStyle/>
                    <a:p>
                      <a:r>
                        <a:rPr lang="en-US" sz="1300" b="1" dirty="0">
                          <a:latin typeface="Cambria" panose="02040503050406030204" pitchFamily="18" charset="0"/>
                          <a:ea typeface="Cambria" panose="02040503050406030204" pitchFamily="18" charset="0"/>
                        </a:rPr>
                        <a:t>Remarks</a:t>
                      </a:r>
                      <a:endParaRPr lang="en-IN" sz="1300" b="1" dirty="0">
                        <a:latin typeface="Cambria" panose="02040503050406030204" pitchFamily="18" charset="0"/>
                        <a:ea typeface="Cambria" panose="02040503050406030204" pitchFamily="18" charset="0"/>
                      </a:endParaRPr>
                    </a:p>
                  </a:txBody>
                  <a:tcPr/>
                </a:tc>
                <a:tc>
                  <a:txBody>
                    <a:bodyPr/>
                    <a:lstStyle/>
                    <a:p>
                      <a:r>
                        <a:rPr lang="en-US" sz="1300" b="1" dirty="0">
                          <a:latin typeface="Cambria" panose="02040503050406030204" pitchFamily="18" charset="0"/>
                          <a:ea typeface="Cambria" panose="02040503050406030204" pitchFamily="18" charset="0"/>
                        </a:rPr>
                        <a:t>Premium received on squaring off of position</a:t>
                      </a:r>
                      <a:endParaRPr lang="en-IN" sz="1300" b="1" dirty="0">
                        <a:latin typeface="Cambria" panose="02040503050406030204" pitchFamily="18" charset="0"/>
                        <a:ea typeface="Cambria" panose="02040503050406030204" pitchFamily="18" charset="0"/>
                      </a:endParaRPr>
                    </a:p>
                  </a:txBody>
                  <a:tcPr/>
                </a:tc>
                <a:tc>
                  <a:txBody>
                    <a:bodyPr/>
                    <a:lstStyle/>
                    <a:p>
                      <a:r>
                        <a:rPr lang="en-US" sz="1300" b="1" dirty="0">
                          <a:latin typeface="Cambria" panose="02040503050406030204" pitchFamily="18" charset="0"/>
                          <a:ea typeface="Cambria" panose="02040503050406030204" pitchFamily="18" charset="0"/>
                        </a:rPr>
                        <a:t>Gain/(loss)</a:t>
                      </a:r>
                      <a:endParaRPr lang="en-IN" sz="13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61874087"/>
                  </a:ext>
                </a:extLst>
              </a:tr>
              <a:tr h="370840">
                <a:tc>
                  <a:txBody>
                    <a:bodyPr/>
                    <a:lstStyle/>
                    <a:p>
                      <a:r>
                        <a:rPr lang="en-US" sz="1300" dirty="0">
                          <a:latin typeface="Cambria" panose="02040503050406030204" pitchFamily="18" charset="0"/>
                          <a:ea typeface="Cambria" panose="02040503050406030204" pitchFamily="18" charset="0"/>
                        </a:rPr>
                        <a:t>Put option writer</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500 shares</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Rs. 10,000</a:t>
                      </a:r>
                    </a:p>
                    <a:p>
                      <a:r>
                        <a:rPr lang="en-US" sz="1300" dirty="0">
                          <a:latin typeface="Cambria" panose="02040503050406030204" pitchFamily="18" charset="0"/>
                          <a:ea typeface="Cambria" panose="02040503050406030204" pitchFamily="18" charset="0"/>
                        </a:rPr>
                        <a:t>(Rs. 20 per share)</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Rs. 122</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Rs. 100</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Position squared off on expiry</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11,000</a:t>
                      </a:r>
                    </a:p>
                    <a:p>
                      <a:endParaRPr lang="en-US" sz="1300" dirty="0">
                        <a:latin typeface="Cambria" panose="02040503050406030204" pitchFamily="18" charset="0"/>
                        <a:ea typeface="Cambria" panose="02040503050406030204" pitchFamily="18" charset="0"/>
                      </a:endParaRPr>
                    </a:p>
                    <a:p>
                      <a:endParaRPr lang="en-US" sz="1300" dirty="0">
                        <a:latin typeface="Cambria" panose="02040503050406030204" pitchFamily="18" charset="0"/>
                        <a:ea typeface="Cambria" panose="02040503050406030204" pitchFamily="18" charset="0"/>
                      </a:endParaRPr>
                    </a:p>
                    <a:p>
                      <a:r>
                        <a:rPr lang="en-US" sz="1300" dirty="0">
                          <a:latin typeface="Cambria" panose="02040503050406030204" pitchFamily="18" charset="0"/>
                          <a:ea typeface="Cambria" panose="02040503050406030204" pitchFamily="18" charset="0"/>
                        </a:rPr>
                        <a:t>[(Rs. 122-100)*500 shares]</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47330865"/>
                  </a:ext>
                </a:extLst>
              </a:tr>
              <a:tr h="0">
                <a:tc>
                  <a:txBody>
                    <a:bodyPr/>
                    <a:lstStyle/>
                    <a:p>
                      <a:r>
                        <a:rPr lang="en-US" sz="1300" dirty="0">
                          <a:latin typeface="Cambria" panose="02040503050406030204" pitchFamily="18" charset="0"/>
                          <a:ea typeface="Cambria" panose="02040503050406030204" pitchFamily="18" charset="0"/>
                        </a:rPr>
                        <a:t>Put option buyer</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500 shares</a:t>
                      </a:r>
                      <a:endParaRPr lang="en-IN" sz="1300" dirty="0">
                        <a:latin typeface="Cambria" panose="02040503050406030204" pitchFamily="18" charset="0"/>
                        <a:ea typeface="Cambria" panose="02040503050406030204" pitchFamily="18" charset="0"/>
                      </a:endParaRPr>
                    </a:p>
                  </a:txBody>
                  <a:tcPr/>
                </a:tc>
                <a:tc>
                  <a:txBody>
                    <a:bodyPr/>
                    <a:lstStyle/>
                    <a:p>
                      <a:r>
                        <a:rPr lang="en-US" sz="1300" dirty="0">
                          <a:latin typeface="Cambria" panose="02040503050406030204" pitchFamily="18" charset="0"/>
                          <a:ea typeface="Cambria" panose="02040503050406030204" pitchFamily="18" charset="0"/>
                        </a:rPr>
                        <a:t>(Rs. 10,000)</a:t>
                      </a:r>
                    </a:p>
                    <a:p>
                      <a:r>
                        <a:rPr lang="en-US" sz="1300" dirty="0">
                          <a:latin typeface="Cambria" panose="02040503050406030204" pitchFamily="18" charset="0"/>
                          <a:ea typeface="Cambria" panose="02040503050406030204" pitchFamily="18" charset="0"/>
                        </a:rPr>
                        <a:t>(Rs. 20 per share)</a:t>
                      </a:r>
                      <a:endParaRPr lang="en-IN" sz="13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mbria" panose="02040503050406030204" pitchFamily="18" charset="0"/>
                          <a:ea typeface="Cambria" panose="02040503050406030204" pitchFamily="18" charset="0"/>
                        </a:rPr>
                        <a:t>Rs. 122</a:t>
                      </a:r>
                      <a:endParaRPr lang="en-IN" sz="13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mbria" panose="02040503050406030204" pitchFamily="18" charset="0"/>
                          <a:ea typeface="Cambria" panose="02040503050406030204" pitchFamily="18" charset="0"/>
                        </a:rPr>
                        <a:t>Rs. 124</a:t>
                      </a:r>
                      <a:endParaRPr lang="en-IN" sz="13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mbria" panose="02040503050406030204" pitchFamily="18" charset="0"/>
                          <a:ea typeface="Cambria" panose="02040503050406030204" pitchFamily="18" charset="0"/>
                        </a:rPr>
                        <a:t>Position squared off before expiry </a:t>
                      </a:r>
                      <a:endParaRPr lang="en-IN" sz="13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mbria" panose="02040503050406030204" pitchFamily="18" charset="0"/>
                          <a:ea typeface="Cambria" panose="02040503050406030204" pitchFamily="18" charset="0"/>
                        </a:rPr>
                        <a:t>12,000</a:t>
                      </a:r>
                      <a:endParaRPr lang="en-IN" sz="13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mbria" panose="02040503050406030204" pitchFamily="18" charset="0"/>
                          <a:ea typeface="Cambria" panose="02040503050406030204" pitchFamily="18" charset="0"/>
                        </a:rPr>
                        <a:t>2,000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3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mbria" panose="02040503050406030204" pitchFamily="18" charset="0"/>
                          <a:ea typeface="Cambria" panose="02040503050406030204" pitchFamily="18" charset="0"/>
                        </a:rPr>
                        <a:t>{12,000-10,000}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mbria" panose="02040503050406030204" pitchFamily="18" charset="0"/>
                          <a:ea typeface="Cambria" panose="02040503050406030204" pitchFamily="18" charset="0"/>
                        </a:rPr>
                        <a:t>{Premium received- premium paid}</a:t>
                      </a:r>
                      <a:endParaRPr lang="en-IN" sz="13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76423188"/>
                  </a:ext>
                </a:extLst>
              </a:tr>
            </a:tbl>
          </a:graphicData>
        </a:graphic>
      </p:graphicFrame>
      <p:sp>
        <p:nvSpPr>
          <p:cNvPr id="9" name="TextBox 8">
            <a:extLst>
              <a:ext uri="{FF2B5EF4-FFF2-40B4-BE49-F238E27FC236}">
                <a16:creationId xmlns:a16="http://schemas.microsoft.com/office/drawing/2014/main" id="{C578EC9C-7279-4BA5-AFD1-871D13FFB52E}"/>
              </a:ext>
            </a:extLst>
          </p:cNvPr>
          <p:cNvSpPr txBox="1"/>
          <p:nvPr/>
        </p:nvSpPr>
        <p:spPr>
          <a:xfrm>
            <a:off x="410620" y="4406540"/>
            <a:ext cx="6581775" cy="307777"/>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How will turnover for liability for audit under section 44AB be calculated?</a:t>
            </a:r>
            <a:endParaRPr lang="en-IN"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82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61</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298174" y="166687"/>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46766" y="257176"/>
            <a:ext cx="8016873" cy="785343"/>
          </a:xfrm>
          <a:prstGeom prst="rect">
            <a:avLst/>
          </a:prstGeom>
          <a:noFill/>
        </p:spPr>
        <p:txBody>
          <a:bodyPr wrap="square" rtlCol="0">
            <a:spAutoFit/>
          </a:bodyPr>
          <a:lstStyle/>
          <a:p>
            <a:pPr>
              <a:lnSpc>
                <a:spcPct val="150000"/>
              </a:lnSpc>
            </a:pPr>
            <a:r>
              <a:rPr lang="en-US" sz="1600" b="1" u="sng" dirty="0">
                <a:solidFill>
                  <a:schemeClr val="tx1"/>
                </a:solidFill>
                <a:latin typeface="Cambria" panose="02040503050406030204" pitchFamily="18" charset="0"/>
                <a:ea typeface="Cambria" panose="02040503050406030204" pitchFamily="18" charset="0"/>
              </a:rPr>
              <a:t>Response to Case study 2</a:t>
            </a:r>
          </a:p>
          <a:p>
            <a:pPr>
              <a:lnSpc>
                <a:spcPct val="150000"/>
              </a:lnSpc>
            </a:pPr>
            <a:endParaRPr lang="en-US" sz="1600" dirty="0">
              <a:solidFill>
                <a:schemeClr val="tx1"/>
              </a:solidFill>
              <a:latin typeface="Cambria" panose="02040503050406030204" pitchFamily="18" charset="0"/>
              <a:ea typeface="Cambria" panose="02040503050406030204" pitchFamily="18" charset="0"/>
            </a:endParaRPr>
          </a:p>
        </p:txBody>
      </p:sp>
      <p:graphicFrame>
        <p:nvGraphicFramePr>
          <p:cNvPr id="4" name="Table 4">
            <a:extLst>
              <a:ext uri="{FF2B5EF4-FFF2-40B4-BE49-F238E27FC236}">
                <a16:creationId xmlns:a16="http://schemas.microsoft.com/office/drawing/2014/main" id="{454FB515-25A6-487C-A4F2-A2B127A18743}"/>
              </a:ext>
            </a:extLst>
          </p:cNvPr>
          <p:cNvGraphicFramePr>
            <a:graphicFrameLocks noGrp="1"/>
          </p:cNvGraphicFramePr>
          <p:nvPr>
            <p:extLst>
              <p:ext uri="{D42A27DB-BD31-4B8C-83A1-F6EECF244321}">
                <p14:modId xmlns:p14="http://schemas.microsoft.com/office/powerpoint/2010/main" val="2775537750"/>
              </p:ext>
            </p:extLst>
          </p:nvPr>
        </p:nvGraphicFramePr>
        <p:xfrm>
          <a:off x="715618" y="769589"/>
          <a:ext cx="5754755" cy="2468378"/>
        </p:xfrm>
        <a:graphic>
          <a:graphicData uri="http://schemas.openxmlformats.org/drawingml/2006/table">
            <a:tbl>
              <a:tblPr firstRow="1" bandRow="1">
                <a:tableStyleId>{9800860D-6354-4378-A09D-8DFCC888E2C9}</a:tableStyleId>
              </a:tblPr>
              <a:tblGrid>
                <a:gridCol w="903455">
                  <a:extLst>
                    <a:ext uri="{9D8B030D-6E8A-4147-A177-3AD203B41FA5}">
                      <a16:colId xmlns:a16="http://schemas.microsoft.com/office/drawing/2014/main" val="2598234083"/>
                    </a:ext>
                  </a:extLst>
                </a:gridCol>
                <a:gridCol w="1590080">
                  <a:extLst>
                    <a:ext uri="{9D8B030D-6E8A-4147-A177-3AD203B41FA5}">
                      <a16:colId xmlns:a16="http://schemas.microsoft.com/office/drawing/2014/main" val="1815002272"/>
                    </a:ext>
                  </a:extLst>
                </a:gridCol>
                <a:gridCol w="1419929">
                  <a:extLst>
                    <a:ext uri="{9D8B030D-6E8A-4147-A177-3AD203B41FA5}">
                      <a16:colId xmlns:a16="http://schemas.microsoft.com/office/drawing/2014/main" val="567608706"/>
                    </a:ext>
                  </a:extLst>
                </a:gridCol>
                <a:gridCol w="1841291">
                  <a:extLst>
                    <a:ext uri="{9D8B030D-6E8A-4147-A177-3AD203B41FA5}">
                      <a16:colId xmlns:a16="http://schemas.microsoft.com/office/drawing/2014/main" val="809427925"/>
                    </a:ext>
                  </a:extLst>
                </a:gridCol>
              </a:tblGrid>
              <a:tr h="456841">
                <a:tc>
                  <a:txBody>
                    <a:bodyPr/>
                    <a:lstStyle/>
                    <a:p>
                      <a:r>
                        <a:rPr lang="en-US" sz="1200" b="1" dirty="0">
                          <a:latin typeface="Cambria" panose="02040503050406030204" pitchFamily="18" charset="0"/>
                          <a:ea typeface="Cambria" panose="02040503050406030204" pitchFamily="18" charset="0"/>
                        </a:rPr>
                        <a:t>Particulars</a:t>
                      </a:r>
                      <a:endParaRPr lang="en-IN" sz="1200" b="1" dirty="0">
                        <a:latin typeface="Cambria" panose="02040503050406030204" pitchFamily="18" charset="0"/>
                        <a:ea typeface="Cambria" panose="02040503050406030204" pitchFamily="18" charset="0"/>
                      </a:endParaRPr>
                    </a:p>
                  </a:txBody>
                  <a:tcPr/>
                </a:tc>
                <a:tc>
                  <a:txBody>
                    <a:bodyPr/>
                    <a:lstStyle/>
                    <a:p>
                      <a:r>
                        <a:rPr lang="en-US" sz="1200" b="1" dirty="0">
                          <a:latin typeface="Cambria" panose="02040503050406030204" pitchFamily="18" charset="0"/>
                          <a:ea typeface="Cambria" panose="02040503050406030204" pitchFamily="18" charset="0"/>
                        </a:rPr>
                        <a:t>Type of transaction</a:t>
                      </a:r>
                      <a:endParaRPr lang="en-IN" sz="1200" b="1" dirty="0">
                        <a:latin typeface="Cambria" panose="02040503050406030204" pitchFamily="18" charset="0"/>
                        <a:ea typeface="Cambria" panose="02040503050406030204" pitchFamily="18" charset="0"/>
                      </a:endParaRPr>
                    </a:p>
                  </a:txBody>
                  <a:tcPr/>
                </a:tc>
                <a:tc>
                  <a:txBody>
                    <a:bodyPr/>
                    <a:lstStyle/>
                    <a:p>
                      <a:r>
                        <a:rPr lang="en-US" sz="1200" b="1" dirty="0">
                          <a:latin typeface="Cambria" panose="02040503050406030204" pitchFamily="18" charset="0"/>
                          <a:ea typeface="Cambria" panose="02040503050406030204" pitchFamily="18" charset="0"/>
                        </a:rPr>
                        <a:t>Gain/(loss)</a:t>
                      </a:r>
                      <a:endParaRPr lang="en-IN" sz="1200" b="1" dirty="0">
                        <a:latin typeface="Cambria" panose="02040503050406030204" pitchFamily="18" charset="0"/>
                        <a:ea typeface="Cambria" panose="02040503050406030204" pitchFamily="18" charset="0"/>
                      </a:endParaRPr>
                    </a:p>
                  </a:txBody>
                  <a:tcPr/>
                </a:tc>
                <a:tc>
                  <a:txBody>
                    <a:bodyPr/>
                    <a:lstStyle/>
                    <a:p>
                      <a:r>
                        <a:rPr lang="en-US" sz="1200" b="1" dirty="0">
                          <a:latin typeface="Cambria" panose="02040503050406030204" pitchFamily="18" charset="0"/>
                          <a:ea typeface="Cambria" panose="02040503050406030204" pitchFamily="18" charset="0"/>
                        </a:rPr>
                        <a:t>Turnover</a:t>
                      </a:r>
                      <a:endParaRPr lang="en-IN" sz="12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61874087"/>
                  </a:ext>
                </a:extLst>
              </a:tr>
              <a:tr h="456841">
                <a:tc>
                  <a:txBody>
                    <a:bodyPr/>
                    <a:lstStyle/>
                    <a:p>
                      <a:r>
                        <a:rPr lang="en-US" sz="1200" dirty="0">
                          <a:latin typeface="Cambria" panose="02040503050406030204" pitchFamily="18" charset="0"/>
                          <a:ea typeface="Cambria" panose="02040503050406030204" pitchFamily="18" charset="0"/>
                        </a:rPr>
                        <a:t>HDFC Bank</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Future</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2,50,000</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2,50,000</a:t>
                      </a:r>
                      <a:endParaRPr lang="en-IN" sz="1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47330865"/>
                  </a:ext>
                </a:extLst>
              </a:tr>
              <a:tr h="456841">
                <a:tc>
                  <a:txBody>
                    <a:bodyPr/>
                    <a:lstStyle/>
                    <a:p>
                      <a:r>
                        <a:rPr lang="en-US" sz="1200" dirty="0">
                          <a:latin typeface="Cambria" panose="02040503050406030204" pitchFamily="18" charset="0"/>
                          <a:ea typeface="Cambria" panose="02040503050406030204" pitchFamily="18" charset="0"/>
                        </a:rPr>
                        <a:t>Asian paints</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Future</a:t>
                      </a:r>
                      <a:endParaRPr lang="en-IN" sz="12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mbria" panose="02040503050406030204" pitchFamily="18" charset="0"/>
                          <a:ea typeface="Cambria" panose="02040503050406030204" pitchFamily="18" charset="0"/>
                        </a:rPr>
                        <a:t>(50,000)</a:t>
                      </a:r>
                      <a:endParaRPr lang="en-IN" sz="12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mbria" panose="02040503050406030204" pitchFamily="18" charset="0"/>
                          <a:ea typeface="Cambria" panose="02040503050406030204" pitchFamily="18" charset="0"/>
                        </a:rPr>
                        <a:t>50,000</a:t>
                      </a:r>
                      <a:endParaRPr lang="en-IN" sz="1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76423188"/>
                  </a:ext>
                </a:extLst>
              </a:tr>
              <a:tr h="456841">
                <a:tc>
                  <a:txBody>
                    <a:bodyPr/>
                    <a:lstStyle/>
                    <a:p>
                      <a:r>
                        <a:rPr lang="en-US" sz="1200" dirty="0">
                          <a:latin typeface="Cambria" panose="02040503050406030204" pitchFamily="18" charset="0"/>
                          <a:ea typeface="Cambria" panose="02040503050406030204" pitchFamily="18" charset="0"/>
                        </a:rPr>
                        <a:t>HUL</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Option (Squared up on expiry)</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11,000</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21,000 </a:t>
                      </a:r>
                    </a:p>
                    <a:p>
                      <a:r>
                        <a:rPr lang="en-US" sz="1200" dirty="0">
                          <a:latin typeface="Cambria" panose="02040503050406030204" pitchFamily="18" charset="0"/>
                          <a:ea typeface="Cambria" panose="02040503050406030204" pitchFamily="18" charset="0"/>
                        </a:rPr>
                        <a:t>(Gain + premium)</a:t>
                      </a:r>
                      <a:endParaRPr lang="en-IN" sz="1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786191841"/>
                  </a:ext>
                </a:extLst>
              </a:tr>
              <a:tr h="639578">
                <a:tc>
                  <a:txBody>
                    <a:bodyPr/>
                    <a:lstStyle/>
                    <a:p>
                      <a:r>
                        <a:rPr lang="en-US" sz="1200" dirty="0">
                          <a:latin typeface="Cambria" panose="02040503050406030204" pitchFamily="18" charset="0"/>
                          <a:ea typeface="Cambria" panose="02040503050406030204" pitchFamily="18" charset="0"/>
                        </a:rPr>
                        <a:t>ICICI</a:t>
                      </a:r>
                      <a:endParaRPr lang="en-IN" sz="12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mbria" panose="02040503050406030204" pitchFamily="18" charset="0"/>
                          <a:ea typeface="Cambria" panose="02040503050406030204" pitchFamily="18" charset="0"/>
                        </a:rPr>
                        <a:t>Option (Squared up before expiry)</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2,000</a:t>
                      </a:r>
                      <a:endParaRPr lang="en-IN" sz="1200" dirty="0">
                        <a:latin typeface="Cambria" panose="02040503050406030204" pitchFamily="18" charset="0"/>
                        <a:ea typeface="Cambria" panose="02040503050406030204" pitchFamily="18" charset="0"/>
                      </a:endParaRPr>
                    </a:p>
                  </a:txBody>
                  <a:tcPr/>
                </a:tc>
                <a:tc>
                  <a:txBody>
                    <a:bodyPr/>
                    <a:lstStyle/>
                    <a:p>
                      <a:r>
                        <a:rPr lang="en-US" sz="1200" dirty="0">
                          <a:latin typeface="Cambria" panose="02040503050406030204" pitchFamily="18" charset="0"/>
                          <a:ea typeface="Cambria" panose="02040503050406030204" pitchFamily="18" charset="0"/>
                        </a:rPr>
                        <a:t>2,000</a:t>
                      </a:r>
                    </a:p>
                  </a:txBody>
                  <a:tcPr/>
                </a:tc>
                <a:extLst>
                  <a:ext uri="{0D108BD9-81ED-4DB2-BD59-A6C34878D82A}">
                    <a16:rowId xmlns:a16="http://schemas.microsoft.com/office/drawing/2014/main" val="2535685242"/>
                  </a:ext>
                </a:extLst>
              </a:tr>
            </a:tbl>
          </a:graphicData>
        </a:graphic>
      </p:graphicFrame>
      <p:sp>
        <p:nvSpPr>
          <p:cNvPr id="10" name="TextBox 9">
            <a:extLst>
              <a:ext uri="{FF2B5EF4-FFF2-40B4-BE49-F238E27FC236}">
                <a16:creationId xmlns:a16="http://schemas.microsoft.com/office/drawing/2014/main" id="{94C99154-1253-422A-BB0A-E7108B6F3F01}"/>
              </a:ext>
            </a:extLst>
          </p:cNvPr>
          <p:cNvSpPr txBox="1"/>
          <p:nvPr/>
        </p:nvSpPr>
        <p:spPr>
          <a:xfrm>
            <a:off x="0" y="3367056"/>
            <a:ext cx="7593437" cy="1600438"/>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Total turnover = Rs. 3,23,000</a:t>
            </a:r>
          </a:p>
          <a:p>
            <a:pPr marL="342900" indent="-342900">
              <a:buAutoNum type="arabicPeriod"/>
            </a:pPr>
            <a:r>
              <a:rPr lang="en-US" dirty="0">
                <a:latin typeface="Cambria" panose="02040503050406030204" pitchFamily="18" charset="0"/>
                <a:ea typeface="Cambria" panose="02040503050406030204" pitchFamily="18" charset="0"/>
              </a:rPr>
              <a:t>Favorable and unfavorable differences to be considered as turnover</a:t>
            </a:r>
          </a:p>
          <a:p>
            <a:pPr marL="342900" indent="-342900">
              <a:buAutoNum type="arabicPeriod"/>
            </a:pPr>
            <a:r>
              <a:rPr lang="en-US" u="sng" dirty="0">
                <a:latin typeface="Cambria" panose="02040503050406030204" pitchFamily="18" charset="0"/>
                <a:ea typeface="Cambria" panose="02040503050406030204" pitchFamily="18" charset="0"/>
              </a:rPr>
              <a:t>Premium received on sale of options </a:t>
            </a:r>
          </a:p>
          <a:p>
            <a:pPr marL="804863" lvl="1">
              <a:buFont typeface="Arial" panose="020B0604020202020204" pitchFamily="34" charset="0"/>
              <a:buChar char="•"/>
            </a:pPr>
            <a:r>
              <a:rPr lang="en-US" dirty="0">
                <a:latin typeface="Cambria" panose="02040503050406030204" pitchFamily="18" charset="0"/>
                <a:ea typeface="Cambria" panose="02040503050406030204" pitchFamily="18" charset="0"/>
              </a:rPr>
              <a:t>	ICICI (Square up on expiry)- Premium received has been added to the gain as the gain is  difference between (strike price and settlement price)*Qty</a:t>
            </a:r>
            <a:endParaRPr lang="en-IN" dirty="0">
              <a:latin typeface="Cambria" panose="02040503050406030204" pitchFamily="18" charset="0"/>
              <a:ea typeface="Cambria" panose="02040503050406030204" pitchFamily="18" charset="0"/>
            </a:endParaRPr>
          </a:p>
          <a:p>
            <a:pPr marL="804863" lvl="1">
              <a:buFont typeface="Arial" panose="020B0604020202020204" pitchFamily="34" charset="0"/>
              <a:buChar char="•"/>
            </a:pPr>
            <a:r>
              <a:rPr lang="en-IN" dirty="0">
                <a:latin typeface="Cambria" panose="02040503050406030204" pitchFamily="18" charset="0"/>
                <a:ea typeface="Cambria" panose="02040503050406030204" pitchFamily="18" charset="0"/>
              </a:rPr>
              <a:t> HUL (Square up before expiry) – Premium received has not been added to the gain as the gain is difference between (Premium received-Premium paid)*Qty</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1464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62</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298174" y="448330"/>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5189" y="514349"/>
            <a:ext cx="8016873" cy="1154675"/>
          </a:xfrm>
          <a:prstGeom prst="rect">
            <a:avLst/>
          </a:prstGeom>
          <a:noFill/>
        </p:spPr>
        <p:txBody>
          <a:bodyPr wrap="square" rtlCol="0">
            <a:spAutoFit/>
          </a:bodyPr>
          <a:lstStyle/>
          <a:p>
            <a:pPr>
              <a:lnSpc>
                <a:spcPct val="150000"/>
              </a:lnSpc>
            </a:pPr>
            <a:r>
              <a:rPr lang="en-US" sz="1600" b="1" u="sng" dirty="0">
                <a:solidFill>
                  <a:schemeClr val="tx1"/>
                </a:solidFill>
                <a:latin typeface="Cambria" panose="02040503050406030204" pitchFamily="18" charset="0"/>
                <a:ea typeface="Cambria" panose="02040503050406030204" pitchFamily="18" charset="0"/>
              </a:rPr>
              <a:t>Case study 3</a:t>
            </a:r>
          </a:p>
          <a:p>
            <a:pPr>
              <a:lnSpc>
                <a:spcPct val="150000"/>
              </a:lnSpc>
            </a:pPr>
            <a:r>
              <a:rPr lang="en-US" sz="1600" dirty="0">
                <a:solidFill>
                  <a:schemeClr val="tx1"/>
                </a:solidFill>
                <a:latin typeface="Cambria" panose="02040503050406030204" pitchFamily="18" charset="0"/>
                <a:ea typeface="Cambria" panose="02040503050406030204" pitchFamily="18" charset="0"/>
              </a:rPr>
              <a:t>Mr. A has a portfolio with XYZ Portfolio Managers. In FY 22-23, the following transactions took place in the said portfolio:</a:t>
            </a:r>
          </a:p>
        </p:txBody>
      </p:sp>
      <p:graphicFrame>
        <p:nvGraphicFramePr>
          <p:cNvPr id="2" name="Table 4">
            <a:extLst>
              <a:ext uri="{FF2B5EF4-FFF2-40B4-BE49-F238E27FC236}">
                <a16:creationId xmlns:a16="http://schemas.microsoft.com/office/drawing/2014/main" id="{42FC4AE6-C26C-40A6-94D3-8878E74D4004}"/>
              </a:ext>
            </a:extLst>
          </p:cNvPr>
          <p:cNvGraphicFramePr>
            <a:graphicFrameLocks noGrp="1"/>
          </p:cNvGraphicFramePr>
          <p:nvPr>
            <p:extLst>
              <p:ext uri="{D42A27DB-BD31-4B8C-83A1-F6EECF244321}">
                <p14:modId xmlns:p14="http://schemas.microsoft.com/office/powerpoint/2010/main" val="504539403"/>
              </p:ext>
            </p:extLst>
          </p:nvPr>
        </p:nvGraphicFramePr>
        <p:xfrm>
          <a:off x="776750" y="1718798"/>
          <a:ext cx="6096000" cy="2372360"/>
        </p:xfrm>
        <a:graphic>
          <a:graphicData uri="http://schemas.openxmlformats.org/drawingml/2006/table">
            <a:tbl>
              <a:tblPr firstRow="1" bandRow="1">
                <a:tableStyleId>{9800860D-6354-4378-A09D-8DFCC888E2C9}</a:tableStyleId>
              </a:tblPr>
              <a:tblGrid>
                <a:gridCol w="2032000">
                  <a:extLst>
                    <a:ext uri="{9D8B030D-6E8A-4147-A177-3AD203B41FA5}">
                      <a16:colId xmlns:a16="http://schemas.microsoft.com/office/drawing/2014/main" val="972631026"/>
                    </a:ext>
                  </a:extLst>
                </a:gridCol>
                <a:gridCol w="2032000">
                  <a:extLst>
                    <a:ext uri="{9D8B030D-6E8A-4147-A177-3AD203B41FA5}">
                      <a16:colId xmlns:a16="http://schemas.microsoft.com/office/drawing/2014/main" val="3580703438"/>
                    </a:ext>
                  </a:extLst>
                </a:gridCol>
                <a:gridCol w="2032000">
                  <a:extLst>
                    <a:ext uri="{9D8B030D-6E8A-4147-A177-3AD203B41FA5}">
                      <a16:colId xmlns:a16="http://schemas.microsoft.com/office/drawing/2014/main" val="1327011719"/>
                    </a:ext>
                  </a:extLst>
                </a:gridCol>
              </a:tblGrid>
              <a:tr h="370840">
                <a:tc>
                  <a:txBody>
                    <a:bodyPr/>
                    <a:lstStyle/>
                    <a:p>
                      <a:r>
                        <a:rPr lang="en-US" dirty="0">
                          <a:latin typeface="Cambria" panose="02040503050406030204" pitchFamily="18" charset="0"/>
                          <a:ea typeface="Cambria" panose="02040503050406030204" pitchFamily="18" charset="0"/>
                        </a:rPr>
                        <a:t>Scrip name</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Reliance</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TCS</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52987799"/>
                  </a:ext>
                </a:extLst>
              </a:tr>
              <a:tr h="370840">
                <a:tc>
                  <a:txBody>
                    <a:bodyPr/>
                    <a:lstStyle/>
                    <a:p>
                      <a:r>
                        <a:rPr lang="en-US" dirty="0">
                          <a:latin typeface="Cambria" panose="02040503050406030204" pitchFamily="18" charset="0"/>
                          <a:ea typeface="Cambria" panose="02040503050406030204" pitchFamily="18" charset="0"/>
                        </a:rPr>
                        <a:t>Quantity sold</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300 shares</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250 shares</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67271150"/>
                  </a:ext>
                </a:extLst>
              </a:tr>
              <a:tr h="370840">
                <a:tc>
                  <a:txBody>
                    <a:bodyPr/>
                    <a:lstStyle/>
                    <a:p>
                      <a:r>
                        <a:rPr lang="en-US" dirty="0">
                          <a:latin typeface="Cambria" panose="02040503050406030204" pitchFamily="18" charset="0"/>
                          <a:ea typeface="Cambria" panose="02040503050406030204" pitchFamily="18" charset="0"/>
                        </a:rPr>
                        <a:t>Sale price per share</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Rs. 2,100</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Rs. 3,300</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913095567"/>
                  </a:ext>
                </a:extLst>
              </a:tr>
              <a:tr h="370840">
                <a:tc>
                  <a:txBody>
                    <a:bodyPr/>
                    <a:lstStyle/>
                    <a:p>
                      <a:r>
                        <a:rPr lang="en-US" dirty="0">
                          <a:latin typeface="Cambria" panose="02040503050406030204" pitchFamily="18" charset="0"/>
                          <a:ea typeface="Cambria" panose="02040503050406030204" pitchFamily="18" charset="0"/>
                        </a:rPr>
                        <a:t>Purchase price per share</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Rs. 1,900</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Rs. 3,000</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66619227"/>
                  </a:ext>
                </a:extLst>
              </a:tr>
              <a:tr h="370840">
                <a:tc>
                  <a:txBody>
                    <a:bodyPr/>
                    <a:lstStyle/>
                    <a:p>
                      <a:r>
                        <a:rPr lang="en-US" dirty="0">
                          <a:latin typeface="Cambria" panose="02040503050406030204" pitchFamily="18" charset="0"/>
                          <a:ea typeface="Cambria" panose="02040503050406030204" pitchFamily="18" charset="0"/>
                        </a:rPr>
                        <a:t>Sale date</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31-05-2023</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01-06-2023</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99666679"/>
                  </a:ext>
                </a:extLst>
              </a:tr>
              <a:tr h="370840">
                <a:tc>
                  <a:txBody>
                    <a:bodyPr/>
                    <a:lstStyle/>
                    <a:p>
                      <a:r>
                        <a:rPr lang="en-US" dirty="0">
                          <a:latin typeface="Cambria" panose="02040503050406030204" pitchFamily="18" charset="0"/>
                          <a:ea typeface="Cambria" panose="02040503050406030204" pitchFamily="18" charset="0"/>
                        </a:rPr>
                        <a:t>Purchase date</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01-05-2020</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05-06-2019</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50388091"/>
                  </a:ext>
                </a:extLst>
              </a:tr>
            </a:tbl>
          </a:graphicData>
        </a:graphic>
      </p:graphicFrame>
      <p:sp>
        <p:nvSpPr>
          <p:cNvPr id="11" name="TextBox 10">
            <a:extLst>
              <a:ext uri="{FF2B5EF4-FFF2-40B4-BE49-F238E27FC236}">
                <a16:creationId xmlns:a16="http://schemas.microsoft.com/office/drawing/2014/main" id="{F1EC75EE-3B3E-4A85-9A12-16EC9C52CEAD}"/>
              </a:ext>
            </a:extLst>
          </p:cNvPr>
          <p:cNvSpPr txBox="1"/>
          <p:nvPr/>
        </p:nvSpPr>
        <p:spPr>
          <a:xfrm>
            <a:off x="114300" y="4171950"/>
            <a:ext cx="7578587" cy="307777"/>
          </a:xfrm>
          <a:prstGeom prst="rect">
            <a:avLst/>
          </a:prstGeom>
          <a:noFill/>
        </p:spPr>
        <p:txBody>
          <a:bodyPr wrap="square" rtlCol="0">
            <a:spAutoFit/>
          </a:bodyPr>
          <a:lstStyle/>
          <a:p>
            <a:r>
              <a:rPr lang="en-US" dirty="0">
                <a:solidFill>
                  <a:schemeClr val="tx1"/>
                </a:solidFill>
                <a:latin typeface="Cambria" panose="02040503050406030204" pitchFamily="18" charset="0"/>
                <a:ea typeface="Cambria" panose="02040503050406030204" pitchFamily="18" charset="0"/>
              </a:rPr>
              <a:t>During the year, Mr. A paid Rs. 70,000 to XYZ Portfolio Managers as Portfolio Management fees.</a:t>
            </a:r>
            <a:endParaRPr lang="en-IN"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1385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a:latin typeface="Cambria" panose="02040503050406030204" pitchFamily="18" charset="0"/>
                <a:ea typeface="Cambria" panose="02040503050406030204" pitchFamily="18" charset="0"/>
              </a:rPr>
              <a:t>63</a:t>
            </a:fld>
            <a:endParaRPr sz="140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sz="1400" b="1" dirty="0">
                <a:latin typeface="Cambria" panose="02040503050406030204" pitchFamily="18" charset="0"/>
                <a:ea typeface="Cambria" panose="02040503050406030204" pitchFamily="18" charset="0"/>
              </a:rPr>
              <a:t>Case studies</a:t>
            </a:r>
            <a:endParaRPr lang="en-IN" sz="1400"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400" dirty="0">
              <a:latin typeface="Cambria" panose="02040503050406030204" pitchFamily="18" charset="0"/>
              <a:ea typeface="Cambria" panose="02040503050406030204" pitchFamily="18" charset="0"/>
            </a:endParaRPr>
          </a:p>
          <a:p>
            <a:pPr marL="0" indent="0">
              <a:buNone/>
            </a:pPr>
            <a:endParaRPr lang="en-US" sz="1400"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237042" y="452387"/>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sz="14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5189" y="514349"/>
            <a:ext cx="8016873" cy="1021883"/>
          </a:xfrm>
          <a:prstGeom prst="rect">
            <a:avLst/>
          </a:prstGeom>
          <a:noFill/>
        </p:spPr>
        <p:txBody>
          <a:bodyPr wrap="square" rtlCol="0">
            <a:spAutoFit/>
          </a:bodyPr>
          <a:lstStyle/>
          <a:p>
            <a:pPr>
              <a:lnSpc>
                <a:spcPct val="150000"/>
              </a:lnSpc>
            </a:pPr>
            <a:r>
              <a:rPr lang="en-US" b="1" u="sng" dirty="0">
                <a:solidFill>
                  <a:schemeClr val="tx1"/>
                </a:solidFill>
                <a:latin typeface="Cambria" panose="02040503050406030204" pitchFamily="18" charset="0"/>
                <a:ea typeface="Cambria" panose="02040503050406030204" pitchFamily="18" charset="0"/>
              </a:rPr>
              <a:t>Case study 3</a:t>
            </a:r>
          </a:p>
          <a:p>
            <a:pPr>
              <a:lnSpc>
                <a:spcPct val="150000"/>
              </a:lnSpc>
            </a:pPr>
            <a:r>
              <a:rPr lang="en-US" dirty="0">
                <a:solidFill>
                  <a:schemeClr val="tx1"/>
                </a:solidFill>
                <a:latin typeface="Cambria" panose="02040503050406030204" pitchFamily="18" charset="0"/>
                <a:ea typeface="Cambria" panose="02040503050406030204" pitchFamily="18" charset="0"/>
              </a:rPr>
              <a:t>Computation of Capital gains by Mr. A</a:t>
            </a:r>
          </a:p>
          <a:p>
            <a:pPr>
              <a:lnSpc>
                <a:spcPct val="150000"/>
              </a:lnSpc>
            </a:pPr>
            <a:endParaRPr lang="en-US" dirty="0">
              <a:solidFill>
                <a:schemeClr val="tx1"/>
              </a:solidFill>
              <a:latin typeface="Cambria" panose="02040503050406030204" pitchFamily="18" charset="0"/>
              <a:ea typeface="Cambria" panose="02040503050406030204" pitchFamily="18" charset="0"/>
            </a:endParaRPr>
          </a:p>
        </p:txBody>
      </p:sp>
      <p:graphicFrame>
        <p:nvGraphicFramePr>
          <p:cNvPr id="4" name="Table 4">
            <a:extLst>
              <a:ext uri="{FF2B5EF4-FFF2-40B4-BE49-F238E27FC236}">
                <a16:creationId xmlns:a16="http://schemas.microsoft.com/office/drawing/2014/main" id="{C5CC8889-51FB-48BE-97BE-27E5D7A2CEA7}"/>
              </a:ext>
            </a:extLst>
          </p:cNvPr>
          <p:cNvGraphicFramePr>
            <a:graphicFrameLocks noGrp="1"/>
          </p:cNvGraphicFramePr>
          <p:nvPr>
            <p:extLst>
              <p:ext uri="{D42A27DB-BD31-4B8C-83A1-F6EECF244321}">
                <p14:modId xmlns:p14="http://schemas.microsoft.com/office/powerpoint/2010/main" val="369781697"/>
              </p:ext>
            </p:extLst>
          </p:nvPr>
        </p:nvGraphicFramePr>
        <p:xfrm>
          <a:off x="1127125" y="1669024"/>
          <a:ext cx="5797550" cy="1854200"/>
        </p:xfrm>
        <a:graphic>
          <a:graphicData uri="http://schemas.openxmlformats.org/drawingml/2006/table">
            <a:tbl>
              <a:tblPr firstRow="1" bandRow="1">
                <a:tableStyleId>{9800860D-6354-4378-A09D-8DFCC888E2C9}</a:tableStyleId>
              </a:tblPr>
              <a:tblGrid>
                <a:gridCol w="3526598">
                  <a:extLst>
                    <a:ext uri="{9D8B030D-6E8A-4147-A177-3AD203B41FA5}">
                      <a16:colId xmlns:a16="http://schemas.microsoft.com/office/drawing/2014/main" val="3222380452"/>
                    </a:ext>
                  </a:extLst>
                </a:gridCol>
                <a:gridCol w="2270952">
                  <a:extLst>
                    <a:ext uri="{9D8B030D-6E8A-4147-A177-3AD203B41FA5}">
                      <a16:colId xmlns:a16="http://schemas.microsoft.com/office/drawing/2014/main" val="3477288279"/>
                    </a:ext>
                  </a:extLst>
                </a:gridCol>
              </a:tblGrid>
              <a:tr h="370840">
                <a:tc>
                  <a:txBody>
                    <a:bodyPr/>
                    <a:lstStyle/>
                    <a:p>
                      <a:r>
                        <a:rPr lang="en-US" b="1" dirty="0">
                          <a:latin typeface="Cambria" panose="02040503050406030204" pitchFamily="18" charset="0"/>
                          <a:ea typeface="Cambria" panose="02040503050406030204" pitchFamily="18" charset="0"/>
                        </a:rPr>
                        <a:t>Particulars</a:t>
                      </a:r>
                      <a:endParaRPr lang="en-IN" b="1" dirty="0">
                        <a:latin typeface="Cambria" panose="02040503050406030204" pitchFamily="18" charset="0"/>
                        <a:ea typeface="Cambria" panose="02040503050406030204" pitchFamily="18" charset="0"/>
                      </a:endParaRPr>
                    </a:p>
                  </a:txBody>
                  <a:tcPr/>
                </a:tc>
                <a:tc>
                  <a:txBody>
                    <a:bodyPr/>
                    <a:lstStyle/>
                    <a:p>
                      <a:pPr algn="ctr"/>
                      <a:r>
                        <a:rPr lang="en-US" b="1" dirty="0">
                          <a:latin typeface="Cambria" panose="02040503050406030204" pitchFamily="18" charset="0"/>
                          <a:ea typeface="Cambria" panose="02040503050406030204" pitchFamily="18" charset="0"/>
                        </a:rPr>
                        <a:t>Amount (Rs.)</a:t>
                      </a:r>
                      <a:endParaRPr lang="en-IN"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88718871"/>
                  </a:ext>
                </a:extLst>
              </a:tr>
              <a:tr h="370840">
                <a:tc>
                  <a:txBody>
                    <a:bodyPr/>
                    <a:lstStyle/>
                    <a:p>
                      <a:r>
                        <a:rPr lang="en-US" dirty="0">
                          <a:latin typeface="Cambria" panose="02040503050406030204" pitchFamily="18" charset="0"/>
                          <a:ea typeface="Cambria" panose="02040503050406030204" pitchFamily="18" charset="0"/>
                        </a:rPr>
                        <a:t>Total Sale consideration</a:t>
                      </a:r>
                      <a:endParaRPr lang="en-IN"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14,55,000</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29580121"/>
                  </a:ext>
                </a:extLst>
              </a:tr>
              <a:tr h="370840">
                <a:tc>
                  <a:txBody>
                    <a:bodyPr/>
                    <a:lstStyle/>
                    <a:p>
                      <a:r>
                        <a:rPr lang="en-US" dirty="0">
                          <a:latin typeface="Cambria" panose="02040503050406030204" pitchFamily="18" charset="0"/>
                          <a:ea typeface="Cambria" panose="02040503050406030204" pitchFamily="18" charset="0"/>
                        </a:rPr>
                        <a:t>(-) Total Purchase value</a:t>
                      </a:r>
                      <a:endParaRPr lang="en-IN"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(13,20,000)</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10370548"/>
                  </a:ext>
                </a:extLst>
              </a:tr>
              <a:tr h="370840">
                <a:tc>
                  <a:txBody>
                    <a:bodyPr/>
                    <a:lstStyle/>
                    <a:p>
                      <a:r>
                        <a:rPr lang="en-US" dirty="0">
                          <a:latin typeface="Cambria" panose="02040503050406030204" pitchFamily="18" charset="0"/>
                          <a:ea typeface="Cambria" panose="02040503050406030204" pitchFamily="18" charset="0"/>
                        </a:rPr>
                        <a:t>(-) Portfolio Management fees</a:t>
                      </a:r>
                      <a:endParaRPr lang="en-IN"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(70,000)</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830521236"/>
                  </a:ext>
                </a:extLst>
              </a:tr>
              <a:tr h="370840">
                <a:tc>
                  <a:txBody>
                    <a:bodyPr/>
                    <a:lstStyle/>
                    <a:p>
                      <a:r>
                        <a:rPr lang="en-US" dirty="0">
                          <a:latin typeface="Cambria" panose="02040503050406030204" pitchFamily="18" charset="0"/>
                          <a:ea typeface="Cambria" panose="02040503050406030204" pitchFamily="18" charset="0"/>
                        </a:rPr>
                        <a:t>Taxable Capital gain</a:t>
                      </a:r>
                      <a:endParaRPr lang="en-IN"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65,000</a:t>
                      </a:r>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866192300"/>
                  </a:ext>
                </a:extLst>
              </a:tr>
            </a:tbl>
          </a:graphicData>
        </a:graphic>
      </p:graphicFrame>
      <p:sp>
        <p:nvSpPr>
          <p:cNvPr id="9" name="TextBox 8">
            <a:extLst>
              <a:ext uri="{FF2B5EF4-FFF2-40B4-BE49-F238E27FC236}">
                <a16:creationId xmlns:a16="http://schemas.microsoft.com/office/drawing/2014/main" id="{A03A4630-AED4-42DD-A656-C8FDFBFDEA10}"/>
              </a:ext>
            </a:extLst>
          </p:cNvPr>
          <p:cNvSpPr txBox="1"/>
          <p:nvPr/>
        </p:nvSpPr>
        <p:spPr>
          <a:xfrm>
            <a:off x="298174" y="3886200"/>
            <a:ext cx="7017026" cy="307777"/>
          </a:xfrm>
          <a:prstGeom prst="rect">
            <a:avLst/>
          </a:prstGeom>
          <a:noFill/>
        </p:spPr>
        <p:txBody>
          <a:bodyPr wrap="square" rtlCol="0">
            <a:spAutoFit/>
          </a:bodyPr>
          <a:lstStyle/>
          <a:p>
            <a:r>
              <a:rPr lang="en-US" dirty="0">
                <a:solidFill>
                  <a:schemeClr val="tx1"/>
                </a:solidFill>
                <a:latin typeface="Cambria" panose="02040503050406030204" pitchFamily="18" charset="0"/>
                <a:ea typeface="Cambria" panose="02040503050406030204" pitchFamily="18" charset="0"/>
              </a:rPr>
              <a:t>Would Portfolio Management fees be a deductible expense as per Income Tax Act, 1961?</a:t>
            </a:r>
            <a:endParaRPr lang="en-IN"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09937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pPr marL="0" lvl="0" indent="0" algn="r" rtl="0">
                <a:spcBef>
                  <a:spcPts val="0"/>
                </a:spcBef>
                <a:spcAft>
                  <a:spcPts val="0"/>
                </a:spcAft>
                <a:buNone/>
              </a:pPr>
              <a:t>64</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237042" y="452387"/>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61855" y="514349"/>
            <a:ext cx="8130208" cy="3739998"/>
          </a:xfrm>
          <a:prstGeom prst="rect">
            <a:avLst/>
          </a:prstGeom>
          <a:noFill/>
        </p:spPr>
        <p:txBody>
          <a:bodyPr wrap="square" rtlCol="0">
            <a:spAutoFit/>
          </a:bodyPr>
          <a:lstStyle/>
          <a:p>
            <a:pPr algn="just">
              <a:lnSpc>
                <a:spcPct val="150000"/>
              </a:lnSpc>
            </a:pPr>
            <a:r>
              <a:rPr lang="en-US" sz="1600" b="1" u="sng" dirty="0">
                <a:solidFill>
                  <a:schemeClr val="tx1"/>
                </a:solidFill>
                <a:latin typeface="Cambria" panose="02040503050406030204" pitchFamily="18" charset="0"/>
                <a:ea typeface="Cambria" panose="02040503050406030204" pitchFamily="18" charset="0"/>
              </a:rPr>
              <a:t>Response to case study 3</a:t>
            </a:r>
          </a:p>
          <a:p>
            <a:pPr marL="285750" indent="-285750" algn="just">
              <a:lnSpc>
                <a:spcPct val="150000"/>
              </a:lnSpc>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As per section 48 of the Income Tax Act, 1961, capital gain shall be computed by deducting expenditure incurred wholly and exclusively in connection with such transfer and cost of acquisition from full value of consideration.</a:t>
            </a:r>
          </a:p>
          <a:p>
            <a:pPr marL="285750" indent="-285750" algn="just">
              <a:lnSpc>
                <a:spcPct val="150000"/>
              </a:lnSpc>
              <a:buFont typeface="Arial" panose="020B0604020202020204" pitchFamily="34" charset="0"/>
              <a:buChar char="•"/>
            </a:pPr>
            <a:r>
              <a:rPr lang="en-US" sz="1600" u="sng" dirty="0">
                <a:solidFill>
                  <a:schemeClr val="tx1"/>
                </a:solidFill>
                <a:latin typeface="Cambria" panose="02040503050406030204" pitchFamily="18" charset="0"/>
                <a:ea typeface="Cambria" panose="02040503050406030204" pitchFamily="18" charset="0"/>
              </a:rPr>
              <a:t>As per Devendra Motilal Kothari vs. DCIT 132 ITD 173:</a:t>
            </a: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It was held by the Tribunal that the portfolio management fees was not deductible in computing capital gain. The said fees was not inextricably linked with the particular instance of purchase and sale of shares and securities and the </a:t>
            </a:r>
            <a:r>
              <a:rPr lang="en-US" sz="1600" dirty="0" err="1">
                <a:solidFill>
                  <a:schemeClr val="tx1"/>
                </a:solidFill>
                <a:latin typeface="Cambria" panose="02040503050406030204" pitchFamily="18" charset="0"/>
                <a:ea typeface="Cambria" panose="02040503050406030204" pitchFamily="18" charset="0"/>
              </a:rPr>
              <a:t>assessee</a:t>
            </a:r>
            <a:r>
              <a:rPr lang="en-US" sz="1600" dirty="0">
                <a:solidFill>
                  <a:schemeClr val="tx1"/>
                </a:solidFill>
                <a:latin typeface="Cambria" panose="02040503050406030204" pitchFamily="18" charset="0"/>
                <a:ea typeface="Cambria" panose="02040503050406030204" pitchFamily="18" charset="0"/>
              </a:rPr>
              <a:t> would have been required to pay the fees regardless of any purchase or sale of securities.</a:t>
            </a:r>
          </a:p>
          <a:p>
            <a:pPr algn="just">
              <a:lnSpc>
                <a:spcPct val="150000"/>
              </a:lnSpc>
            </a:pPr>
            <a:endParaRPr lang="en-US"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1804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pPr marL="0" lvl="0" indent="0" algn="r" rtl="0">
                <a:spcBef>
                  <a:spcPts val="0"/>
                </a:spcBef>
                <a:spcAft>
                  <a:spcPts val="0"/>
                </a:spcAft>
                <a:buNone/>
              </a:pPr>
              <a:t>65</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452386"/>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237042" y="452387"/>
            <a:ext cx="8130208" cy="44624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lgn="just">
              <a:lnSpc>
                <a:spcPct val="150000"/>
              </a:lnSpc>
              <a:buNone/>
            </a:pPr>
            <a:endParaRPr lang="en-US"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0" y="226194"/>
            <a:ext cx="8239539" cy="4897046"/>
          </a:xfrm>
          <a:prstGeom prst="rect">
            <a:avLst/>
          </a:prstGeom>
          <a:noFill/>
        </p:spPr>
        <p:txBody>
          <a:bodyPr wrap="square" rtlCol="0">
            <a:spAutoFit/>
          </a:bodyPr>
          <a:lstStyle/>
          <a:p>
            <a:pPr algn="just">
              <a:lnSpc>
                <a:spcPct val="150000"/>
              </a:lnSpc>
            </a:pPr>
            <a:r>
              <a:rPr lang="en-US" sz="1500" b="1" u="sng" dirty="0">
                <a:solidFill>
                  <a:schemeClr val="tx1"/>
                </a:solidFill>
                <a:latin typeface="Cambria" panose="02040503050406030204" pitchFamily="18" charset="0"/>
                <a:ea typeface="Cambria" panose="02040503050406030204" pitchFamily="18" charset="0"/>
              </a:rPr>
              <a:t>Response to case study 3</a:t>
            </a:r>
          </a:p>
          <a:p>
            <a:pPr marL="285750" indent="-285750" algn="just">
              <a:lnSpc>
                <a:spcPct val="150000"/>
              </a:lnSpc>
              <a:buFont typeface="Arial" panose="020B0604020202020204" pitchFamily="34" charset="0"/>
              <a:buChar char="•"/>
            </a:pPr>
            <a:r>
              <a:rPr lang="en-US" sz="1500" u="sng" dirty="0">
                <a:solidFill>
                  <a:schemeClr val="tx1"/>
                </a:solidFill>
                <a:latin typeface="Cambria" panose="02040503050406030204" pitchFamily="18" charset="0"/>
                <a:ea typeface="Cambria" panose="02040503050406030204" pitchFamily="18" charset="0"/>
              </a:rPr>
              <a:t>As per </a:t>
            </a:r>
            <a:r>
              <a:rPr lang="nn-NO" sz="1500" u="sng" dirty="0">
                <a:solidFill>
                  <a:schemeClr val="tx1"/>
                </a:solidFill>
                <a:latin typeface="Cambria" panose="02040503050406030204" pitchFamily="18" charset="0"/>
                <a:ea typeface="Cambria" panose="02040503050406030204" pitchFamily="18" charset="0"/>
              </a:rPr>
              <a:t>KRA Holding &amp; Trading (P) Ltd. vs. DCIT 46 SOT 19</a:t>
            </a:r>
            <a:r>
              <a:rPr lang="en-US" sz="1500" dirty="0">
                <a:solidFill>
                  <a:schemeClr val="tx1"/>
                </a:solidFill>
                <a:latin typeface="Cambria" panose="02040503050406030204" pitchFamily="18" charset="0"/>
                <a:ea typeface="Cambria" panose="02040503050406030204" pitchFamily="18" charset="0"/>
              </a:rPr>
              <a:t>	</a:t>
            </a:r>
          </a:p>
          <a:p>
            <a:pPr algn="just">
              <a:lnSpc>
                <a:spcPct val="150000"/>
              </a:lnSpc>
            </a:pPr>
            <a:r>
              <a:rPr lang="en-US" sz="1500" dirty="0">
                <a:solidFill>
                  <a:schemeClr val="tx1"/>
                </a:solidFill>
                <a:latin typeface="Cambria" panose="02040503050406030204" pitchFamily="18" charset="0"/>
                <a:ea typeface="Cambria" panose="02040503050406030204" pitchFamily="18" charset="0"/>
              </a:rPr>
              <a:t>The Tribunal held that the </a:t>
            </a:r>
          </a:p>
          <a:p>
            <a:pPr marL="285750" indent="-285750" algn="just">
              <a:lnSpc>
                <a:spcPct val="150000"/>
              </a:lnSpc>
              <a:buFont typeface="Wingdings" panose="05000000000000000000" pitchFamily="2" charset="2"/>
              <a:buChar char="Ø"/>
            </a:pPr>
            <a:r>
              <a:rPr lang="en-US" sz="1500" dirty="0">
                <a:solidFill>
                  <a:schemeClr val="tx1"/>
                </a:solidFill>
                <a:latin typeface="Cambria" panose="02040503050406030204" pitchFamily="18" charset="0"/>
                <a:ea typeface="Cambria" panose="02040503050406030204" pitchFamily="18" charset="0"/>
              </a:rPr>
              <a:t>The expression ‘in connection with such transfer’ enjoyed much wider meaning and, therefore, the fee paid to the portfolio manager had to have been expended for the purposes of acquisition and transfer of the investment of the securities. </a:t>
            </a:r>
          </a:p>
          <a:p>
            <a:pPr marL="285750" indent="-285750" algn="just">
              <a:lnSpc>
                <a:spcPct val="150000"/>
              </a:lnSpc>
              <a:buFont typeface="Wingdings" panose="05000000000000000000" pitchFamily="2" charset="2"/>
              <a:buChar char="Ø"/>
            </a:pPr>
            <a:r>
              <a:rPr lang="en-US" sz="1500" dirty="0">
                <a:solidFill>
                  <a:schemeClr val="tx1"/>
                </a:solidFill>
                <a:latin typeface="Cambria" panose="02040503050406030204" pitchFamily="18" charset="0"/>
                <a:ea typeface="Cambria" panose="02040503050406030204" pitchFamily="18" charset="0"/>
              </a:rPr>
              <a:t>The expression ‘transfer’ involved various sub-components and the first subcomponent must be of purchase and possession of the securities. </a:t>
            </a:r>
          </a:p>
          <a:p>
            <a:pPr marL="285750" indent="-285750" algn="just">
              <a:lnSpc>
                <a:spcPct val="150000"/>
              </a:lnSpc>
              <a:buFont typeface="Wingdings" panose="05000000000000000000" pitchFamily="2" charset="2"/>
              <a:buChar char="Ø"/>
            </a:pPr>
            <a:r>
              <a:rPr lang="en-US" sz="1500" dirty="0">
                <a:solidFill>
                  <a:schemeClr val="tx1"/>
                </a:solidFill>
                <a:latin typeface="Cambria" panose="02040503050406030204" pitchFamily="18" charset="0"/>
                <a:ea typeface="Cambria" panose="02040503050406030204" pitchFamily="18" charset="0"/>
              </a:rPr>
              <a:t>Unless the </a:t>
            </a:r>
            <a:r>
              <a:rPr lang="en-US" sz="1500" dirty="0" err="1">
                <a:solidFill>
                  <a:schemeClr val="tx1"/>
                </a:solidFill>
                <a:latin typeface="Cambria" panose="02040503050406030204" pitchFamily="18" charset="0"/>
                <a:ea typeface="Cambria" panose="02040503050406030204" pitchFamily="18" charset="0"/>
              </a:rPr>
              <a:t>assessee</a:t>
            </a:r>
            <a:r>
              <a:rPr lang="en-US" sz="1500" dirty="0">
                <a:solidFill>
                  <a:schemeClr val="tx1"/>
                </a:solidFill>
                <a:latin typeface="Cambria" panose="02040503050406030204" pitchFamily="18" charset="0"/>
                <a:ea typeface="Cambria" panose="02040503050406030204" pitchFamily="18" charset="0"/>
              </a:rPr>
              <a:t> was in possession of the asset, he could not transfer the same. </a:t>
            </a:r>
          </a:p>
          <a:p>
            <a:pPr marL="285750" indent="-285750" algn="just">
              <a:lnSpc>
                <a:spcPct val="150000"/>
              </a:lnSpc>
              <a:buFont typeface="Wingdings" panose="05000000000000000000" pitchFamily="2" charset="2"/>
              <a:buChar char="Ø"/>
            </a:pPr>
            <a:r>
              <a:rPr lang="en-US" sz="1500" dirty="0">
                <a:solidFill>
                  <a:schemeClr val="tx1"/>
                </a:solidFill>
                <a:latin typeface="Cambria" panose="02040503050406030204" pitchFamily="18" charset="0"/>
                <a:ea typeface="Cambria" panose="02040503050406030204" pitchFamily="18" charset="0"/>
              </a:rPr>
              <a:t>Thus the expenditure was allowable u/sec 48.</a:t>
            </a:r>
          </a:p>
          <a:p>
            <a:pPr algn="just">
              <a:lnSpc>
                <a:spcPct val="150000"/>
              </a:lnSpc>
            </a:pPr>
            <a:r>
              <a:rPr lang="en-US" sz="1500" dirty="0">
                <a:solidFill>
                  <a:schemeClr val="tx1"/>
                </a:solidFill>
                <a:latin typeface="Cambria" panose="02040503050406030204" pitchFamily="18" charset="0"/>
                <a:ea typeface="Cambria" panose="02040503050406030204" pitchFamily="18" charset="0"/>
              </a:rPr>
              <a:t>The above view taken by the Pune tribunal has been followed by the Pune and other Benches of the Tribunal in several other cases.</a:t>
            </a:r>
          </a:p>
          <a:p>
            <a:pPr algn="just">
              <a:lnSpc>
                <a:spcPct val="150000"/>
              </a:lnSpc>
            </a:pPr>
            <a:r>
              <a:rPr lang="en-US" sz="1500" b="1" u="sng" dirty="0">
                <a:solidFill>
                  <a:schemeClr val="tx1"/>
                </a:solidFill>
                <a:latin typeface="Cambria" panose="02040503050406030204" pitchFamily="18" charset="0"/>
                <a:ea typeface="Cambria" panose="02040503050406030204" pitchFamily="18" charset="0"/>
              </a:rPr>
              <a:t>Conclusion</a:t>
            </a:r>
            <a:r>
              <a:rPr lang="en-US" sz="1500" dirty="0">
                <a:solidFill>
                  <a:schemeClr val="tx1"/>
                </a:solidFill>
                <a:latin typeface="Cambria" panose="02040503050406030204" pitchFamily="18" charset="0"/>
                <a:ea typeface="Cambria" panose="02040503050406030204" pitchFamily="18" charset="0"/>
              </a:rPr>
              <a:t>: The deduction of Portfolio management fees for computation of capital gain </a:t>
            </a:r>
          </a:p>
          <a:p>
            <a:pPr algn="just">
              <a:lnSpc>
                <a:spcPct val="150000"/>
              </a:lnSpc>
            </a:pPr>
            <a:r>
              <a:rPr lang="en-US" sz="1500" dirty="0">
                <a:solidFill>
                  <a:schemeClr val="tx1"/>
                </a:solidFill>
                <a:latin typeface="Cambria" panose="02040503050406030204" pitchFamily="18" charset="0"/>
                <a:ea typeface="Cambria" panose="02040503050406030204" pitchFamily="18" charset="0"/>
              </a:rPr>
              <a:t>is a controversial matter. </a:t>
            </a:r>
          </a:p>
        </p:txBody>
      </p:sp>
    </p:spTree>
    <p:extLst>
      <p:ext uri="{BB962C8B-B14F-4D97-AF65-F5344CB8AC3E}">
        <p14:creationId xmlns:p14="http://schemas.microsoft.com/office/powerpoint/2010/main" val="23978172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66</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5189" y="514349"/>
            <a:ext cx="8016873" cy="2262671"/>
          </a:xfrm>
          <a:prstGeom prst="rect">
            <a:avLst/>
          </a:prstGeom>
          <a:noFill/>
        </p:spPr>
        <p:txBody>
          <a:bodyPr wrap="square" rtlCol="0">
            <a:spAutoFit/>
          </a:bodyPr>
          <a:lstStyle/>
          <a:p>
            <a:pPr algn="just">
              <a:lnSpc>
                <a:spcPct val="150000"/>
              </a:lnSpc>
            </a:pPr>
            <a:r>
              <a:rPr lang="en-US" sz="1600" b="1" u="sng" dirty="0">
                <a:solidFill>
                  <a:schemeClr val="tx1"/>
                </a:solidFill>
                <a:latin typeface="Cambria" panose="02040503050406030204" pitchFamily="18" charset="0"/>
                <a:ea typeface="Cambria" panose="02040503050406030204" pitchFamily="18" charset="0"/>
              </a:rPr>
              <a:t>Case study 4</a:t>
            </a: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Company XYZ Ltd was dealing in agricultural products. In FY 22-23, it stopped doing said business and started trading in shares and futures &amp; options. The income of the company is exclusively from trading activity.</a:t>
            </a:r>
          </a:p>
          <a:p>
            <a:pPr algn="just">
              <a:lnSpc>
                <a:spcPct val="150000"/>
              </a:lnSpc>
            </a:pPr>
            <a:endParaRPr lang="en-US" sz="1600" dirty="0">
              <a:solidFill>
                <a:schemeClr val="tx1"/>
              </a:solidFill>
              <a:latin typeface="Cambria" panose="02040503050406030204" pitchFamily="18" charset="0"/>
              <a:ea typeface="Cambria" panose="02040503050406030204" pitchFamily="18" charset="0"/>
            </a:endParaRP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What are the implications of this for an auditor?</a:t>
            </a:r>
          </a:p>
        </p:txBody>
      </p:sp>
    </p:spTree>
    <p:extLst>
      <p:ext uri="{BB962C8B-B14F-4D97-AF65-F5344CB8AC3E}">
        <p14:creationId xmlns:p14="http://schemas.microsoft.com/office/powerpoint/2010/main" val="4289094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67</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5190" y="514349"/>
            <a:ext cx="7644836" cy="4109330"/>
          </a:xfrm>
          <a:prstGeom prst="rect">
            <a:avLst/>
          </a:prstGeom>
          <a:noFill/>
        </p:spPr>
        <p:txBody>
          <a:bodyPr wrap="square" rtlCol="0">
            <a:spAutoFit/>
          </a:bodyPr>
          <a:lstStyle/>
          <a:p>
            <a:pPr algn="just">
              <a:lnSpc>
                <a:spcPct val="150000"/>
              </a:lnSpc>
            </a:pPr>
            <a:r>
              <a:rPr lang="en-US" sz="1600" b="1" u="sng" dirty="0">
                <a:solidFill>
                  <a:schemeClr val="tx1"/>
                </a:solidFill>
                <a:latin typeface="Cambria" panose="02040503050406030204" pitchFamily="18" charset="0"/>
                <a:ea typeface="Cambria" panose="02040503050406030204" pitchFamily="18" charset="0"/>
              </a:rPr>
              <a:t>Response to case study 4</a:t>
            </a:r>
          </a:p>
          <a:p>
            <a:pPr marL="285750" indent="-285750" algn="just">
              <a:lnSpc>
                <a:spcPct val="150000"/>
              </a:lnSpc>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Since the principal business of the company is trading activity financial activity, the criteria for NBFC gets fulfilled.</a:t>
            </a:r>
          </a:p>
          <a:p>
            <a:pPr marL="285750" indent="-285750" algn="just">
              <a:lnSpc>
                <a:spcPct val="150000"/>
              </a:lnSpc>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Financial activity as principal business is when a </a:t>
            </a:r>
          </a:p>
          <a:p>
            <a:pPr lvl="5" algn="just">
              <a:lnSpc>
                <a:spcPct val="150000"/>
              </a:lnSpc>
            </a:pPr>
            <a:r>
              <a:rPr lang="en-US" sz="1600" dirty="0">
                <a:solidFill>
                  <a:schemeClr val="tx1"/>
                </a:solidFill>
                <a:latin typeface="Cambria" panose="02040503050406030204" pitchFamily="18" charset="0"/>
                <a:ea typeface="Cambria" panose="02040503050406030204" pitchFamily="18" charset="0"/>
              </a:rPr>
              <a:t>	1. Company’s financial assets constitute more than 50 per cent of the total 	assets and </a:t>
            </a:r>
          </a:p>
          <a:p>
            <a:pPr lvl="5" algn="just">
              <a:lnSpc>
                <a:spcPct val="150000"/>
              </a:lnSpc>
            </a:pPr>
            <a:r>
              <a:rPr lang="en-US" sz="1600" dirty="0">
                <a:solidFill>
                  <a:schemeClr val="tx1"/>
                </a:solidFill>
                <a:latin typeface="Cambria" panose="02040503050406030204" pitchFamily="18" charset="0"/>
                <a:ea typeface="Cambria" panose="02040503050406030204" pitchFamily="18" charset="0"/>
              </a:rPr>
              <a:t>	2. Income from financial assets constitute more than 50 per cent of the 	gross  income. </a:t>
            </a:r>
          </a:p>
          <a:p>
            <a:pPr marL="285750" lvl="5" indent="-285750" algn="just">
              <a:lnSpc>
                <a:spcPct val="150000"/>
              </a:lnSpc>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Para 78 of Guidance note on CARO, 2020 requires the auditor to examine whether the company is engaged in the business which attract the requirements of registration as NBFC under RBI. 	</a:t>
            </a:r>
          </a:p>
        </p:txBody>
      </p:sp>
    </p:spTree>
    <p:extLst>
      <p:ext uri="{BB962C8B-B14F-4D97-AF65-F5344CB8AC3E}">
        <p14:creationId xmlns:p14="http://schemas.microsoft.com/office/powerpoint/2010/main" val="1976403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68</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Case studies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5190" y="514349"/>
            <a:ext cx="7644836" cy="2632003"/>
          </a:xfrm>
          <a:prstGeom prst="rect">
            <a:avLst/>
          </a:prstGeom>
          <a:noFill/>
        </p:spPr>
        <p:txBody>
          <a:bodyPr wrap="square" rtlCol="0">
            <a:spAutoFit/>
          </a:bodyPr>
          <a:lstStyle/>
          <a:p>
            <a:pPr algn="just">
              <a:lnSpc>
                <a:spcPct val="150000"/>
              </a:lnSpc>
            </a:pPr>
            <a:r>
              <a:rPr lang="en-US" sz="1600" b="1" u="sng" dirty="0">
                <a:solidFill>
                  <a:schemeClr val="tx1"/>
                </a:solidFill>
                <a:latin typeface="Cambria" panose="02040503050406030204" pitchFamily="18" charset="0"/>
                <a:ea typeface="Cambria" panose="02040503050406030204" pitchFamily="18" charset="0"/>
              </a:rPr>
              <a:t>Case study 5</a:t>
            </a: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During FY 23-24, the </a:t>
            </a:r>
            <a:r>
              <a:rPr lang="en-US" sz="1600" dirty="0" err="1">
                <a:solidFill>
                  <a:schemeClr val="tx1"/>
                </a:solidFill>
                <a:latin typeface="Cambria" panose="02040503050406030204" pitchFamily="18" charset="0"/>
                <a:ea typeface="Cambria" panose="02040503050406030204" pitchFamily="18" charset="0"/>
              </a:rPr>
              <a:t>assessee</a:t>
            </a:r>
            <a:r>
              <a:rPr lang="en-US" sz="1600" dirty="0">
                <a:solidFill>
                  <a:schemeClr val="tx1"/>
                </a:solidFill>
                <a:latin typeface="Cambria" panose="02040503050406030204" pitchFamily="18" charset="0"/>
                <a:ea typeface="Cambria" panose="02040503050406030204" pitchFamily="18" charset="0"/>
              </a:rPr>
              <a:t> has transacted in options and has incurred a loss. The turnover computed under section 44AB of the Income Tax Act, 1961 is less than Rs. 2 crores and he is not liable for tax audit.</a:t>
            </a:r>
          </a:p>
          <a:p>
            <a:pPr algn="just">
              <a:lnSpc>
                <a:spcPct val="150000"/>
              </a:lnSpc>
            </a:pPr>
            <a:endParaRPr lang="en-US" sz="1600" dirty="0">
              <a:solidFill>
                <a:schemeClr val="tx1"/>
              </a:solidFill>
              <a:latin typeface="Cambria" panose="02040503050406030204" pitchFamily="18" charset="0"/>
              <a:ea typeface="Cambria" panose="02040503050406030204" pitchFamily="18" charset="0"/>
            </a:endParaRPr>
          </a:p>
          <a:p>
            <a:pPr algn="just">
              <a:lnSpc>
                <a:spcPct val="150000"/>
              </a:lnSpc>
            </a:pPr>
            <a:r>
              <a:rPr lang="en-US" sz="1600" dirty="0">
                <a:solidFill>
                  <a:schemeClr val="tx1"/>
                </a:solidFill>
                <a:latin typeface="Cambria" panose="02040503050406030204" pitchFamily="18" charset="0"/>
                <a:ea typeface="Cambria" panose="02040503050406030204" pitchFamily="18" charset="0"/>
              </a:rPr>
              <a:t>Is the </a:t>
            </a:r>
            <a:r>
              <a:rPr lang="en-US" sz="1600" dirty="0" err="1">
                <a:solidFill>
                  <a:schemeClr val="tx1"/>
                </a:solidFill>
                <a:latin typeface="Cambria" panose="02040503050406030204" pitchFamily="18" charset="0"/>
                <a:ea typeface="Cambria" panose="02040503050406030204" pitchFamily="18" charset="0"/>
              </a:rPr>
              <a:t>assessee</a:t>
            </a:r>
            <a:r>
              <a:rPr lang="en-US" sz="1600" dirty="0">
                <a:solidFill>
                  <a:schemeClr val="tx1"/>
                </a:solidFill>
                <a:latin typeface="Cambria" panose="02040503050406030204" pitchFamily="18" charset="0"/>
                <a:ea typeface="Cambria" panose="02040503050406030204" pitchFamily="18" charset="0"/>
              </a:rPr>
              <a:t> required to offer a minimum of 6% or 8% profit (as the case maybe) as stipulated under section 44AD? If not, what are the implications?</a:t>
            </a:r>
          </a:p>
        </p:txBody>
      </p:sp>
    </p:spTree>
    <p:extLst>
      <p:ext uri="{BB962C8B-B14F-4D97-AF65-F5344CB8AC3E}">
        <p14:creationId xmlns:p14="http://schemas.microsoft.com/office/powerpoint/2010/main" val="4158456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69</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Other important points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8318225-0BF0-49AE-B008-91C87592A17A}"/>
              </a:ext>
            </a:extLst>
          </p:cNvPr>
          <p:cNvSpPr txBox="1"/>
          <p:nvPr/>
        </p:nvSpPr>
        <p:spPr>
          <a:xfrm>
            <a:off x="175189" y="514349"/>
            <a:ext cx="7749611" cy="373999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600" dirty="0">
                <a:solidFill>
                  <a:schemeClr val="tx1"/>
                </a:solidFill>
                <a:latin typeface="Cambria" panose="02040503050406030204" pitchFamily="18" charset="0"/>
                <a:ea typeface="Cambria" panose="02040503050406030204" pitchFamily="18" charset="0"/>
              </a:rPr>
              <a:t>Dividend should be reported as “Income from other sources” even for companies who account for dividend in their Profit and Loss statement.</a:t>
            </a:r>
          </a:p>
          <a:p>
            <a:pPr marL="285750" indent="-285750" algn="just">
              <a:lnSpc>
                <a:spcPct val="150000"/>
              </a:lnSpc>
              <a:buFont typeface="Wingdings" panose="05000000000000000000" pitchFamily="2" charset="2"/>
              <a:buChar char="§"/>
            </a:pPr>
            <a:r>
              <a:rPr lang="en-US" sz="1600" dirty="0">
                <a:solidFill>
                  <a:schemeClr val="tx1"/>
                </a:solidFill>
                <a:latin typeface="Cambria" panose="02040503050406030204" pitchFamily="18" charset="0"/>
                <a:ea typeface="Cambria" panose="02040503050406030204" pitchFamily="18" charset="0"/>
              </a:rPr>
              <a:t>While computing Capital gain/loss, </a:t>
            </a:r>
            <a:r>
              <a:rPr lang="en-US" sz="1600" dirty="0" err="1">
                <a:solidFill>
                  <a:schemeClr val="tx1"/>
                </a:solidFill>
                <a:latin typeface="Cambria" panose="02040503050406030204" pitchFamily="18" charset="0"/>
                <a:ea typeface="Cambria" panose="02040503050406030204" pitchFamily="18" charset="0"/>
              </a:rPr>
              <a:t>assesee</a:t>
            </a:r>
            <a:r>
              <a:rPr lang="en-US" sz="1600" dirty="0">
                <a:solidFill>
                  <a:schemeClr val="tx1"/>
                </a:solidFill>
                <a:latin typeface="Cambria" panose="02040503050406030204" pitchFamily="18" charset="0"/>
                <a:ea typeface="Cambria" panose="02040503050406030204" pitchFamily="18" charset="0"/>
              </a:rPr>
              <a:t> should not consider sale rate specified in Annual information Statement (AIS) provided by the Income Tax Department. The rate specified in AIS is closing market rate for the specific date instead of the rate at which the security was sold.</a:t>
            </a:r>
          </a:p>
          <a:p>
            <a:pPr marL="285750" indent="-285750" algn="just">
              <a:lnSpc>
                <a:spcPct val="150000"/>
              </a:lnSpc>
              <a:buFont typeface="Wingdings" panose="05000000000000000000" pitchFamily="2" charset="2"/>
              <a:buChar char="§"/>
            </a:pPr>
            <a:r>
              <a:rPr lang="en-US" sz="1600" dirty="0">
                <a:solidFill>
                  <a:schemeClr val="tx1"/>
                </a:solidFill>
                <a:latin typeface="Cambria" panose="02040503050406030204" pitchFamily="18" charset="0"/>
                <a:ea typeface="Cambria" panose="02040503050406030204" pitchFamily="18" charset="0"/>
              </a:rPr>
              <a:t>As per section 10(34A) of the Income Tax Act, 1961, income arising to an </a:t>
            </a:r>
            <a:r>
              <a:rPr lang="en-US" sz="1600" dirty="0" err="1">
                <a:solidFill>
                  <a:schemeClr val="tx1"/>
                </a:solidFill>
                <a:latin typeface="Cambria" panose="02040503050406030204" pitchFamily="18" charset="0"/>
                <a:ea typeface="Cambria" panose="02040503050406030204" pitchFamily="18" charset="0"/>
              </a:rPr>
              <a:t>assessee</a:t>
            </a:r>
            <a:r>
              <a:rPr lang="en-US" sz="1600" dirty="0">
                <a:solidFill>
                  <a:schemeClr val="tx1"/>
                </a:solidFill>
                <a:latin typeface="Cambria" panose="02040503050406030204" pitchFamily="18" charset="0"/>
                <a:ea typeface="Cambria" panose="02040503050406030204" pitchFamily="18" charset="0"/>
              </a:rPr>
              <a:t> on account of buy back of shares by a domestic company is exempt. This is to avoid double taxation as the domestic company is required to pay income tax @20% on such distributed income.</a:t>
            </a:r>
          </a:p>
        </p:txBody>
      </p:sp>
    </p:spTree>
    <p:extLst>
      <p:ext uri="{BB962C8B-B14F-4D97-AF65-F5344CB8AC3E}">
        <p14:creationId xmlns:p14="http://schemas.microsoft.com/office/powerpoint/2010/main" val="108052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7</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Securities covered</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357809" y="844826"/>
            <a:ext cx="7383389" cy="3569299"/>
          </a:xfrm>
        </p:spPr>
        <p:txBody>
          <a:bodyPr/>
          <a:lstStyle/>
          <a:p>
            <a:pPr algn="just">
              <a:lnSpc>
                <a:spcPct val="150000"/>
              </a:lnSpc>
            </a:pPr>
            <a:r>
              <a:rPr lang="en-US" dirty="0">
                <a:latin typeface="Cambria" panose="02040503050406030204" pitchFamily="18" charset="0"/>
                <a:ea typeface="Cambria" panose="02040503050406030204" pitchFamily="18" charset="0"/>
              </a:rPr>
              <a:t>Equity shares</a:t>
            </a:r>
          </a:p>
          <a:p>
            <a:pPr algn="just">
              <a:lnSpc>
                <a:spcPct val="150000"/>
              </a:lnSpc>
            </a:pPr>
            <a:r>
              <a:rPr lang="en-US" dirty="0">
                <a:latin typeface="Cambria" panose="02040503050406030204" pitchFamily="18" charset="0"/>
                <a:ea typeface="Cambria" panose="02040503050406030204" pitchFamily="18" charset="0"/>
              </a:rPr>
              <a:t>Mutual funds</a:t>
            </a:r>
          </a:p>
          <a:p>
            <a:pPr algn="just">
              <a:lnSpc>
                <a:spcPct val="150000"/>
              </a:lnSpc>
            </a:pPr>
            <a:r>
              <a:rPr lang="en-IN" dirty="0">
                <a:latin typeface="Cambria" panose="02040503050406030204" pitchFamily="18" charset="0"/>
                <a:ea typeface="Cambria" panose="02040503050406030204" pitchFamily="18" charset="0"/>
              </a:rPr>
              <a:t>Exchange traded funds (ETFs)</a:t>
            </a:r>
          </a:p>
          <a:p>
            <a:pPr algn="just">
              <a:lnSpc>
                <a:spcPct val="150000"/>
              </a:lnSpc>
            </a:pPr>
            <a:r>
              <a:rPr lang="en-IN" dirty="0">
                <a:latin typeface="Cambria" panose="02040503050406030204" pitchFamily="18" charset="0"/>
                <a:ea typeface="Cambria" panose="02040503050406030204" pitchFamily="18" charset="0"/>
              </a:rPr>
              <a:t>Debt securities</a:t>
            </a:r>
          </a:p>
          <a:p>
            <a:pPr algn="just">
              <a:lnSpc>
                <a:spcPct val="150000"/>
              </a:lnSpc>
            </a:pPr>
            <a:r>
              <a:rPr lang="en-IN" dirty="0">
                <a:latin typeface="Cambria" panose="02040503050406030204" pitchFamily="18" charset="0"/>
                <a:ea typeface="Cambria" panose="02040503050406030204" pitchFamily="18" charset="0"/>
              </a:rPr>
              <a:t>Gold securities</a:t>
            </a:r>
          </a:p>
          <a:p>
            <a:pPr algn="just">
              <a:lnSpc>
                <a:spcPct val="150000"/>
              </a:lnSpc>
            </a:pPr>
            <a:r>
              <a:rPr lang="en-IN" dirty="0">
                <a:latin typeface="Cambria" panose="02040503050406030204" pitchFamily="18" charset="0"/>
                <a:ea typeface="Cambria" panose="02040503050406030204" pitchFamily="18" charset="0"/>
              </a:rPr>
              <a:t>Real estate investments (REITs)</a:t>
            </a:r>
          </a:p>
          <a:p>
            <a:pPr algn="just">
              <a:lnSpc>
                <a:spcPct val="150000"/>
              </a:lnSpc>
            </a:pPr>
            <a:r>
              <a:rPr lang="en-IN" dirty="0">
                <a:latin typeface="Cambria" panose="02040503050406030204" pitchFamily="18" charset="0"/>
                <a:ea typeface="Cambria" panose="02040503050406030204" pitchFamily="18" charset="0"/>
              </a:rPr>
              <a:t>Infrastructure investment trusts (INVITs)</a:t>
            </a:r>
          </a:p>
          <a:p>
            <a:pPr algn="just">
              <a:lnSpc>
                <a:spcPct val="150000"/>
              </a:lnSpc>
            </a:pPr>
            <a:r>
              <a:rPr lang="en-IN" dirty="0">
                <a:latin typeface="Cambria" panose="02040503050406030204" pitchFamily="18" charset="0"/>
                <a:ea typeface="Cambria" panose="02040503050406030204" pitchFamily="18" charset="0"/>
              </a:rPr>
              <a:t>Derivatives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70</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397564"/>
          </a:xfrm>
        </p:spPr>
        <p:txBody>
          <a:bodyPr/>
          <a:lstStyle/>
          <a:p>
            <a:pPr algn="ctr"/>
            <a:r>
              <a:rPr lang="en-US" b="1" dirty="0">
                <a:latin typeface="Cambria" panose="02040503050406030204" pitchFamily="18" charset="0"/>
                <a:ea typeface="Cambria" panose="02040503050406030204" pitchFamily="18" charset="0"/>
              </a:rPr>
              <a:t>Other important points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763E84C0-E30F-4B3A-8C90-75E9CD6D5BFA}"/>
              </a:ext>
            </a:extLst>
          </p:cNvPr>
          <p:cNvSpPr txBox="1"/>
          <p:nvPr/>
        </p:nvSpPr>
        <p:spPr>
          <a:xfrm>
            <a:off x="93662" y="395853"/>
            <a:ext cx="7943850" cy="447866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600" dirty="0" err="1">
                <a:solidFill>
                  <a:schemeClr val="tx1"/>
                </a:solidFill>
                <a:latin typeface="Cambria" panose="02040503050406030204" pitchFamily="18" charset="0"/>
                <a:ea typeface="Cambria" panose="02040503050406030204" pitchFamily="18" charset="0"/>
              </a:rPr>
              <a:t>Assessees</a:t>
            </a:r>
            <a:r>
              <a:rPr lang="en-US" sz="1600" dirty="0">
                <a:solidFill>
                  <a:schemeClr val="tx1"/>
                </a:solidFill>
                <a:latin typeface="Cambria" panose="02040503050406030204" pitchFamily="18" charset="0"/>
                <a:ea typeface="Cambria" panose="02040503050406030204" pitchFamily="18" charset="0"/>
              </a:rPr>
              <a:t> should disclose/offer for tax the premium earned on sale of options (where position is squared up on expiry).</a:t>
            </a:r>
          </a:p>
          <a:p>
            <a:pPr marL="285750" indent="-285750" algn="just">
              <a:lnSpc>
                <a:spcPct val="150000"/>
              </a:lnSpc>
              <a:buFont typeface="Wingdings" panose="05000000000000000000" pitchFamily="2" charset="2"/>
              <a:buChar char="§"/>
            </a:pPr>
            <a:r>
              <a:rPr lang="en-IN" sz="1600" dirty="0">
                <a:solidFill>
                  <a:schemeClr val="tx1"/>
                </a:solidFill>
                <a:latin typeface="Cambria" panose="02040503050406030204" pitchFamily="18" charset="0"/>
                <a:ea typeface="Cambria" panose="02040503050406030204" pitchFamily="18" charset="0"/>
              </a:rPr>
              <a:t>Price adjustment of shares after demerger should be done by the investor in their books in order to compute correct capital gain/loss. For example – Demerger of Reliance to </a:t>
            </a:r>
            <a:r>
              <a:rPr lang="en-IN" sz="1600" dirty="0" err="1">
                <a:solidFill>
                  <a:schemeClr val="tx1"/>
                </a:solidFill>
                <a:latin typeface="Cambria" panose="02040503050406030204" pitchFamily="18" charset="0"/>
                <a:ea typeface="Cambria" panose="02040503050406030204" pitchFamily="18" charset="0"/>
              </a:rPr>
              <a:t>Jio</a:t>
            </a:r>
            <a:r>
              <a:rPr lang="en-IN" sz="1600" dirty="0">
                <a:solidFill>
                  <a:schemeClr val="tx1"/>
                </a:solidFill>
                <a:latin typeface="Cambria" panose="02040503050406030204" pitchFamily="18" charset="0"/>
                <a:ea typeface="Cambria" panose="02040503050406030204" pitchFamily="18" charset="0"/>
              </a:rPr>
              <a:t> Financial services. For every share held in Reliance, the investor would receive one share of </a:t>
            </a:r>
            <a:r>
              <a:rPr lang="en-IN" sz="1600" dirty="0" err="1">
                <a:solidFill>
                  <a:schemeClr val="tx1"/>
                </a:solidFill>
                <a:latin typeface="Cambria" panose="02040503050406030204" pitchFamily="18" charset="0"/>
                <a:ea typeface="Cambria" panose="02040503050406030204" pitchFamily="18" charset="0"/>
              </a:rPr>
              <a:t>Jio</a:t>
            </a:r>
            <a:r>
              <a:rPr lang="en-IN" sz="1600" dirty="0">
                <a:solidFill>
                  <a:schemeClr val="tx1"/>
                </a:solidFill>
                <a:latin typeface="Cambria" panose="02040503050406030204" pitchFamily="18" charset="0"/>
                <a:ea typeface="Cambria" panose="02040503050406030204" pitchFamily="18" charset="0"/>
              </a:rPr>
              <a:t> Financial. The purchase cost of the shares would be proportionate to the percentage of cost of acquisition of equity shares: Reliance – 95.32% and </a:t>
            </a:r>
            <a:r>
              <a:rPr lang="en-IN" sz="1600" dirty="0" err="1">
                <a:solidFill>
                  <a:schemeClr val="tx1"/>
                </a:solidFill>
                <a:latin typeface="Cambria" panose="02040503050406030204" pitchFamily="18" charset="0"/>
                <a:ea typeface="Cambria" panose="02040503050406030204" pitchFamily="18" charset="0"/>
              </a:rPr>
              <a:t>Jio</a:t>
            </a:r>
            <a:r>
              <a:rPr lang="en-IN" sz="1600" dirty="0">
                <a:solidFill>
                  <a:schemeClr val="tx1"/>
                </a:solidFill>
                <a:latin typeface="Cambria" panose="02040503050406030204" pitchFamily="18" charset="0"/>
                <a:ea typeface="Cambria" panose="02040503050406030204" pitchFamily="18" charset="0"/>
              </a:rPr>
              <a:t> Financial – 4.68%. Thus if an investor held 20 shares of reliance bought at Rs. 500 each, on demerger, the purchase cost per share in the investor’s books would be as follows:</a:t>
            </a:r>
          </a:p>
          <a:p>
            <a:pPr lvl="1" algn="just">
              <a:lnSpc>
                <a:spcPct val="150000"/>
              </a:lnSpc>
            </a:pPr>
            <a:r>
              <a:rPr lang="en-IN" sz="1600" dirty="0">
                <a:solidFill>
                  <a:schemeClr val="tx1"/>
                </a:solidFill>
                <a:latin typeface="Cambria" panose="02040503050406030204" pitchFamily="18" charset="0"/>
                <a:ea typeface="Cambria" panose="02040503050406030204" pitchFamily="18" charset="0"/>
              </a:rPr>
              <a:t>	Reliance – Rs. 476.6 per share (Rs. 500*95.32%)</a:t>
            </a:r>
          </a:p>
          <a:p>
            <a:pPr lvl="1" algn="just">
              <a:lnSpc>
                <a:spcPct val="150000"/>
              </a:lnSpc>
            </a:pPr>
            <a:r>
              <a:rPr lang="en-IN" sz="1600" dirty="0">
                <a:solidFill>
                  <a:schemeClr val="tx1"/>
                </a:solidFill>
                <a:latin typeface="Cambria" panose="02040503050406030204" pitchFamily="18" charset="0"/>
                <a:ea typeface="Cambria" panose="02040503050406030204" pitchFamily="18" charset="0"/>
              </a:rPr>
              <a:t>	</a:t>
            </a:r>
            <a:r>
              <a:rPr lang="en-IN" sz="1600" dirty="0" err="1">
                <a:solidFill>
                  <a:schemeClr val="tx1"/>
                </a:solidFill>
                <a:latin typeface="Cambria" panose="02040503050406030204" pitchFamily="18" charset="0"/>
                <a:ea typeface="Cambria" panose="02040503050406030204" pitchFamily="18" charset="0"/>
              </a:rPr>
              <a:t>Jio</a:t>
            </a:r>
            <a:r>
              <a:rPr lang="en-IN" sz="1600" dirty="0">
                <a:solidFill>
                  <a:schemeClr val="tx1"/>
                </a:solidFill>
                <a:latin typeface="Cambria" panose="02040503050406030204" pitchFamily="18" charset="0"/>
                <a:ea typeface="Cambria" panose="02040503050406030204" pitchFamily="18" charset="0"/>
              </a:rPr>
              <a:t> Financial – Rs. 23.4 per share (Rs. 500*4.68%)</a:t>
            </a:r>
          </a:p>
        </p:txBody>
      </p:sp>
    </p:spTree>
    <p:extLst>
      <p:ext uri="{BB962C8B-B14F-4D97-AF65-F5344CB8AC3E}">
        <p14:creationId xmlns:p14="http://schemas.microsoft.com/office/powerpoint/2010/main" val="2293634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71</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514350"/>
          </a:xfrm>
        </p:spPr>
        <p:txBody>
          <a:bodyPr/>
          <a:lstStyle/>
          <a:p>
            <a:pPr algn="ctr"/>
            <a:r>
              <a:rPr lang="en-US" b="1" dirty="0">
                <a:latin typeface="Cambria" panose="02040503050406030204" pitchFamily="18" charset="0"/>
                <a:ea typeface="Cambria" panose="02040503050406030204" pitchFamily="18" charset="0"/>
              </a:rPr>
              <a:t>Other important points</a:t>
            </a:r>
            <a:endParaRPr lang="en-IN"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763E84C0-E30F-4B3A-8C90-75E9CD6D5BFA}"/>
              </a:ext>
            </a:extLst>
          </p:cNvPr>
          <p:cNvSpPr txBox="1"/>
          <p:nvPr/>
        </p:nvSpPr>
        <p:spPr>
          <a:xfrm>
            <a:off x="100080" y="312900"/>
            <a:ext cx="7521851" cy="484799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600" u="sng" dirty="0">
                <a:solidFill>
                  <a:schemeClr val="tx1"/>
                </a:solidFill>
                <a:latin typeface="Cambria" panose="02040503050406030204" pitchFamily="18" charset="0"/>
                <a:ea typeface="Cambria" panose="02040503050406030204" pitchFamily="18" charset="0"/>
              </a:rPr>
              <a:t>Bonus stripping</a:t>
            </a:r>
          </a:p>
          <a:p>
            <a:pPr marL="628650" lvl="4" algn="just">
              <a:lnSpc>
                <a:spcPct val="150000"/>
              </a:lnSpc>
              <a:buFont typeface="Wingdings" panose="05000000000000000000" pitchFamily="2" charset="2"/>
              <a:buChar char="Ø"/>
            </a:pPr>
            <a:r>
              <a:rPr lang="en-IN" sz="1600" dirty="0">
                <a:solidFill>
                  <a:schemeClr val="tx1"/>
                </a:solidFill>
                <a:latin typeface="Cambria" panose="02040503050406030204" pitchFamily="18" charset="0"/>
                <a:ea typeface="Cambria" panose="02040503050406030204" pitchFamily="18" charset="0"/>
              </a:rPr>
              <a:t> Selling original shares soon after the bonus issue generally at a discounted price due to market adjustment for bonus issuance.</a:t>
            </a:r>
          </a:p>
          <a:p>
            <a:pPr marL="628650" lvl="4" algn="just">
              <a:lnSpc>
                <a:spcPct val="150000"/>
              </a:lnSpc>
              <a:buFont typeface="Wingdings" panose="05000000000000000000" pitchFamily="2" charset="2"/>
              <a:buChar char="Ø"/>
            </a:pPr>
            <a:r>
              <a:rPr lang="en-IN" sz="1600" dirty="0">
                <a:solidFill>
                  <a:schemeClr val="tx1"/>
                </a:solidFill>
                <a:latin typeface="Cambria" panose="02040503050406030204" pitchFamily="18" charset="0"/>
                <a:ea typeface="Cambria" panose="02040503050406030204" pitchFamily="18" charset="0"/>
              </a:rPr>
              <a:t> This is done in order to claim capital loss on sale of original shares, which can be offset against other capital gains thus reducing tax liability.</a:t>
            </a:r>
          </a:p>
          <a:p>
            <a:pPr marL="628650" lvl="4" algn="just">
              <a:lnSpc>
                <a:spcPct val="150000"/>
              </a:lnSpc>
              <a:buFont typeface="Wingdings" panose="05000000000000000000" pitchFamily="2" charset="2"/>
              <a:buChar char="Ø"/>
            </a:pPr>
            <a:r>
              <a:rPr lang="en-IN" sz="1600" dirty="0">
                <a:solidFill>
                  <a:schemeClr val="tx1"/>
                </a:solidFill>
                <a:latin typeface="Cambria" panose="02040503050406030204" pitchFamily="18" charset="0"/>
                <a:ea typeface="Cambria" panose="02040503050406030204" pitchFamily="18" charset="0"/>
              </a:rPr>
              <a:t> As per section 97(8) of the Income Tax Act, 1961</a:t>
            </a:r>
          </a:p>
          <a:p>
            <a:pPr marL="914400" lvl="7" indent="-19050" algn="just">
              <a:lnSpc>
                <a:spcPct val="150000"/>
              </a:lnSpc>
              <a:buFont typeface="Arial" panose="020B0604020202020204" pitchFamily="34" charset="0"/>
              <a:buChar char="•"/>
            </a:pPr>
            <a:r>
              <a:rPr lang="en-IN" sz="1600" dirty="0">
                <a:solidFill>
                  <a:schemeClr val="tx1"/>
                </a:solidFill>
                <a:latin typeface="Cambria" panose="02040503050406030204" pitchFamily="18" charset="0"/>
                <a:ea typeface="Cambria" panose="02040503050406030204" pitchFamily="18" charset="0"/>
              </a:rPr>
              <a:t> Where a person buys securities or units within a period of 3 months before the record date of bonus issue and sells the securities or units within a period of 9 months from the record date while continuing to hold the original securities or units, the capital loss arising out of such transactions shall not be considered for the computation of income tax.</a:t>
            </a:r>
          </a:p>
          <a:p>
            <a:pPr lvl="3" indent="179388" algn="just">
              <a:lnSpc>
                <a:spcPct val="150000"/>
              </a:lnSpc>
              <a:buFont typeface="Wingdings" panose="05000000000000000000" pitchFamily="2" charset="2"/>
              <a:buChar char="§"/>
              <a:tabLst>
                <a:tab pos="0" algn="l"/>
              </a:tabLst>
            </a:pPr>
            <a:r>
              <a:rPr lang="en-US" sz="1600" dirty="0" err="1">
                <a:solidFill>
                  <a:schemeClr val="tx1"/>
                </a:solidFill>
                <a:latin typeface="Cambria" panose="02040503050406030204" pitchFamily="18" charset="0"/>
                <a:ea typeface="Cambria" panose="02040503050406030204" pitchFamily="18" charset="0"/>
              </a:rPr>
              <a:t>Assessee</a:t>
            </a:r>
            <a:r>
              <a:rPr lang="en-US" sz="1600" dirty="0">
                <a:solidFill>
                  <a:schemeClr val="tx1"/>
                </a:solidFill>
                <a:latin typeface="Cambria" panose="02040503050406030204" pitchFamily="18" charset="0"/>
                <a:ea typeface="Cambria" panose="02040503050406030204" pitchFamily="18" charset="0"/>
              </a:rPr>
              <a:t> should periodically conduct stock reconciliation in order to account for bonus, split, etc. </a:t>
            </a:r>
            <a:r>
              <a:rPr lang="en-IN" sz="1600" dirty="0">
                <a:solidFill>
                  <a:schemeClr val="tx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539098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72</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437321"/>
          </a:xfrm>
        </p:spPr>
        <p:txBody>
          <a:bodyPr/>
          <a:lstStyle/>
          <a:p>
            <a:pPr algn="ctr"/>
            <a:r>
              <a:rPr lang="en-US" b="1" dirty="0">
                <a:latin typeface="Cambria" panose="02040503050406030204" pitchFamily="18" charset="0"/>
                <a:ea typeface="Cambria" panose="02040503050406030204" pitchFamily="18" charset="0"/>
              </a:rPr>
              <a:t>Other important points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0" y="514350"/>
            <a:ext cx="80168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763E84C0-E30F-4B3A-8C90-75E9CD6D5BFA}"/>
              </a:ext>
            </a:extLst>
          </p:cNvPr>
          <p:cNvSpPr txBox="1"/>
          <p:nvPr/>
        </p:nvSpPr>
        <p:spPr>
          <a:xfrm>
            <a:off x="114716" y="295506"/>
            <a:ext cx="7712212" cy="484799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600" dirty="0">
                <a:solidFill>
                  <a:schemeClr val="tx1"/>
                </a:solidFill>
                <a:latin typeface="Cambria" panose="02040503050406030204" pitchFamily="18" charset="0"/>
                <a:ea typeface="Cambria" panose="02040503050406030204" pitchFamily="18" charset="0"/>
              </a:rPr>
              <a:t>As per section 73 of Income Tax Act, 1961, a company involved in the purchase and sale of shares of other companies shall be considered to be carrying on speculation business to the extent to which the business consists of purchase/sale of shares. Loss on such speculation business can be set off against profits of speculative business only. </a:t>
            </a:r>
          </a:p>
          <a:p>
            <a:pPr marL="266700" indent="-266700" algn="just">
              <a:lnSpc>
                <a:spcPct val="150000"/>
              </a:lnSpc>
            </a:pPr>
            <a:r>
              <a:rPr lang="en-US" sz="1600" dirty="0">
                <a:solidFill>
                  <a:schemeClr val="tx1"/>
                </a:solidFill>
                <a:latin typeface="Cambria" panose="02040503050406030204" pitchFamily="18" charset="0"/>
                <a:ea typeface="Cambria" panose="02040503050406030204" pitchFamily="18" charset="0"/>
              </a:rPr>
              <a:t>      Explanation-  Where any part of the business of a company (other than a company whose gross total income consists mainly of income which is chargeable under the heads "Interest on securities", "Income from house property", "Capital gains" and "Income from other sources", or a company the principal business of which is the business of trading in shares or banking or the granting of loans and advances) consists in the purchase and sale of shares of other companies, such company shall, for the purposes of this section, be deemed to be carrying on a speculation business to the extent to which the business consists of the purchase and sale of such shares.</a:t>
            </a:r>
            <a:endParaRPr lang="en-IN"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6819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73</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298174" y="1"/>
            <a:ext cx="7323757" cy="604005"/>
          </a:xfrm>
        </p:spPr>
        <p:txBody>
          <a:bodyPr/>
          <a:lstStyle/>
          <a:p>
            <a:pPr algn="ctr"/>
            <a:r>
              <a:rPr lang="en-US" b="1" dirty="0">
                <a:latin typeface="Cambria" panose="02040503050406030204" pitchFamily="18" charset="0"/>
                <a:ea typeface="Cambria" panose="02040503050406030204" pitchFamily="18" charset="0"/>
              </a:rPr>
              <a:t>Decision making</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0" y="514350"/>
            <a:ext cx="80168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Rectangle 3">
            <a:extLst>
              <a:ext uri="{FF2B5EF4-FFF2-40B4-BE49-F238E27FC236}">
                <a16:creationId xmlns:a16="http://schemas.microsoft.com/office/drawing/2014/main" id="{4CB9EF09-FFCC-4824-A487-9EBEB693E691}"/>
              </a:ext>
            </a:extLst>
          </p:cNvPr>
          <p:cNvSpPr txBox="1">
            <a:spLocks noChangeArrowheads="1"/>
          </p:cNvSpPr>
          <p:nvPr/>
        </p:nvSpPr>
        <p:spPr>
          <a:xfrm>
            <a:off x="181114" y="732826"/>
            <a:ext cx="7620000" cy="4115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r>
              <a:rPr lang="en-US" sz="3200" i="1" dirty="0">
                <a:latin typeface="Cambria" panose="02040503050406030204" pitchFamily="18" charset="0"/>
                <a:ea typeface="Cambria" panose="02040503050406030204" pitchFamily="18" charset="0"/>
              </a:rPr>
              <a:t>People</a:t>
            </a:r>
            <a:r>
              <a:rPr lang="en-US" sz="3200" dirty="0">
                <a:latin typeface="Cambria" panose="02040503050406030204" pitchFamily="18" charset="0"/>
                <a:ea typeface="Cambria" panose="02040503050406030204" pitchFamily="18" charset="0"/>
              </a:rPr>
              <a:t> use</a:t>
            </a:r>
          </a:p>
          <a:p>
            <a:r>
              <a:rPr lang="en-US" sz="3200" i="1" dirty="0">
                <a:latin typeface="Cambria" panose="02040503050406030204" pitchFamily="18" charset="0"/>
                <a:ea typeface="Cambria" panose="02040503050406030204" pitchFamily="18" charset="0"/>
              </a:rPr>
              <a:t>IT </a:t>
            </a:r>
            <a:r>
              <a:rPr lang="en-US" sz="3200" dirty="0">
                <a:latin typeface="Cambria" panose="02040503050406030204" pitchFamily="18" charset="0"/>
                <a:ea typeface="Cambria" panose="02040503050406030204" pitchFamily="18" charset="0"/>
              </a:rPr>
              <a:t>to work with</a:t>
            </a:r>
          </a:p>
          <a:p>
            <a:r>
              <a:rPr lang="en-US" sz="3200" i="1" dirty="0">
                <a:latin typeface="Cambria" panose="02040503050406030204" pitchFamily="18" charset="0"/>
                <a:ea typeface="Cambria" panose="02040503050406030204" pitchFamily="18" charset="0"/>
              </a:rPr>
              <a:t>Information</a:t>
            </a:r>
          </a:p>
          <a:p>
            <a:pPr>
              <a:buFontTx/>
              <a:buNone/>
            </a:pPr>
            <a:endParaRPr lang="en-US" sz="3200" dirty="0">
              <a:solidFill>
                <a:srgbClr val="FF0000"/>
              </a:solidFill>
              <a:latin typeface="Cambria" panose="02040503050406030204" pitchFamily="18" charset="0"/>
              <a:ea typeface="Cambria" panose="02040503050406030204" pitchFamily="18" charset="0"/>
            </a:endParaRPr>
          </a:p>
        </p:txBody>
      </p:sp>
      <p:pic>
        <p:nvPicPr>
          <p:cNvPr id="8" name="Picture 5" descr="haa23684_0105">
            <a:extLst>
              <a:ext uri="{FF2B5EF4-FFF2-40B4-BE49-F238E27FC236}">
                <a16:creationId xmlns:a16="http://schemas.microsoft.com/office/drawing/2014/main" id="{45A9062F-F871-4C60-BFB4-430C0D2BCD22}"/>
              </a:ext>
            </a:extLst>
          </p:cNvPr>
          <p:cNvPicPr>
            <a:picLocks noChangeAspect="1" noChangeArrowheads="1"/>
          </p:cNvPicPr>
          <p:nvPr/>
        </p:nvPicPr>
        <p:blipFill>
          <a:blip r:embed="rId3">
            <a:clrChange>
              <a:clrFrom>
                <a:srgbClr val="FEFCFA"/>
              </a:clrFrom>
              <a:clrTo>
                <a:srgbClr val="FEFCFA">
                  <a:alpha val="0"/>
                </a:srgbClr>
              </a:clrTo>
            </a:clrChange>
          </a:blip>
          <a:srcRect/>
          <a:stretch>
            <a:fillRect/>
          </a:stretch>
        </p:blipFill>
        <p:spPr bwMode="auto">
          <a:xfrm>
            <a:off x="3450398" y="756027"/>
            <a:ext cx="3962400" cy="4068763"/>
          </a:xfrm>
          <a:prstGeom prst="rect">
            <a:avLst/>
          </a:prstGeom>
          <a:noFill/>
          <a:ln w="9525">
            <a:noFill/>
            <a:miter lim="800000"/>
            <a:headEnd/>
            <a:tailEnd/>
          </a:ln>
        </p:spPr>
      </p:pic>
    </p:spTree>
    <p:extLst>
      <p:ext uri="{BB962C8B-B14F-4D97-AF65-F5344CB8AC3E}">
        <p14:creationId xmlns:p14="http://schemas.microsoft.com/office/powerpoint/2010/main" val="1163299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74</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1"/>
            <a:ext cx="6962100" cy="546652"/>
          </a:xfrm>
        </p:spPr>
        <p:txBody>
          <a:bodyPr/>
          <a:lstStyle/>
          <a:p>
            <a:pPr algn="ctr"/>
            <a:r>
              <a:rPr lang="en-US" b="1" dirty="0">
                <a:latin typeface="Cambria" panose="02040503050406030204" pitchFamily="18" charset="0"/>
                <a:ea typeface="Cambria" panose="02040503050406030204" pitchFamily="18" charset="0"/>
              </a:rPr>
              <a:t>References</a:t>
            </a:r>
            <a:endParaRPr lang="en-IN" b="1"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35C4A6E8-8BBC-4E12-8AD8-CBC2FF7360F0}"/>
              </a:ext>
            </a:extLst>
          </p:cNvPr>
          <p:cNvSpPr>
            <a:spLocks noGrp="1"/>
          </p:cNvSpPr>
          <p:nvPr>
            <p:ph type="body" idx="1"/>
          </p:nvPr>
        </p:nvSpPr>
        <p:spPr>
          <a:xfrm>
            <a:off x="114300" y="514350"/>
            <a:ext cx="7902575" cy="4462463"/>
          </a:xfrm>
        </p:spPr>
        <p:txBody>
          <a:bodyPr>
            <a:normAutofit/>
          </a:bodyPr>
          <a:lstStyle/>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p:txBody>
      </p:sp>
      <p:sp>
        <p:nvSpPr>
          <p:cNvPr id="7" name="Content Placeholder 4">
            <a:extLst>
              <a:ext uri="{FF2B5EF4-FFF2-40B4-BE49-F238E27FC236}">
                <a16:creationId xmlns:a16="http://schemas.microsoft.com/office/drawing/2014/main" id="{1D5C9687-285F-4E2E-9D6B-E760FD89AF15}"/>
              </a:ext>
            </a:extLst>
          </p:cNvPr>
          <p:cNvSpPr txBox="1">
            <a:spLocks/>
          </p:cNvSpPr>
          <p:nvPr/>
        </p:nvSpPr>
        <p:spPr>
          <a:xfrm>
            <a:off x="327991" y="860606"/>
            <a:ext cx="7902575" cy="368157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a:lnSpc>
                <a:spcPct val="150000"/>
              </a:lnSpc>
            </a:pPr>
            <a:r>
              <a:rPr lang="en-US" dirty="0">
                <a:latin typeface="Cambria" panose="02040503050406030204" pitchFamily="18" charset="0"/>
                <a:ea typeface="Cambria" panose="02040503050406030204" pitchFamily="18" charset="0"/>
              </a:rPr>
              <a:t>AS 13 - Accounting for Investments</a:t>
            </a:r>
          </a:p>
          <a:p>
            <a:pPr>
              <a:lnSpc>
                <a:spcPct val="150000"/>
              </a:lnSpc>
            </a:pPr>
            <a:r>
              <a:rPr lang="en-US" dirty="0">
                <a:latin typeface="Cambria" panose="02040503050406030204" pitchFamily="18" charset="0"/>
                <a:ea typeface="Cambria" panose="02040503050406030204" pitchFamily="18" charset="0"/>
              </a:rPr>
              <a:t>IND AS 109 – Financial Instruments</a:t>
            </a:r>
          </a:p>
          <a:p>
            <a:pPr>
              <a:lnSpc>
                <a:spcPct val="150000"/>
              </a:lnSpc>
            </a:pPr>
            <a:r>
              <a:rPr lang="en-US" dirty="0">
                <a:latin typeface="Cambria" panose="02040503050406030204" pitchFamily="18" charset="0"/>
                <a:ea typeface="Cambria" panose="02040503050406030204" pitchFamily="18" charset="0"/>
              </a:rPr>
              <a:t>Guidance Note on Accounting for Derivatives contracts issued by the ICAI</a:t>
            </a:r>
          </a:p>
          <a:p>
            <a:pPr>
              <a:lnSpc>
                <a:spcPct val="150000"/>
              </a:lnSpc>
            </a:pPr>
            <a:r>
              <a:rPr lang="en-US" dirty="0">
                <a:latin typeface="Cambria" panose="02040503050406030204" pitchFamily="18" charset="0"/>
                <a:ea typeface="Cambria" panose="02040503050406030204" pitchFamily="18" charset="0"/>
              </a:rPr>
              <a:t>Guidance Note on Tax Audit under Section 44AB of the Income-tax Act, 1961 issued by the ICAI</a:t>
            </a:r>
          </a:p>
          <a:p>
            <a:pPr>
              <a:lnSpc>
                <a:spcPct val="150000"/>
              </a:lnSpc>
            </a:pPr>
            <a:r>
              <a:rPr lang="en-US" dirty="0">
                <a:latin typeface="Cambria" panose="02040503050406030204" pitchFamily="18" charset="0"/>
                <a:ea typeface="Cambria" panose="02040503050406030204" pitchFamily="18" charset="0"/>
              </a:rPr>
              <a:t>Accounting Standards for Non-Company entities issued by the ICAI</a:t>
            </a:r>
          </a:p>
          <a:p>
            <a:pPr>
              <a:lnSpc>
                <a:spcPct val="150000"/>
              </a:lnSpc>
            </a:pPr>
            <a:r>
              <a:rPr lang="en-US" dirty="0">
                <a:latin typeface="Cambria" panose="02040503050406030204" pitchFamily="18" charset="0"/>
                <a:ea typeface="Cambria" panose="02040503050406030204" pitchFamily="18" charset="0"/>
              </a:rPr>
              <a:t>Guidance note on CARO, 2020 issued by the ICAI</a:t>
            </a:r>
          </a:p>
        </p:txBody>
      </p:sp>
    </p:spTree>
    <p:extLst>
      <p:ext uri="{BB962C8B-B14F-4D97-AF65-F5344CB8AC3E}">
        <p14:creationId xmlns:p14="http://schemas.microsoft.com/office/powerpoint/2010/main" val="230389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8</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Equity Shares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357809" y="844826"/>
            <a:ext cx="7383389" cy="3569299"/>
          </a:xfrm>
        </p:spPr>
        <p:txBody>
          <a:bodyPr/>
          <a:lstStyle/>
          <a:p>
            <a:pPr algn="just">
              <a:lnSpc>
                <a:spcPct val="150000"/>
              </a:lnSpc>
            </a:pPr>
            <a:r>
              <a:rPr lang="en-US" dirty="0">
                <a:latin typeface="Cambria" panose="02040503050406030204" pitchFamily="18" charset="0"/>
                <a:ea typeface="Cambria" panose="02040503050406030204" pitchFamily="18" charset="0"/>
              </a:rPr>
              <a:t>Ownership units in a company</a:t>
            </a:r>
          </a:p>
          <a:p>
            <a:pPr algn="just">
              <a:lnSpc>
                <a:spcPct val="150000"/>
              </a:lnSpc>
            </a:pPr>
            <a:r>
              <a:rPr lang="en-US" dirty="0">
                <a:latin typeface="Cambria" panose="02040503050406030204" pitchFamily="18" charset="0"/>
                <a:ea typeface="Cambria" panose="02040503050406030204" pitchFamily="18" charset="0"/>
              </a:rPr>
              <a:t>Represent a claim on company assets and profits</a:t>
            </a:r>
          </a:p>
          <a:p>
            <a:pPr algn="just">
              <a:lnSpc>
                <a:spcPct val="150000"/>
              </a:lnSpc>
            </a:pPr>
            <a:r>
              <a:rPr lang="en-US" dirty="0">
                <a:latin typeface="Cambria" panose="02040503050406030204" pitchFamily="18" charset="0"/>
                <a:ea typeface="Cambria" panose="02040503050406030204" pitchFamily="18" charset="0"/>
              </a:rPr>
              <a:t>Traded on stock exchanges</a:t>
            </a:r>
          </a:p>
          <a:p>
            <a:pPr algn="just">
              <a:lnSpc>
                <a:spcPct val="150000"/>
              </a:lnSpc>
            </a:pPr>
            <a:r>
              <a:rPr lang="en-US" dirty="0">
                <a:latin typeface="Cambria" panose="02040503050406030204" pitchFamily="18" charset="0"/>
                <a:ea typeface="Cambria" panose="02040503050406030204" pitchFamily="18" charset="0"/>
              </a:rPr>
              <a:t>Prices fluctuate based on supply, demand, and company performance</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1772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9</a:t>
            </a:fld>
            <a:endParaRPr>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ED6CAD7F-7C67-4045-87F5-1CF3C2C96437}"/>
              </a:ext>
            </a:extLst>
          </p:cNvPr>
          <p:cNvSpPr>
            <a:spLocks noGrp="1"/>
          </p:cNvSpPr>
          <p:nvPr>
            <p:ph type="title"/>
          </p:nvPr>
        </p:nvSpPr>
        <p:spPr>
          <a:xfrm>
            <a:off x="659831" y="249591"/>
            <a:ext cx="6962100" cy="396300"/>
          </a:xfrm>
        </p:spPr>
        <p:txBody>
          <a:bodyPr/>
          <a:lstStyle/>
          <a:p>
            <a:pPr algn="ctr"/>
            <a:r>
              <a:rPr lang="en-US" b="1" dirty="0">
                <a:latin typeface="Cambria" panose="02040503050406030204" pitchFamily="18" charset="0"/>
                <a:ea typeface="Cambria" panose="02040503050406030204" pitchFamily="18" charset="0"/>
              </a:rPr>
              <a:t>Mutual Funds</a:t>
            </a:r>
            <a:endParaRPr lang="en-IN" b="1"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DBCF4FE7-D074-4551-8717-7591BBAD288B}"/>
              </a:ext>
            </a:extLst>
          </p:cNvPr>
          <p:cNvSpPr>
            <a:spLocks noGrp="1"/>
          </p:cNvSpPr>
          <p:nvPr>
            <p:ph type="body" idx="1"/>
          </p:nvPr>
        </p:nvSpPr>
        <p:spPr>
          <a:xfrm>
            <a:off x="43605" y="918257"/>
            <a:ext cx="7832034" cy="3975652"/>
          </a:xfrm>
        </p:spPr>
        <p:txBody>
          <a:bodyPr/>
          <a:lstStyle/>
          <a:p>
            <a:pPr algn="just"/>
            <a:r>
              <a:rPr lang="en-US" dirty="0">
                <a:latin typeface="Cambria" panose="02040503050406030204" pitchFamily="18" charset="0"/>
                <a:ea typeface="Cambria" panose="02040503050406030204" pitchFamily="18" charset="0"/>
              </a:rPr>
              <a:t>Pooled collection of assets that invests in stocks, bonds, and other securities</a:t>
            </a:r>
          </a:p>
          <a:p>
            <a:pPr algn="just"/>
            <a:r>
              <a:rPr lang="en-US" dirty="0">
                <a:latin typeface="Cambria" panose="02040503050406030204" pitchFamily="18" charset="0"/>
                <a:ea typeface="Cambria" panose="02040503050406030204" pitchFamily="18" charset="0"/>
              </a:rPr>
              <a:t>Mutual Funds invest in various asset classes such as Equities, Debt, or a combination of different asset classes. </a:t>
            </a:r>
          </a:p>
          <a:p>
            <a:pPr algn="just"/>
            <a:r>
              <a:rPr lang="en-US" dirty="0">
                <a:latin typeface="Cambria" panose="02040503050406030204" pitchFamily="18" charset="0"/>
                <a:ea typeface="Cambria" panose="02040503050406030204" pitchFamily="18" charset="0"/>
              </a:rPr>
              <a:t>Can be classified as </a:t>
            </a:r>
          </a:p>
          <a:p>
            <a:pPr marL="101600" indent="0" algn="just">
              <a:buNone/>
            </a:pPr>
            <a:r>
              <a:rPr lang="en-US" dirty="0">
                <a:latin typeface="Cambria" panose="02040503050406030204" pitchFamily="18" charset="0"/>
                <a:ea typeface="Cambria" panose="02040503050406030204" pitchFamily="18" charset="0"/>
              </a:rPr>
              <a:t>	- Equity Mutual Funds</a:t>
            </a:r>
          </a:p>
          <a:p>
            <a:pPr marL="101600" indent="0" algn="just">
              <a:buNone/>
            </a:pPr>
            <a:r>
              <a:rPr lang="en-US" dirty="0">
                <a:latin typeface="Cambria" panose="02040503050406030204" pitchFamily="18" charset="0"/>
                <a:ea typeface="Cambria" panose="02040503050406030204" pitchFamily="18" charset="0"/>
              </a:rPr>
              <a:t>	- Debt Mutual Funds </a:t>
            </a:r>
          </a:p>
          <a:p>
            <a:pPr marL="101600" indent="0" algn="just">
              <a:buNone/>
            </a:pPr>
            <a:r>
              <a:rPr lang="en-US" dirty="0">
                <a:latin typeface="Cambria" panose="02040503050406030204" pitchFamily="18" charset="0"/>
                <a:ea typeface="Cambria" panose="02040503050406030204" pitchFamily="18" charset="0"/>
              </a:rPr>
              <a:t>	- Hybrid Mutual Funds.</a:t>
            </a:r>
          </a:p>
          <a:p>
            <a:pPr algn="just"/>
            <a:r>
              <a:rPr lang="en-US" dirty="0">
                <a:latin typeface="Cambria" panose="02040503050406030204" pitchFamily="18" charset="0"/>
                <a:ea typeface="Cambria" panose="02040503050406030204" pitchFamily="18" charset="0"/>
              </a:rPr>
              <a:t>Taxation rules of Mutual Funds differ based on the underlying investments</a:t>
            </a:r>
          </a:p>
          <a:p>
            <a:pPr algn="just"/>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1751208"/>
      </p:ext>
    </p:extLst>
  </p:cSld>
  <p:clrMapOvr>
    <a:masterClrMapping/>
  </p:clrMapOvr>
</p:sld>
</file>

<file path=ppt/theme/theme1.xml><?xml version="1.0" encoding="utf-8"?>
<a:theme xmlns:a="http://schemas.openxmlformats.org/drawingml/2006/main" name="Alonso template">
  <a:themeElements>
    <a:clrScheme name="Custom 347">
      <a:dk1>
        <a:srgbClr val="410433"/>
      </a:dk1>
      <a:lt1>
        <a:srgbClr val="FFFFFF"/>
      </a:lt1>
      <a:dk2>
        <a:srgbClr val="9C9194"/>
      </a:dk2>
      <a:lt2>
        <a:srgbClr val="EBE7E4"/>
      </a:lt2>
      <a:accent1>
        <a:srgbClr val="77063F"/>
      </a:accent1>
      <a:accent2>
        <a:srgbClr val="AC0C5C"/>
      </a:accent2>
      <a:accent3>
        <a:srgbClr val="C7284F"/>
      </a:accent3>
      <a:accent4>
        <a:srgbClr val="FF7154"/>
      </a:accent4>
      <a:accent5>
        <a:srgbClr val="FF963C"/>
      </a:accent5>
      <a:accent6>
        <a:srgbClr val="FAC12B"/>
      </a:accent6>
      <a:hlink>
        <a:srgbClr val="77063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5650</Words>
  <Application>Microsoft Office PowerPoint</Application>
  <PresentationFormat>On-screen Show (16:9)</PresentationFormat>
  <Paragraphs>773</Paragraphs>
  <Slides>74</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Calibri</vt:lpstr>
      <vt:lpstr>Cambria</vt:lpstr>
      <vt:lpstr>Wingdings</vt:lpstr>
      <vt:lpstr>Fira Sans;600</vt:lpstr>
      <vt:lpstr>Fira Sans Light</vt:lpstr>
      <vt:lpstr>Arial</vt:lpstr>
      <vt:lpstr>Fira Sans SemiBold</vt:lpstr>
      <vt:lpstr>Alonso template</vt:lpstr>
      <vt:lpstr>Accounting and Taxation of securities</vt:lpstr>
      <vt:lpstr>CONTENT</vt:lpstr>
      <vt:lpstr>What  are Securities?</vt:lpstr>
      <vt:lpstr>Section 2(h) of Securities Contracts (Regulation) Act, 1956: </vt:lpstr>
      <vt:lpstr>Section 2(h) of Securities Contracts (Regulation) Act, 1956: </vt:lpstr>
      <vt:lpstr>Types of Securities</vt:lpstr>
      <vt:lpstr>Securities covered</vt:lpstr>
      <vt:lpstr>Equity Shares</vt:lpstr>
      <vt:lpstr>Mutual Funds</vt:lpstr>
      <vt:lpstr>Exchange Traded Funds (ETFs)</vt:lpstr>
      <vt:lpstr>Debt securities</vt:lpstr>
      <vt:lpstr>Gold Securities</vt:lpstr>
      <vt:lpstr>Real Estate Investments</vt:lpstr>
      <vt:lpstr>Infrastructure Investment Trusts (Invits)</vt:lpstr>
      <vt:lpstr>Derivatives</vt:lpstr>
      <vt:lpstr>Types of Derivatives</vt:lpstr>
      <vt:lpstr>Forwards</vt:lpstr>
      <vt:lpstr>Futures</vt:lpstr>
      <vt:lpstr>Futures - Illustration</vt:lpstr>
      <vt:lpstr>Options</vt:lpstr>
      <vt:lpstr>Options</vt:lpstr>
      <vt:lpstr>Options</vt:lpstr>
      <vt:lpstr>Options - Illustration</vt:lpstr>
      <vt:lpstr>Options - Illustration</vt:lpstr>
      <vt:lpstr>Options - Illustration</vt:lpstr>
      <vt:lpstr>Options - Illustration</vt:lpstr>
      <vt:lpstr>Swaps</vt:lpstr>
      <vt:lpstr>Accounting treatment</vt:lpstr>
      <vt:lpstr>Accounting treatment as per AS 13</vt:lpstr>
      <vt:lpstr>Accounting treatment as per AS 13</vt:lpstr>
      <vt:lpstr>Accounting treatment as per AS 13</vt:lpstr>
      <vt:lpstr>Accounting treatment as per AS 13</vt:lpstr>
      <vt:lpstr>Accounting treatment as per AS 13</vt:lpstr>
      <vt:lpstr>Accounting of Derivatives – Guidance note by ICAI</vt:lpstr>
      <vt:lpstr>Accounting of Derivatives</vt:lpstr>
      <vt:lpstr>Accounting of Derivatives</vt:lpstr>
      <vt:lpstr>Accounting of Derivatives</vt:lpstr>
      <vt:lpstr>Accounting of Derivatives</vt:lpstr>
      <vt:lpstr>Accounting of Derivatives</vt:lpstr>
      <vt:lpstr>Accounting of Derivatives (IND AS 109)</vt:lpstr>
      <vt:lpstr>Taxation of securities</vt:lpstr>
      <vt:lpstr>Equity shares</vt:lpstr>
      <vt:lpstr>Mutual Funds</vt:lpstr>
      <vt:lpstr>Mutual Funds</vt:lpstr>
      <vt:lpstr>ETFs</vt:lpstr>
      <vt:lpstr>Debt securities</vt:lpstr>
      <vt:lpstr>Gold securities</vt:lpstr>
      <vt:lpstr>REITs and Invits</vt:lpstr>
      <vt:lpstr>REITs and Invits</vt:lpstr>
      <vt:lpstr>Derivatives</vt:lpstr>
      <vt:lpstr>Derivatives</vt:lpstr>
      <vt:lpstr>Speculative transactions in securities</vt:lpstr>
      <vt:lpstr>Taxation of Speculative transactions in securities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Other important points</vt:lpstr>
      <vt:lpstr>Other important points</vt:lpstr>
      <vt:lpstr>Other important points</vt:lpstr>
      <vt:lpstr>Other important points</vt:lpstr>
      <vt:lpstr>Decision making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and Taxation of securities</dc:title>
  <cp:lastModifiedBy>Server</cp:lastModifiedBy>
  <cp:revision>207</cp:revision>
  <cp:lastPrinted>2024-02-22T06:33:58Z</cp:lastPrinted>
  <dcterms:modified xsi:type="dcterms:W3CDTF">2024-02-22T12:33:51Z</dcterms:modified>
</cp:coreProperties>
</file>